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Default Extension="png" ContentType="image/png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Default Extension="jpg" ContentType="image/jpg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  <p:sldId id="354" r:id="rId104"/>
    <p:sldId id="355" r:id="rId105"/>
    <p:sldId id="356" r:id="rId106"/>
    <p:sldId id="357" r:id="rId107"/>
    <p:sldId id="358" r:id="rId108"/>
    <p:sldId id="359" r:id="rId109"/>
    <p:sldId id="360" r:id="rId110"/>
    <p:sldId id="361" r:id="rId111"/>
    <p:sldId id="362" r:id="rId112"/>
    <p:sldId id="363" r:id="rId113"/>
    <p:sldId id="364" r:id="rId114"/>
    <p:sldId id="365" r:id="rId115"/>
    <p:sldId id="366" r:id="rId116"/>
    <p:sldId id="367" r:id="rId117"/>
    <p:sldId id="368" r:id="rId118"/>
    <p:sldId id="369" r:id="rId119"/>
    <p:sldId id="370" r:id="rId120"/>
    <p:sldId id="371" r:id="rId121"/>
    <p:sldId id="372" r:id="rId122"/>
    <p:sldId id="373" r:id="rId123"/>
    <p:sldId id="374" r:id="rId124"/>
    <p:sldId id="375" r:id="rId125"/>
    <p:sldId id="376" r:id="rId126"/>
    <p:sldId id="377" r:id="rId127"/>
    <p:sldId id="378" r:id="rId128"/>
    <p:sldId id="379" r:id="rId129"/>
    <p:sldId id="380" r:id="rId130"/>
    <p:sldId id="381" r:id="rId131"/>
    <p:sldId id="382" r:id="rId132"/>
    <p:sldId id="383" r:id="rId133"/>
    <p:sldId id="384" r:id="rId134"/>
    <p:sldId id="385" r:id="rId135"/>
    <p:sldId id="386" r:id="rId136"/>
    <p:sldId id="387" r:id="rId137"/>
    <p:sldId id="388" r:id="rId138"/>
    <p:sldId id="389" r:id="rId139"/>
    <p:sldId id="390" r:id="rId140"/>
    <p:sldId id="391" r:id="rId141"/>
    <p:sldId id="392" r:id="rId142"/>
    <p:sldId id="393" r:id="rId143"/>
    <p:sldId id="394" r:id="rId144"/>
    <p:sldId id="395" r:id="rId145"/>
    <p:sldId id="396" r:id="rId146"/>
    <p:sldId id="397" r:id="rId147"/>
    <p:sldId id="398" r:id="rId148"/>
    <p:sldId id="399" r:id="rId149"/>
    <p:sldId id="400" r:id="rId150"/>
    <p:sldId id="401" r:id="rId151"/>
    <p:sldId id="402" r:id="rId152"/>
    <p:sldId id="403" r:id="rId153"/>
  </p:sldIdLst>
  <p:sldSz cx="12192000" cy="6858000"/>
  <p:notesSz cx="12192000" cy="685800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Relationship Id="rId57" Type="http://schemas.openxmlformats.org/officeDocument/2006/relationships/slide" Target="slides/slide52.xml"/><Relationship Id="rId58" Type="http://schemas.openxmlformats.org/officeDocument/2006/relationships/slide" Target="slides/slide53.xml"/><Relationship Id="rId59" Type="http://schemas.openxmlformats.org/officeDocument/2006/relationships/slide" Target="slides/slide54.xml"/><Relationship Id="rId60" Type="http://schemas.openxmlformats.org/officeDocument/2006/relationships/slide" Target="slides/slide55.xml"/><Relationship Id="rId61" Type="http://schemas.openxmlformats.org/officeDocument/2006/relationships/slide" Target="slides/slide56.xml"/><Relationship Id="rId62" Type="http://schemas.openxmlformats.org/officeDocument/2006/relationships/slide" Target="slides/slide57.xml"/><Relationship Id="rId63" Type="http://schemas.openxmlformats.org/officeDocument/2006/relationships/slide" Target="slides/slide58.xml"/><Relationship Id="rId64" Type="http://schemas.openxmlformats.org/officeDocument/2006/relationships/slide" Target="slides/slide59.xml"/><Relationship Id="rId65" Type="http://schemas.openxmlformats.org/officeDocument/2006/relationships/slide" Target="slides/slide60.xml"/><Relationship Id="rId66" Type="http://schemas.openxmlformats.org/officeDocument/2006/relationships/slide" Target="slides/slide61.xml"/><Relationship Id="rId67" Type="http://schemas.openxmlformats.org/officeDocument/2006/relationships/slide" Target="slides/slide62.xml"/><Relationship Id="rId68" Type="http://schemas.openxmlformats.org/officeDocument/2006/relationships/slide" Target="slides/slide63.xml"/><Relationship Id="rId69" Type="http://schemas.openxmlformats.org/officeDocument/2006/relationships/slide" Target="slides/slide64.xml"/><Relationship Id="rId70" Type="http://schemas.openxmlformats.org/officeDocument/2006/relationships/slide" Target="slides/slide65.xml"/><Relationship Id="rId71" Type="http://schemas.openxmlformats.org/officeDocument/2006/relationships/slide" Target="slides/slide66.xml"/><Relationship Id="rId72" Type="http://schemas.openxmlformats.org/officeDocument/2006/relationships/slide" Target="slides/slide67.xml"/><Relationship Id="rId73" Type="http://schemas.openxmlformats.org/officeDocument/2006/relationships/slide" Target="slides/slide68.xml"/><Relationship Id="rId74" Type="http://schemas.openxmlformats.org/officeDocument/2006/relationships/slide" Target="slides/slide69.xml"/><Relationship Id="rId75" Type="http://schemas.openxmlformats.org/officeDocument/2006/relationships/slide" Target="slides/slide70.xml"/><Relationship Id="rId76" Type="http://schemas.openxmlformats.org/officeDocument/2006/relationships/slide" Target="slides/slide71.xml"/><Relationship Id="rId77" Type="http://schemas.openxmlformats.org/officeDocument/2006/relationships/slide" Target="slides/slide72.xml"/><Relationship Id="rId78" Type="http://schemas.openxmlformats.org/officeDocument/2006/relationships/slide" Target="slides/slide73.xml"/><Relationship Id="rId79" Type="http://schemas.openxmlformats.org/officeDocument/2006/relationships/slide" Target="slides/slide74.xml"/><Relationship Id="rId80" Type="http://schemas.openxmlformats.org/officeDocument/2006/relationships/slide" Target="slides/slide75.xml"/><Relationship Id="rId81" Type="http://schemas.openxmlformats.org/officeDocument/2006/relationships/slide" Target="slides/slide76.xml"/><Relationship Id="rId82" Type="http://schemas.openxmlformats.org/officeDocument/2006/relationships/slide" Target="slides/slide77.xml"/><Relationship Id="rId83" Type="http://schemas.openxmlformats.org/officeDocument/2006/relationships/slide" Target="slides/slide78.xml"/><Relationship Id="rId84" Type="http://schemas.openxmlformats.org/officeDocument/2006/relationships/slide" Target="slides/slide79.xml"/><Relationship Id="rId85" Type="http://schemas.openxmlformats.org/officeDocument/2006/relationships/slide" Target="slides/slide80.xml"/><Relationship Id="rId86" Type="http://schemas.openxmlformats.org/officeDocument/2006/relationships/slide" Target="slides/slide81.xml"/><Relationship Id="rId87" Type="http://schemas.openxmlformats.org/officeDocument/2006/relationships/slide" Target="slides/slide82.xml"/><Relationship Id="rId88" Type="http://schemas.openxmlformats.org/officeDocument/2006/relationships/slide" Target="slides/slide83.xml"/><Relationship Id="rId89" Type="http://schemas.openxmlformats.org/officeDocument/2006/relationships/slide" Target="slides/slide84.xml"/><Relationship Id="rId90" Type="http://schemas.openxmlformats.org/officeDocument/2006/relationships/slide" Target="slides/slide85.xml"/><Relationship Id="rId91" Type="http://schemas.openxmlformats.org/officeDocument/2006/relationships/slide" Target="slides/slide86.xml"/><Relationship Id="rId92" Type="http://schemas.openxmlformats.org/officeDocument/2006/relationships/slide" Target="slides/slide87.xml"/><Relationship Id="rId93" Type="http://schemas.openxmlformats.org/officeDocument/2006/relationships/slide" Target="slides/slide88.xml"/><Relationship Id="rId94" Type="http://schemas.openxmlformats.org/officeDocument/2006/relationships/slide" Target="slides/slide89.xml"/><Relationship Id="rId95" Type="http://schemas.openxmlformats.org/officeDocument/2006/relationships/slide" Target="slides/slide90.xml"/><Relationship Id="rId96" Type="http://schemas.openxmlformats.org/officeDocument/2006/relationships/slide" Target="slides/slide91.xml"/><Relationship Id="rId97" Type="http://schemas.openxmlformats.org/officeDocument/2006/relationships/slide" Target="slides/slide92.xml"/><Relationship Id="rId98" Type="http://schemas.openxmlformats.org/officeDocument/2006/relationships/slide" Target="slides/slide93.xml"/><Relationship Id="rId99" Type="http://schemas.openxmlformats.org/officeDocument/2006/relationships/slide" Target="slides/slide94.xml"/><Relationship Id="rId100" Type="http://schemas.openxmlformats.org/officeDocument/2006/relationships/slide" Target="slides/slide95.xml"/><Relationship Id="rId101" Type="http://schemas.openxmlformats.org/officeDocument/2006/relationships/slide" Target="slides/slide96.xml"/><Relationship Id="rId102" Type="http://schemas.openxmlformats.org/officeDocument/2006/relationships/slide" Target="slides/slide97.xml"/><Relationship Id="rId103" Type="http://schemas.openxmlformats.org/officeDocument/2006/relationships/slide" Target="slides/slide98.xml"/><Relationship Id="rId104" Type="http://schemas.openxmlformats.org/officeDocument/2006/relationships/slide" Target="slides/slide99.xml"/><Relationship Id="rId105" Type="http://schemas.openxmlformats.org/officeDocument/2006/relationships/slide" Target="slides/slide100.xml"/><Relationship Id="rId106" Type="http://schemas.openxmlformats.org/officeDocument/2006/relationships/slide" Target="slides/slide101.xml"/><Relationship Id="rId107" Type="http://schemas.openxmlformats.org/officeDocument/2006/relationships/slide" Target="slides/slide102.xml"/><Relationship Id="rId108" Type="http://schemas.openxmlformats.org/officeDocument/2006/relationships/slide" Target="slides/slide103.xml"/><Relationship Id="rId109" Type="http://schemas.openxmlformats.org/officeDocument/2006/relationships/slide" Target="slides/slide104.xml"/><Relationship Id="rId110" Type="http://schemas.openxmlformats.org/officeDocument/2006/relationships/slide" Target="slides/slide105.xml"/><Relationship Id="rId111" Type="http://schemas.openxmlformats.org/officeDocument/2006/relationships/slide" Target="slides/slide106.xml"/><Relationship Id="rId112" Type="http://schemas.openxmlformats.org/officeDocument/2006/relationships/slide" Target="slides/slide107.xml"/><Relationship Id="rId113" Type="http://schemas.openxmlformats.org/officeDocument/2006/relationships/slide" Target="slides/slide108.xml"/><Relationship Id="rId114" Type="http://schemas.openxmlformats.org/officeDocument/2006/relationships/slide" Target="slides/slide109.xml"/><Relationship Id="rId115" Type="http://schemas.openxmlformats.org/officeDocument/2006/relationships/slide" Target="slides/slide110.xml"/><Relationship Id="rId116" Type="http://schemas.openxmlformats.org/officeDocument/2006/relationships/slide" Target="slides/slide111.xml"/><Relationship Id="rId117" Type="http://schemas.openxmlformats.org/officeDocument/2006/relationships/slide" Target="slides/slide112.xml"/><Relationship Id="rId118" Type="http://schemas.openxmlformats.org/officeDocument/2006/relationships/slide" Target="slides/slide113.xml"/><Relationship Id="rId119" Type="http://schemas.openxmlformats.org/officeDocument/2006/relationships/slide" Target="slides/slide114.xml"/><Relationship Id="rId120" Type="http://schemas.openxmlformats.org/officeDocument/2006/relationships/slide" Target="slides/slide115.xml"/><Relationship Id="rId121" Type="http://schemas.openxmlformats.org/officeDocument/2006/relationships/slide" Target="slides/slide116.xml"/><Relationship Id="rId122" Type="http://schemas.openxmlformats.org/officeDocument/2006/relationships/slide" Target="slides/slide117.xml"/><Relationship Id="rId123" Type="http://schemas.openxmlformats.org/officeDocument/2006/relationships/slide" Target="slides/slide118.xml"/><Relationship Id="rId124" Type="http://schemas.openxmlformats.org/officeDocument/2006/relationships/slide" Target="slides/slide119.xml"/><Relationship Id="rId125" Type="http://schemas.openxmlformats.org/officeDocument/2006/relationships/slide" Target="slides/slide120.xml"/><Relationship Id="rId126" Type="http://schemas.openxmlformats.org/officeDocument/2006/relationships/slide" Target="slides/slide121.xml"/><Relationship Id="rId127" Type="http://schemas.openxmlformats.org/officeDocument/2006/relationships/slide" Target="slides/slide122.xml"/><Relationship Id="rId128" Type="http://schemas.openxmlformats.org/officeDocument/2006/relationships/slide" Target="slides/slide123.xml"/><Relationship Id="rId129" Type="http://schemas.openxmlformats.org/officeDocument/2006/relationships/slide" Target="slides/slide124.xml"/><Relationship Id="rId130" Type="http://schemas.openxmlformats.org/officeDocument/2006/relationships/slide" Target="slides/slide125.xml"/><Relationship Id="rId131" Type="http://schemas.openxmlformats.org/officeDocument/2006/relationships/slide" Target="slides/slide126.xml"/><Relationship Id="rId132" Type="http://schemas.openxmlformats.org/officeDocument/2006/relationships/slide" Target="slides/slide127.xml"/><Relationship Id="rId133" Type="http://schemas.openxmlformats.org/officeDocument/2006/relationships/slide" Target="slides/slide128.xml"/><Relationship Id="rId134" Type="http://schemas.openxmlformats.org/officeDocument/2006/relationships/slide" Target="slides/slide129.xml"/><Relationship Id="rId135" Type="http://schemas.openxmlformats.org/officeDocument/2006/relationships/slide" Target="slides/slide130.xml"/><Relationship Id="rId136" Type="http://schemas.openxmlformats.org/officeDocument/2006/relationships/slide" Target="slides/slide131.xml"/><Relationship Id="rId137" Type="http://schemas.openxmlformats.org/officeDocument/2006/relationships/slide" Target="slides/slide132.xml"/><Relationship Id="rId138" Type="http://schemas.openxmlformats.org/officeDocument/2006/relationships/slide" Target="slides/slide133.xml"/><Relationship Id="rId139" Type="http://schemas.openxmlformats.org/officeDocument/2006/relationships/slide" Target="slides/slide134.xml"/><Relationship Id="rId140" Type="http://schemas.openxmlformats.org/officeDocument/2006/relationships/slide" Target="slides/slide135.xml"/><Relationship Id="rId141" Type="http://schemas.openxmlformats.org/officeDocument/2006/relationships/slide" Target="slides/slide136.xml"/><Relationship Id="rId142" Type="http://schemas.openxmlformats.org/officeDocument/2006/relationships/slide" Target="slides/slide137.xml"/><Relationship Id="rId143" Type="http://schemas.openxmlformats.org/officeDocument/2006/relationships/slide" Target="slides/slide138.xml"/><Relationship Id="rId144" Type="http://schemas.openxmlformats.org/officeDocument/2006/relationships/slide" Target="slides/slide139.xml"/><Relationship Id="rId145" Type="http://schemas.openxmlformats.org/officeDocument/2006/relationships/slide" Target="slides/slide140.xml"/><Relationship Id="rId146" Type="http://schemas.openxmlformats.org/officeDocument/2006/relationships/slide" Target="slides/slide141.xml"/><Relationship Id="rId147" Type="http://schemas.openxmlformats.org/officeDocument/2006/relationships/slide" Target="slides/slide142.xml"/><Relationship Id="rId148" Type="http://schemas.openxmlformats.org/officeDocument/2006/relationships/slide" Target="slides/slide143.xml"/><Relationship Id="rId149" Type="http://schemas.openxmlformats.org/officeDocument/2006/relationships/slide" Target="slides/slide144.xml"/><Relationship Id="rId150" Type="http://schemas.openxmlformats.org/officeDocument/2006/relationships/slide" Target="slides/slide145.xml"/><Relationship Id="rId151" Type="http://schemas.openxmlformats.org/officeDocument/2006/relationships/slide" Target="slides/slide146.xml"/><Relationship Id="rId152" Type="http://schemas.openxmlformats.org/officeDocument/2006/relationships/slide" Target="slides/slide147.xml"/><Relationship Id="rId153" Type="http://schemas.openxmlformats.org/officeDocument/2006/relationships/slide" Target="slides/slide148.xml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243088" y="196461"/>
            <a:ext cx="9031605" cy="482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000" b="1" i="0">
                <a:solidFill>
                  <a:schemeClr val="tx1"/>
                </a:solidFill>
                <a:latin typeface="Consolas"/>
                <a:cs typeface="Consolas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1" i="0">
                <a:solidFill>
                  <a:srgbClr val="232323"/>
                </a:solidFill>
                <a:latin typeface="Calibri"/>
                <a:cs typeface="Calibri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000" b="1" i="0">
                <a:solidFill>
                  <a:schemeClr val="tx1"/>
                </a:solidFill>
                <a:latin typeface="Consolas"/>
                <a:cs typeface="Consolas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800" b="1" i="0">
                <a:solidFill>
                  <a:srgbClr val="232323"/>
                </a:solidFill>
                <a:latin typeface="Calibri"/>
                <a:cs typeface="Calibri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000" b="1" i="0">
                <a:solidFill>
                  <a:schemeClr val="tx1"/>
                </a:solidFill>
                <a:latin typeface="Consolas"/>
                <a:cs typeface="Consolas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000" b="1" i="0">
                <a:solidFill>
                  <a:schemeClr val="tx1"/>
                </a:solidFill>
                <a:latin typeface="Consolas"/>
                <a:cs typeface="Consolas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94505" y="196461"/>
            <a:ext cx="11602989" cy="482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000" b="1" i="0">
                <a:solidFill>
                  <a:schemeClr val="tx1"/>
                </a:solidFill>
                <a:latin typeface="Consolas"/>
                <a:cs typeface="Consolas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243088" y="1602022"/>
            <a:ext cx="10532110" cy="16713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1" i="0">
                <a:solidFill>
                  <a:srgbClr val="232323"/>
                </a:solidFill>
                <a:latin typeface="Calibri"/>
                <a:cs typeface="Calibri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/Relationships>
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png"/><Relationship Id="rId3" Type="http://schemas.openxmlformats.org/officeDocument/2006/relationships/image" Target="../media/image10.jpg"/><Relationship Id="rId4" Type="http://schemas.openxmlformats.org/officeDocument/2006/relationships/image" Target="../media/image11.jpg"/></Relationships>
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99.png"/><Relationship Id="rId4" Type="http://schemas.openxmlformats.org/officeDocument/2006/relationships/image" Target="../media/image100.png"/><Relationship Id="rId5" Type="http://schemas.openxmlformats.org/officeDocument/2006/relationships/image" Target="../media/image101.jpg"/></Relationships>
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02.jpg"/><Relationship Id="rId4" Type="http://schemas.openxmlformats.org/officeDocument/2006/relationships/image" Target="../media/image103.png"/><Relationship Id="rId5" Type="http://schemas.openxmlformats.org/officeDocument/2006/relationships/image" Target="../media/image104.jpg"/></Relationships>
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05.png"/></Relationships>
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.png"/></Relationships>
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6.png"/><Relationship Id="rId3" Type="http://schemas.openxmlformats.org/officeDocument/2006/relationships/image" Target="../media/image15.png"/></Relationships>
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
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
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
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hyperlink" Target="https://www.youtube.com/watch?v=xpyKmjJuqhk&amp;t" TargetMode="External"/></Relationships>
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
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
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07.jpg"/></Relationships>
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08.jpg"/></Relationships>
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09.jpg"/></Relationships>
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10.jpg"/></Relationships>
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11.jpg"/></Relationships>
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12.jpg"/></Relationships>
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13.jpg"/></Relationships>
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14.jpg"/></Relationships>
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15.jpg"/></Relationships>
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16.jpg"/></Relationships>
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
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5.png"/><Relationship Id="rId3" Type="http://schemas.openxmlformats.org/officeDocument/2006/relationships/image" Target="../media/image117.jpg"/></Relationships>
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5.png"/><Relationship Id="rId3" Type="http://schemas.openxmlformats.org/officeDocument/2006/relationships/image" Target="../media/image118.jpg"/></Relationships>
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
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19.jpg"/><Relationship Id="rId4" Type="http://schemas.openxmlformats.org/officeDocument/2006/relationships/image" Target="../media/image120.png"/></Relationships>
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
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21.jpg"/></Relationships>
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22.jpg"/></Relationships>
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23.jpg"/></Relationships>
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5.png"/><Relationship Id="rId3" Type="http://schemas.openxmlformats.org/officeDocument/2006/relationships/image" Target="../media/image124.jpg"/></Relationships>
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25.jpg"/></Relationships>
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
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26.jpg"/></Relationships>
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27.png"/><Relationship Id="rId4" Type="http://schemas.openxmlformats.org/officeDocument/2006/relationships/image" Target="../media/image128.jpg"/></Relationships>
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5.png"/><Relationship Id="rId3" Type="http://schemas.openxmlformats.org/officeDocument/2006/relationships/image" Target="../media/image124.jpg"/></Relationships>
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9.jpg"/><Relationship Id="rId3" Type="http://schemas.openxmlformats.org/officeDocument/2006/relationships/image" Target="../media/image15.png"/></Relationships>
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30.jpg"/></Relationships>
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31.jpg"/></Relationships>
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2.jpg"/><Relationship Id="rId3" Type="http://schemas.openxmlformats.org/officeDocument/2006/relationships/image" Target="../media/image15.png"/></Relationships>
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33.jpg"/></Relationships>
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4.jpg"/><Relationship Id="rId3" Type="http://schemas.openxmlformats.org/officeDocument/2006/relationships/image" Target="../media/image15.png"/></Relationships>
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
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
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
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35.jpg"/></Relationships>
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36.jpg"/></Relationships>
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37.jpg"/></Relationships>
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38.jpg"/></Relationships>
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
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
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
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
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
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png"/></Relationships>
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png"/></Relationships>
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12.png"/></Relationships>
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
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
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
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/Relationships>
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
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
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
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
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
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
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3" Type="http://schemas.openxmlformats.org/officeDocument/2006/relationships/image" Target="../media/image13.jpg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
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.png"/></Relationships>
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
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.png"/></Relationships>
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
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
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7.jpg"/><Relationship Id="rId4" Type="http://schemas.openxmlformats.org/officeDocument/2006/relationships/image" Target="../media/image18.png"/></Relationships>
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9.png"/><Relationship Id="rId4" Type="http://schemas.openxmlformats.org/officeDocument/2006/relationships/image" Target="../media/image20.jpg"/></Relationships>
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/Relationships>
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
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15.png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
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27.png"/><Relationship Id="rId4" Type="http://schemas.openxmlformats.org/officeDocument/2006/relationships/image" Target="../media/image28.jpg"/><Relationship Id="rId5" Type="http://schemas.openxmlformats.org/officeDocument/2006/relationships/image" Target="../media/image29.png"/></Relationships>
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3" Type="http://schemas.openxmlformats.org/officeDocument/2006/relationships/image" Target="../media/image15.png"/><Relationship Id="rId4" Type="http://schemas.openxmlformats.org/officeDocument/2006/relationships/image" Target="../media/image31.png"/></Relationships>
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Relationship Id="rId3" Type="http://schemas.openxmlformats.org/officeDocument/2006/relationships/image" Target="../media/image15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/Relationships>
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
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Relationship Id="rId3" Type="http://schemas.openxmlformats.org/officeDocument/2006/relationships/image" Target="../media/image15.png"/><Relationship Id="rId4" Type="http://schemas.openxmlformats.org/officeDocument/2006/relationships/image" Target="../media/image36.png"/></Relationships>
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37.jpg"/><Relationship Id="rId4" Type="http://schemas.openxmlformats.org/officeDocument/2006/relationships/image" Target="../media/image38.png"/></Relationships>
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
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jpg"/><Relationship Id="rId3" Type="http://schemas.openxmlformats.org/officeDocument/2006/relationships/image" Target="../media/image15.png"/><Relationship Id="rId4" Type="http://schemas.openxmlformats.org/officeDocument/2006/relationships/image" Target="../media/image40.png"/><Relationship Id="rId5" Type="http://schemas.openxmlformats.org/officeDocument/2006/relationships/image" Target="../media/image41.png"/></Relationships>
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42.png"/><Relationship Id="rId4" Type="http://schemas.openxmlformats.org/officeDocument/2006/relationships/image" Target="../media/image43.png"/></Relationships>
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
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44.png"/><Relationship Id="rId4" Type="http://schemas.openxmlformats.org/officeDocument/2006/relationships/image" Target="../media/image45.png"/></Relationships>
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Relationship Id="rId3" Type="http://schemas.openxmlformats.org/officeDocument/2006/relationships/image" Target="../media/image15.png"/><Relationship Id="rId4" Type="http://schemas.openxmlformats.org/officeDocument/2006/relationships/image" Target="../media/image47.png"/></Relationships>
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48.jpg"/><Relationship Id="rId4" Type="http://schemas.openxmlformats.org/officeDocument/2006/relationships/image" Target="../media/image49.png"/></Relationships>
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.png"/></Relationships>
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
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
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
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5.png"/><Relationship Id="rId3" Type="http://schemas.openxmlformats.org/officeDocument/2006/relationships/image" Target="../media/image50.jpg"/></Relationships>
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5.png"/><Relationship Id="rId3" Type="http://schemas.openxmlformats.org/officeDocument/2006/relationships/image" Target="../media/image51.jpg"/></Relationships>
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
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
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
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
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
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
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png"/></Relationships>
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5.png"/></Relationships>
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2.png"/><Relationship Id="rId3" Type="http://schemas.openxmlformats.org/officeDocument/2006/relationships/image" Target="../media/image53.png"/><Relationship Id="rId4" Type="http://schemas.openxmlformats.org/officeDocument/2006/relationships/image" Target="../media/image54.jpg"/></Relationships>
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5.jpg"/></Relationships>
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6.jpg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jpg"/><Relationship Id="rId4" Type="http://schemas.openxmlformats.org/officeDocument/2006/relationships/image" Target="../media/image6.jpg"/></Relationships>
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Relationship Id="rId3" Type="http://schemas.openxmlformats.org/officeDocument/2006/relationships/image" Target="../media/image58.png"/><Relationship Id="rId4" Type="http://schemas.openxmlformats.org/officeDocument/2006/relationships/image" Target="../media/image59.jpg"/></Relationships>
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Relationship Id="rId3" Type="http://schemas.openxmlformats.org/officeDocument/2006/relationships/image" Target="../media/image58.png"/><Relationship Id="rId4" Type="http://schemas.openxmlformats.org/officeDocument/2006/relationships/image" Target="../media/image61.jpg"/></Relationships>
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.png"/></Relationships>
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Relationship Id="rId3" Type="http://schemas.openxmlformats.org/officeDocument/2006/relationships/image" Target="../media/image15.png"/></Relationships>
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5.png"/><Relationship Id="rId3" Type="http://schemas.openxmlformats.org/officeDocument/2006/relationships/image" Target="../media/image63.png"/><Relationship Id="rId4" Type="http://schemas.openxmlformats.org/officeDocument/2006/relationships/image" Target="../media/image64.png"/></Relationships>
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
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
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65.png"/></Relationships>
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.png"/></Relationships>
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66.jpg"/></Relationships>
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7.jpg"/></Relationships>
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67.png"/><Relationship Id="rId4" Type="http://schemas.openxmlformats.org/officeDocument/2006/relationships/image" Target="../media/image68.jpg"/><Relationship Id="rId5" Type="http://schemas.openxmlformats.org/officeDocument/2006/relationships/image" Target="../media/image69.jpg"/><Relationship Id="rId6" Type="http://schemas.openxmlformats.org/officeDocument/2006/relationships/image" Target="../media/image70.jpg"/></Relationships>
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71.png"/><Relationship Id="rId4" Type="http://schemas.openxmlformats.org/officeDocument/2006/relationships/image" Target="../media/image72.png"/><Relationship Id="rId5" Type="http://schemas.openxmlformats.org/officeDocument/2006/relationships/image" Target="../media/image73.png"/><Relationship Id="rId6" Type="http://schemas.openxmlformats.org/officeDocument/2006/relationships/image" Target="../media/image74.png"/></Relationships>
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75.png"/><Relationship Id="rId4" Type="http://schemas.openxmlformats.org/officeDocument/2006/relationships/image" Target="../media/image76.png"/><Relationship Id="rId5" Type="http://schemas.openxmlformats.org/officeDocument/2006/relationships/image" Target="../media/image77.png"/></Relationships>
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78.png"/><Relationship Id="rId4" Type="http://schemas.openxmlformats.org/officeDocument/2006/relationships/image" Target="../media/image79.png"/><Relationship Id="rId5" Type="http://schemas.openxmlformats.org/officeDocument/2006/relationships/image" Target="../media/image80.png"/></Relationships>
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81.jpg"/></Relationships>
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
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82.jpg"/></Relationships>
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83.jpg"/><Relationship Id="rId4" Type="http://schemas.openxmlformats.org/officeDocument/2006/relationships/image" Target="../media/image84.png"/></Relationships>
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
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85.png"/><Relationship Id="rId4" Type="http://schemas.openxmlformats.org/officeDocument/2006/relationships/image" Target="../media/image86.png"/><Relationship Id="rId5" Type="http://schemas.openxmlformats.org/officeDocument/2006/relationships/image" Target="../media/image87.png"/><Relationship Id="rId6" Type="http://schemas.openxmlformats.org/officeDocument/2006/relationships/image" Target="../media/image88.png"/></Relationships>
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png"/><Relationship Id="rId3" Type="http://schemas.openxmlformats.org/officeDocument/2006/relationships/image" Target="../media/image8.jpg"/><Relationship Id="rId4" Type="http://schemas.openxmlformats.org/officeDocument/2006/relationships/image" Target="../media/image9.jpg"/></Relationships>
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
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
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89.png"/><Relationship Id="rId4" Type="http://schemas.openxmlformats.org/officeDocument/2006/relationships/image" Target="../media/image90.png"/><Relationship Id="rId5" Type="http://schemas.openxmlformats.org/officeDocument/2006/relationships/image" Target="../media/image91.png"/><Relationship Id="rId6" Type="http://schemas.openxmlformats.org/officeDocument/2006/relationships/image" Target="../media/image92.png"/></Relationships>
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93.png"/></Relationships>
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
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94.jpg"/></Relationships>
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95.jpg"/></Relationships>
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5.png"/><Relationship Id="rId3" Type="http://schemas.openxmlformats.org/officeDocument/2006/relationships/image" Target="../media/image96.jpg"/></Relationships>
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97.png"/><Relationship Id="rId4" Type="http://schemas.openxmlformats.org/officeDocument/2006/relationships/image" Target="../media/image98.png"/></Relationships>
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2245986" y="3008368"/>
            <a:ext cx="7146290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b="1">
                <a:solidFill>
                  <a:srgbClr val="B94609"/>
                </a:solidFill>
                <a:latin typeface="Consolas"/>
                <a:cs typeface="Consolas"/>
              </a:rPr>
              <a:t>BIL416</a:t>
            </a:r>
            <a:r>
              <a:rPr dirty="0" sz="3000" spc="-125" b="1">
                <a:solidFill>
                  <a:srgbClr val="B94609"/>
                </a:solidFill>
                <a:latin typeface="Consolas"/>
                <a:cs typeface="Consolas"/>
              </a:rPr>
              <a:t> </a:t>
            </a:r>
            <a:r>
              <a:rPr dirty="0" sz="3000" b="1">
                <a:solidFill>
                  <a:srgbClr val="B94609"/>
                </a:solidFill>
                <a:latin typeface="Consolas"/>
                <a:cs typeface="Consolas"/>
              </a:rPr>
              <a:t>–</a:t>
            </a:r>
            <a:r>
              <a:rPr dirty="0" sz="3000" spc="-140" b="1">
                <a:solidFill>
                  <a:srgbClr val="B94609"/>
                </a:solidFill>
                <a:latin typeface="Consolas"/>
                <a:cs typeface="Consolas"/>
              </a:rPr>
              <a:t> </a:t>
            </a:r>
            <a:r>
              <a:rPr dirty="0" sz="3000" b="1">
                <a:solidFill>
                  <a:srgbClr val="B94609"/>
                </a:solidFill>
                <a:latin typeface="Consolas"/>
                <a:cs typeface="Consolas"/>
              </a:rPr>
              <a:t>Metasezgisel</a:t>
            </a:r>
            <a:r>
              <a:rPr dirty="0" sz="3000" spc="-120" b="1">
                <a:solidFill>
                  <a:srgbClr val="B94609"/>
                </a:solidFill>
                <a:latin typeface="Consolas"/>
                <a:cs typeface="Consolas"/>
              </a:rPr>
              <a:t> </a:t>
            </a:r>
            <a:r>
              <a:rPr dirty="0" sz="3000" spc="-10" b="1">
                <a:solidFill>
                  <a:srgbClr val="B94609"/>
                </a:solidFill>
                <a:latin typeface="Consolas"/>
                <a:cs typeface="Consolas"/>
              </a:rPr>
              <a:t>Algoritmalar</a:t>
            </a:r>
            <a:endParaRPr sz="3000">
              <a:latin typeface="Consolas"/>
              <a:cs typeface="Consolas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3111842" y="1497291"/>
            <a:ext cx="5968365" cy="708025"/>
          </a:xfrm>
          <a:prstGeom prst="rect">
            <a:avLst/>
          </a:prstGeom>
          <a:ln w="9525">
            <a:solidFill>
              <a:srgbClr val="B94609"/>
            </a:solidFill>
          </a:ln>
        </p:spPr>
        <p:txBody>
          <a:bodyPr wrap="square" lIns="0" tIns="31114" rIns="0" bIns="0" rtlCol="0" vert="horz">
            <a:spAutoFit/>
          </a:bodyPr>
          <a:lstStyle/>
          <a:p>
            <a:pPr algn="ctr" marL="635">
              <a:lnSpc>
                <a:spcPct val="100000"/>
              </a:lnSpc>
              <a:spcBef>
                <a:spcPts val="244"/>
              </a:spcBef>
            </a:pPr>
            <a:r>
              <a:rPr dirty="0" sz="2000">
                <a:latin typeface="Consolas"/>
                <a:cs typeface="Consolas"/>
              </a:rPr>
              <a:t>Amasya</a:t>
            </a:r>
            <a:r>
              <a:rPr dirty="0" sz="2000" spc="-45">
                <a:latin typeface="Consolas"/>
                <a:cs typeface="Consolas"/>
              </a:rPr>
              <a:t> </a:t>
            </a:r>
            <a:r>
              <a:rPr dirty="0" sz="2000">
                <a:latin typeface="Consolas"/>
                <a:cs typeface="Consolas"/>
              </a:rPr>
              <a:t>Üniversitesi</a:t>
            </a:r>
            <a:r>
              <a:rPr dirty="0" sz="2000" spc="-30">
                <a:latin typeface="Consolas"/>
                <a:cs typeface="Consolas"/>
              </a:rPr>
              <a:t> </a:t>
            </a:r>
            <a:r>
              <a:rPr dirty="0" sz="2000">
                <a:latin typeface="Consolas"/>
                <a:cs typeface="Consolas"/>
              </a:rPr>
              <a:t>Mühendislik</a:t>
            </a:r>
            <a:r>
              <a:rPr dirty="0" sz="2000" spc="-30">
                <a:latin typeface="Consolas"/>
                <a:cs typeface="Consolas"/>
              </a:rPr>
              <a:t> </a:t>
            </a:r>
            <a:r>
              <a:rPr dirty="0" sz="2000" spc="-10">
                <a:latin typeface="Consolas"/>
                <a:cs typeface="Consolas"/>
              </a:rPr>
              <a:t>Fakültesi</a:t>
            </a:r>
            <a:endParaRPr sz="2000">
              <a:latin typeface="Consolas"/>
              <a:cs typeface="Consolas"/>
            </a:endParaRPr>
          </a:p>
          <a:p>
            <a:pPr algn="ctr">
              <a:lnSpc>
                <a:spcPct val="100000"/>
              </a:lnSpc>
            </a:pPr>
            <a:r>
              <a:rPr dirty="0" sz="2000">
                <a:latin typeface="Consolas"/>
                <a:cs typeface="Consolas"/>
              </a:rPr>
              <a:t>Bilgisayar</a:t>
            </a:r>
            <a:r>
              <a:rPr dirty="0" sz="2000" spc="-50">
                <a:latin typeface="Consolas"/>
                <a:cs typeface="Consolas"/>
              </a:rPr>
              <a:t> </a:t>
            </a:r>
            <a:r>
              <a:rPr dirty="0" sz="2000">
                <a:latin typeface="Consolas"/>
                <a:cs typeface="Consolas"/>
              </a:rPr>
              <a:t>Mühendisliği</a:t>
            </a:r>
            <a:r>
              <a:rPr dirty="0" sz="2000" spc="-25">
                <a:latin typeface="Consolas"/>
                <a:cs typeface="Consolas"/>
              </a:rPr>
              <a:t> </a:t>
            </a:r>
            <a:r>
              <a:rPr dirty="0" sz="2000" spc="-10">
                <a:latin typeface="Consolas"/>
                <a:cs typeface="Consolas"/>
              </a:rPr>
              <a:t>Bölümü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5057889" y="3839094"/>
            <a:ext cx="1596390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70">
              <a:lnSpc>
                <a:spcPct val="100000"/>
              </a:lnSpc>
              <a:spcBef>
                <a:spcPts val="100"/>
              </a:spcBef>
            </a:pPr>
            <a:r>
              <a:rPr dirty="0" sz="1500">
                <a:solidFill>
                  <a:srgbClr val="B94609"/>
                </a:solidFill>
                <a:latin typeface="Consolas"/>
                <a:cs typeface="Consolas"/>
              </a:rPr>
              <a:t>Hafta</a:t>
            </a:r>
            <a:r>
              <a:rPr dirty="0" sz="1500" spc="-55">
                <a:solidFill>
                  <a:srgbClr val="B94609"/>
                </a:solidFill>
                <a:latin typeface="Consolas"/>
                <a:cs typeface="Consolas"/>
              </a:rPr>
              <a:t> </a:t>
            </a:r>
            <a:r>
              <a:rPr dirty="0" sz="1500" spc="-50">
                <a:solidFill>
                  <a:srgbClr val="B94609"/>
                </a:solidFill>
                <a:latin typeface="Consolas"/>
                <a:cs typeface="Consolas"/>
              </a:rPr>
              <a:t>1</a:t>
            </a:r>
            <a:endParaRPr sz="1500">
              <a:latin typeface="Consolas"/>
              <a:cs typeface="Consolas"/>
            </a:endParaRPr>
          </a:p>
          <a:p>
            <a:pPr algn="ctr">
              <a:lnSpc>
                <a:spcPct val="100000"/>
              </a:lnSpc>
            </a:pPr>
            <a:r>
              <a:rPr dirty="0" sz="1500" b="1">
                <a:solidFill>
                  <a:srgbClr val="B94609"/>
                </a:solidFill>
                <a:latin typeface="Consolas"/>
                <a:cs typeface="Consolas"/>
              </a:rPr>
              <a:t>TEMEL</a:t>
            </a:r>
            <a:r>
              <a:rPr dirty="0" sz="1500" spc="-55" b="1">
                <a:solidFill>
                  <a:srgbClr val="B94609"/>
                </a:solidFill>
                <a:latin typeface="Consolas"/>
                <a:cs typeface="Consolas"/>
              </a:rPr>
              <a:t> </a:t>
            </a:r>
            <a:r>
              <a:rPr dirty="0" sz="1500" spc="-10" b="1">
                <a:solidFill>
                  <a:srgbClr val="B94609"/>
                </a:solidFill>
                <a:latin typeface="Consolas"/>
                <a:cs typeface="Consolas"/>
              </a:rPr>
              <a:t>KAVRAMLAR</a:t>
            </a:r>
            <a:endParaRPr sz="1500">
              <a:latin typeface="Consolas"/>
              <a:cs typeface="Consolas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4446450" y="4918411"/>
            <a:ext cx="2821305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>
                <a:latin typeface="Consolas"/>
                <a:cs typeface="Consolas"/>
              </a:rPr>
              <a:t>Dr.</a:t>
            </a:r>
            <a:r>
              <a:rPr dirty="0" sz="2000" spc="-15">
                <a:latin typeface="Consolas"/>
                <a:cs typeface="Consolas"/>
              </a:rPr>
              <a:t> </a:t>
            </a:r>
            <a:r>
              <a:rPr dirty="0" sz="2000">
                <a:latin typeface="Consolas"/>
                <a:cs typeface="Consolas"/>
              </a:rPr>
              <a:t>Funda</a:t>
            </a:r>
            <a:r>
              <a:rPr dirty="0" sz="2000" spc="-10">
                <a:latin typeface="Consolas"/>
                <a:cs typeface="Consolas"/>
              </a:rPr>
              <a:t> </a:t>
            </a:r>
            <a:r>
              <a:rPr dirty="0" sz="2000">
                <a:latin typeface="Consolas"/>
                <a:cs typeface="Consolas"/>
              </a:rPr>
              <a:t>KUTLU</a:t>
            </a:r>
            <a:r>
              <a:rPr dirty="0" sz="2000" spc="-15">
                <a:latin typeface="Consolas"/>
                <a:cs typeface="Consolas"/>
              </a:rPr>
              <a:t> </a:t>
            </a:r>
            <a:r>
              <a:rPr dirty="0" sz="2000" spc="-20">
                <a:latin typeface="Consolas"/>
                <a:cs typeface="Consolas"/>
              </a:rPr>
              <a:t>ONAY</a:t>
            </a:r>
            <a:endParaRPr sz="2000">
              <a:latin typeface="Consolas"/>
              <a:cs typeface="Consolas"/>
            </a:endParaRPr>
          </a:p>
        </p:txBody>
      </p:sp>
      <p:pic>
        <p:nvPicPr>
          <p:cNvPr id="6" name="object 6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5537682"/>
            <a:ext cx="12191987" cy="132031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960755">
              <a:lnSpc>
                <a:spcPct val="100000"/>
              </a:lnSpc>
              <a:spcBef>
                <a:spcPts val="100"/>
              </a:spcBef>
            </a:pPr>
            <a:r>
              <a:rPr dirty="0"/>
              <a:t>KLASİK</a:t>
            </a:r>
            <a:r>
              <a:rPr dirty="0" spc="-185"/>
              <a:t> </a:t>
            </a:r>
            <a:r>
              <a:rPr dirty="0"/>
              <a:t>OPTİMİZASYON</a:t>
            </a:r>
            <a:r>
              <a:rPr dirty="0" spc="-185"/>
              <a:t> </a:t>
            </a:r>
            <a:r>
              <a:rPr dirty="0" spc="-10"/>
              <a:t>METOTLARI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0018" cy="6857999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1243084" y="951434"/>
            <a:ext cx="4288790" cy="2768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 b="1" i="1">
                <a:solidFill>
                  <a:srgbClr val="0D0D0D"/>
                </a:solidFill>
                <a:latin typeface="Consolas"/>
                <a:cs typeface="Consolas"/>
              </a:rPr>
              <a:t>Nelder-</a:t>
            </a:r>
            <a:r>
              <a:rPr dirty="0" sz="1800" b="1" i="1">
                <a:solidFill>
                  <a:srgbClr val="0D0D0D"/>
                </a:solidFill>
                <a:latin typeface="Consolas"/>
                <a:cs typeface="Consolas"/>
              </a:rPr>
              <a:t>Mead</a:t>
            </a:r>
            <a:r>
              <a:rPr dirty="0" sz="1800" spc="35" b="1" i="1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 spc="-10" b="1" i="1">
                <a:solidFill>
                  <a:srgbClr val="0D0D0D"/>
                </a:solidFill>
                <a:latin typeface="Consolas"/>
                <a:cs typeface="Consolas"/>
              </a:rPr>
              <a:t>Yöntemi:</a:t>
            </a:r>
            <a:endParaRPr sz="18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800">
              <a:latin typeface="Consolas"/>
              <a:cs typeface="Consolas"/>
            </a:endParaRPr>
          </a:p>
          <a:p>
            <a:pPr marL="12700" marR="256540">
              <a:lnSpc>
                <a:spcPct val="100000"/>
              </a:lnSpc>
            </a:pP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Değişken</a:t>
            </a:r>
            <a:r>
              <a:rPr dirty="0" sz="1800" spc="-2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boyutlara</a:t>
            </a:r>
            <a:r>
              <a:rPr dirty="0" sz="1800" spc="-3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 spc="-10">
                <a:solidFill>
                  <a:srgbClr val="0D0D0D"/>
                </a:solidFill>
                <a:latin typeface="Consolas"/>
                <a:cs typeface="Consolas"/>
              </a:rPr>
              <a:t>sahip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fonksiyonların</a:t>
            </a:r>
            <a:r>
              <a:rPr dirty="0" sz="1800" spc="-5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minimize</a:t>
            </a:r>
            <a:r>
              <a:rPr dirty="0" sz="1800" spc="-2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 spc="-10">
                <a:solidFill>
                  <a:srgbClr val="0D0D0D"/>
                </a:solidFill>
                <a:latin typeface="Consolas"/>
                <a:cs typeface="Consolas"/>
              </a:rPr>
              <a:t>edilmesi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için</a:t>
            </a:r>
            <a:r>
              <a:rPr dirty="0" sz="1800" spc="-1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bir</a:t>
            </a:r>
            <a:r>
              <a:rPr dirty="0" sz="1800" spc="-10">
                <a:solidFill>
                  <a:srgbClr val="0D0D0D"/>
                </a:solidFill>
                <a:latin typeface="Consolas"/>
                <a:cs typeface="Consolas"/>
              </a:rPr>
              <a:t> yöntemdir.</a:t>
            </a:r>
            <a:endParaRPr sz="18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800">
              <a:latin typeface="Consolas"/>
              <a:cs typeface="Consolas"/>
            </a:endParaRPr>
          </a:p>
          <a:p>
            <a:pPr marL="12700" marR="5080">
              <a:lnSpc>
                <a:spcPct val="100000"/>
              </a:lnSpc>
              <a:spcBef>
                <a:spcPts val="5"/>
              </a:spcBef>
            </a:pPr>
            <a:r>
              <a:rPr dirty="0" sz="1800" spc="-10">
                <a:solidFill>
                  <a:srgbClr val="0D0D0D"/>
                </a:solidFill>
                <a:latin typeface="Consolas"/>
                <a:cs typeface="Consolas"/>
              </a:rPr>
              <a:t>Nelder-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Mead</a:t>
            </a:r>
            <a:r>
              <a:rPr dirty="0" sz="1800" spc="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yöntemi,</a:t>
            </a:r>
            <a:r>
              <a:rPr dirty="0" sz="1800" spc="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 spc="-25">
                <a:solidFill>
                  <a:srgbClr val="0D0D0D"/>
                </a:solidFill>
                <a:latin typeface="Consolas"/>
                <a:cs typeface="Consolas"/>
              </a:rPr>
              <a:t>bir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fonksiyonun</a:t>
            </a:r>
            <a:r>
              <a:rPr dirty="0" sz="1800" spc="-2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minimumunu</a:t>
            </a:r>
            <a:r>
              <a:rPr dirty="0" sz="1800" spc="-4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bulmak</a:t>
            </a:r>
            <a:r>
              <a:rPr dirty="0" sz="1800" spc="-20">
                <a:solidFill>
                  <a:srgbClr val="0D0D0D"/>
                </a:solidFill>
                <a:latin typeface="Consolas"/>
                <a:cs typeface="Consolas"/>
              </a:rPr>
              <a:t> için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çoklu</a:t>
            </a:r>
            <a:r>
              <a:rPr dirty="0" sz="1800" spc="-3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köşelerden</a:t>
            </a:r>
            <a:r>
              <a:rPr dirty="0" sz="1800" spc="-2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oluşan</a:t>
            </a:r>
            <a:r>
              <a:rPr dirty="0" sz="1800" spc="-2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 spc="-25">
                <a:solidFill>
                  <a:srgbClr val="0D0D0D"/>
                </a:solidFill>
                <a:latin typeface="Consolas"/>
                <a:cs typeface="Consolas"/>
              </a:rPr>
              <a:t>bir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simpleks</a:t>
            </a:r>
            <a:r>
              <a:rPr dirty="0" sz="1800" spc="-3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 spc="-10">
                <a:solidFill>
                  <a:srgbClr val="0D0D0D"/>
                </a:solidFill>
                <a:latin typeface="Consolas"/>
                <a:cs typeface="Consolas"/>
              </a:rPr>
              <a:t>kullanır.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5" name="object 5" descr=""/>
          <p:cNvSpPr/>
          <p:nvPr/>
        </p:nvSpPr>
        <p:spPr>
          <a:xfrm>
            <a:off x="5936665" y="946759"/>
            <a:ext cx="5729605" cy="5447665"/>
          </a:xfrm>
          <a:custGeom>
            <a:avLst/>
            <a:gdLst/>
            <a:ahLst/>
            <a:cxnLst/>
            <a:rect l="l" t="t" r="r" b="b"/>
            <a:pathLst>
              <a:path w="5729605" h="5447665">
                <a:moveTo>
                  <a:pt x="0" y="0"/>
                </a:moveTo>
                <a:lnTo>
                  <a:pt x="5729287" y="0"/>
                </a:lnTo>
                <a:lnTo>
                  <a:pt x="5729287" y="5447639"/>
                </a:lnTo>
                <a:lnTo>
                  <a:pt x="0" y="544763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145F8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 txBox="1"/>
          <p:nvPr/>
        </p:nvSpPr>
        <p:spPr>
          <a:xfrm>
            <a:off x="6015405" y="970630"/>
            <a:ext cx="5410200" cy="5328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64160" indent="-251460">
              <a:lnSpc>
                <a:spcPct val="100000"/>
              </a:lnSpc>
              <a:spcBef>
                <a:spcPts val="100"/>
              </a:spcBef>
              <a:buAutoNum type="arabicPeriod"/>
              <a:tabLst>
                <a:tab pos="264160" algn="l"/>
              </a:tabLst>
            </a:pPr>
            <a:r>
              <a:rPr dirty="0" sz="1200">
                <a:latin typeface="Consolas"/>
                <a:cs typeface="Consolas"/>
              </a:rPr>
              <a:t>Başlangıçta</a:t>
            </a:r>
            <a:r>
              <a:rPr dirty="0" sz="1200" spc="-30">
                <a:latin typeface="Consolas"/>
                <a:cs typeface="Consolas"/>
              </a:rPr>
              <a:t> </a:t>
            </a:r>
            <a:r>
              <a:rPr dirty="0" sz="1200">
                <a:latin typeface="Consolas"/>
                <a:cs typeface="Consolas"/>
              </a:rPr>
              <a:t>bir</a:t>
            </a:r>
            <a:r>
              <a:rPr dirty="0" sz="1200" spc="-20">
                <a:latin typeface="Consolas"/>
                <a:cs typeface="Consolas"/>
              </a:rPr>
              <a:t> </a:t>
            </a:r>
            <a:r>
              <a:rPr dirty="0" sz="1200">
                <a:latin typeface="Consolas"/>
                <a:cs typeface="Consolas"/>
              </a:rPr>
              <a:t>başlangıç</a:t>
            </a:r>
            <a:r>
              <a:rPr dirty="0" sz="1200" spc="-30">
                <a:latin typeface="Consolas"/>
                <a:cs typeface="Consolas"/>
              </a:rPr>
              <a:t> </a:t>
            </a:r>
            <a:r>
              <a:rPr dirty="0" sz="1200">
                <a:latin typeface="Consolas"/>
                <a:cs typeface="Consolas"/>
              </a:rPr>
              <a:t>nokta</a:t>
            </a:r>
            <a:r>
              <a:rPr dirty="0" sz="1200" spc="-15">
                <a:latin typeface="Consolas"/>
                <a:cs typeface="Consolas"/>
              </a:rPr>
              <a:t> </a:t>
            </a:r>
            <a:r>
              <a:rPr dirty="0" sz="1200">
                <a:latin typeface="Consolas"/>
                <a:cs typeface="Consolas"/>
              </a:rPr>
              <a:t>kümesi</a:t>
            </a:r>
            <a:r>
              <a:rPr dirty="0" sz="1200" spc="-30">
                <a:latin typeface="Consolas"/>
                <a:cs typeface="Consolas"/>
              </a:rPr>
              <a:t> </a:t>
            </a:r>
            <a:r>
              <a:rPr dirty="0" sz="1200">
                <a:latin typeface="Consolas"/>
                <a:cs typeface="Consolas"/>
              </a:rPr>
              <a:t>oluştur:</a:t>
            </a:r>
            <a:r>
              <a:rPr dirty="0" sz="1200" spc="-30">
                <a:latin typeface="Consolas"/>
                <a:cs typeface="Consolas"/>
              </a:rPr>
              <a:t> </a:t>
            </a:r>
            <a:r>
              <a:rPr dirty="0" sz="1200">
                <a:latin typeface="Consolas"/>
                <a:cs typeface="Consolas"/>
              </a:rPr>
              <a:t>x0,</a:t>
            </a:r>
            <a:r>
              <a:rPr dirty="0" sz="1200" spc="-15">
                <a:latin typeface="Consolas"/>
                <a:cs typeface="Consolas"/>
              </a:rPr>
              <a:t> </a:t>
            </a:r>
            <a:r>
              <a:rPr dirty="0" sz="1200">
                <a:latin typeface="Consolas"/>
                <a:cs typeface="Consolas"/>
              </a:rPr>
              <a:t>x1,</a:t>
            </a:r>
            <a:r>
              <a:rPr dirty="0" sz="1200" spc="-30">
                <a:latin typeface="Consolas"/>
                <a:cs typeface="Consolas"/>
              </a:rPr>
              <a:t> </a:t>
            </a:r>
            <a:r>
              <a:rPr dirty="0" sz="1200" spc="-20">
                <a:latin typeface="Consolas"/>
                <a:cs typeface="Consolas"/>
              </a:rPr>
              <a:t>...,</a:t>
            </a:r>
            <a:endParaRPr sz="12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dirty="0" sz="1200" spc="-25">
                <a:latin typeface="Consolas"/>
                <a:cs typeface="Consolas"/>
              </a:rPr>
              <a:t>xn</a:t>
            </a:r>
            <a:endParaRPr sz="1200">
              <a:latin typeface="Consolas"/>
              <a:cs typeface="Consolas"/>
            </a:endParaRPr>
          </a:p>
          <a:p>
            <a:pPr marL="264160" indent="-251460">
              <a:lnSpc>
                <a:spcPct val="100000"/>
              </a:lnSpc>
              <a:buAutoNum type="arabicPeriod" startAt="2"/>
              <a:tabLst>
                <a:tab pos="264160" algn="l"/>
              </a:tabLst>
            </a:pPr>
            <a:r>
              <a:rPr dirty="0" sz="1200">
                <a:latin typeface="Consolas"/>
                <a:cs typeface="Consolas"/>
              </a:rPr>
              <a:t>İterasyon</a:t>
            </a:r>
            <a:r>
              <a:rPr dirty="0" sz="1200" spc="-25">
                <a:latin typeface="Consolas"/>
                <a:cs typeface="Consolas"/>
              </a:rPr>
              <a:t> </a:t>
            </a:r>
            <a:r>
              <a:rPr dirty="0" sz="1200">
                <a:latin typeface="Consolas"/>
                <a:cs typeface="Consolas"/>
              </a:rPr>
              <a:t>sayacını</a:t>
            </a:r>
            <a:r>
              <a:rPr dirty="0" sz="1200" spc="-30">
                <a:latin typeface="Consolas"/>
                <a:cs typeface="Consolas"/>
              </a:rPr>
              <a:t> </a:t>
            </a:r>
            <a:r>
              <a:rPr dirty="0" sz="1200">
                <a:latin typeface="Consolas"/>
                <a:cs typeface="Consolas"/>
              </a:rPr>
              <a:t>başlat:</a:t>
            </a:r>
            <a:r>
              <a:rPr dirty="0" sz="1200" spc="-20">
                <a:latin typeface="Consolas"/>
                <a:cs typeface="Consolas"/>
              </a:rPr>
              <a:t> </a:t>
            </a:r>
            <a:r>
              <a:rPr dirty="0" sz="1200">
                <a:latin typeface="Consolas"/>
                <a:cs typeface="Consolas"/>
              </a:rPr>
              <a:t>iter</a:t>
            </a:r>
            <a:r>
              <a:rPr dirty="0" sz="1200" spc="-20">
                <a:latin typeface="Consolas"/>
                <a:cs typeface="Consolas"/>
              </a:rPr>
              <a:t> </a:t>
            </a:r>
            <a:r>
              <a:rPr dirty="0" sz="1200">
                <a:latin typeface="Consolas"/>
                <a:cs typeface="Consolas"/>
              </a:rPr>
              <a:t>=</a:t>
            </a:r>
            <a:r>
              <a:rPr dirty="0" sz="1200" spc="-20">
                <a:latin typeface="Consolas"/>
                <a:cs typeface="Consolas"/>
              </a:rPr>
              <a:t> </a:t>
            </a:r>
            <a:r>
              <a:rPr dirty="0" sz="1200" spc="-50">
                <a:latin typeface="Consolas"/>
                <a:cs typeface="Consolas"/>
              </a:rPr>
              <a:t>0</a:t>
            </a:r>
            <a:endParaRPr sz="1200">
              <a:latin typeface="Consolas"/>
              <a:cs typeface="Consolas"/>
            </a:endParaRPr>
          </a:p>
          <a:p>
            <a:pPr marL="264160" indent="-251460">
              <a:lnSpc>
                <a:spcPct val="100000"/>
              </a:lnSpc>
              <a:buAutoNum type="arabicPeriod" startAt="2"/>
              <a:tabLst>
                <a:tab pos="264160" algn="l"/>
              </a:tabLst>
            </a:pPr>
            <a:r>
              <a:rPr dirty="0" sz="1200">
                <a:latin typeface="Consolas"/>
                <a:cs typeface="Consolas"/>
              </a:rPr>
              <a:t>Durdurma</a:t>
            </a:r>
            <a:r>
              <a:rPr dirty="0" sz="1200" spc="-20">
                <a:latin typeface="Consolas"/>
                <a:cs typeface="Consolas"/>
              </a:rPr>
              <a:t> </a:t>
            </a:r>
            <a:r>
              <a:rPr dirty="0" sz="1200">
                <a:latin typeface="Consolas"/>
                <a:cs typeface="Consolas"/>
              </a:rPr>
              <a:t>kriterini</a:t>
            </a:r>
            <a:r>
              <a:rPr dirty="0" sz="1200" spc="-25">
                <a:latin typeface="Consolas"/>
                <a:cs typeface="Consolas"/>
              </a:rPr>
              <a:t> </a:t>
            </a:r>
            <a:r>
              <a:rPr dirty="0" sz="1200">
                <a:latin typeface="Consolas"/>
                <a:cs typeface="Consolas"/>
              </a:rPr>
              <a:t>belirle:</a:t>
            </a:r>
            <a:r>
              <a:rPr dirty="0" sz="1200" spc="-15">
                <a:latin typeface="Consolas"/>
                <a:cs typeface="Consolas"/>
              </a:rPr>
              <a:t> </a:t>
            </a:r>
            <a:r>
              <a:rPr dirty="0" sz="1200">
                <a:latin typeface="Consolas"/>
                <a:cs typeface="Consolas"/>
              </a:rPr>
              <a:t>ε</a:t>
            </a:r>
            <a:r>
              <a:rPr dirty="0" sz="1200" spc="-30">
                <a:latin typeface="Consolas"/>
                <a:cs typeface="Consolas"/>
              </a:rPr>
              <a:t> </a:t>
            </a:r>
            <a:r>
              <a:rPr dirty="0" sz="1200">
                <a:latin typeface="Consolas"/>
                <a:cs typeface="Consolas"/>
              </a:rPr>
              <a:t>(örneğin,</a:t>
            </a:r>
            <a:r>
              <a:rPr dirty="0" sz="1200" spc="-15">
                <a:latin typeface="Consolas"/>
                <a:cs typeface="Consolas"/>
              </a:rPr>
              <a:t> </a:t>
            </a:r>
            <a:r>
              <a:rPr dirty="0" sz="1200">
                <a:latin typeface="Consolas"/>
                <a:cs typeface="Consolas"/>
              </a:rPr>
              <a:t>ε</a:t>
            </a:r>
            <a:r>
              <a:rPr dirty="0" sz="1200" spc="-25">
                <a:latin typeface="Consolas"/>
                <a:cs typeface="Consolas"/>
              </a:rPr>
              <a:t> </a:t>
            </a:r>
            <a:r>
              <a:rPr dirty="0" sz="1200">
                <a:latin typeface="Consolas"/>
                <a:cs typeface="Consolas"/>
              </a:rPr>
              <a:t>=</a:t>
            </a:r>
            <a:r>
              <a:rPr dirty="0" sz="1200" spc="-30">
                <a:latin typeface="Consolas"/>
                <a:cs typeface="Consolas"/>
              </a:rPr>
              <a:t> </a:t>
            </a:r>
            <a:r>
              <a:rPr dirty="0" sz="1200" spc="-10">
                <a:latin typeface="Consolas"/>
                <a:cs typeface="Consolas"/>
              </a:rPr>
              <a:t>0.001)</a:t>
            </a:r>
            <a:endParaRPr sz="1200">
              <a:latin typeface="Consolas"/>
              <a:cs typeface="Consolas"/>
            </a:endParaRPr>
          </a:p>
          <a:p>
            <a:pPr marL="264160" indent="-251460">
              <a:lnSpc>
                <a:spcPct val="100000"/>
              </a:lnSpc>
              <a:buAutoNum type="arabicPeriod" startAt="2"/>
              <a:tabLst>
                <a:tab pos="264160" algn="l"/>
              </a:tabLst>
            </a:pPr>
            <a:r>
              <a:rPr dirty="0" sz="1200">
                <a:latin typeface="Consolas"/>
                <a:cs typeface="Consolas"/>
              </a:rPr>
              <a:t>Döngü</a:t>
            </a:r>
            <a:r>
              <a:rPr dirty="0" sz="1200" spc="-25">
                <a:latin typeface="Consolas"/>
                <a:cs typeface="Consolas"/>
              </a:rPr>
              <a:t> </a:t>
            </a:r>
            <a:r>
              <a:rPr dirty="0" sz="1200" spc="-10">
                <a:latin typeface="Consolas"/>
                <a:cs typeface="Consolas"/>
              </a:rPr>
              <a:t>başlat:</a:t>
            </a:r>
            <a:endParaRPr sz="1200">
              <a:latin typeface="Consolas"/>
              <a:cs typeface="Consolas"/>
            </a:endParaRPr>
          </a:p>
          <a:p>
            <a:pPr lvl="1" marL="431800" indent="-167640">
              <a:lnSpc>
                <a:spcPct val="100000"/>
              </a:lnSpc>
              <a:buChar char="-"/>
              <a:tabLst>
                <a:tab pos="431800" algn="l"/>
              </a:tabLst>
            </a:pPr>
            <a:r>
              <a:rPr dirty="0" sz="1200">
                <a:latin typeface="Consolas"/>
                <a:cs typeface="Consolas"/>
              </a:rPr>
              <a:t>Sıralı</a:t>
            </a:r>
            <a:r>
              <a:rPr dirty="0" sz="1200" spc="-20">
                <a:latin typeface="Consolas"/>
                <a:cs typeface="Consolas"/>
              </a:rPr>
              <a:t> </a:t>
            </a:r>
            <a:r>
              <a:rPr dirty="0" sz="1200">
                <a:latin typeface="Consolas"/>
                <a:cs typeface="Consolas"/>
              </a:rPr>
              <a:t>puanları</a:t>
            </a:r>
            <a:r>
              <a:rPr dirty="0" sz="1200" spc="-25">
                <a:latin typeface="Consolas"/>
                <a:cs typeface="Consolas"/>
              </a:rPr>
              <a:t> </a:t>
            </a:r>
            <a:r>
              <a:rPr dirty="0" sz="1200">
                <a:latin typeface="Consolas"/>
                <a:cs typeface="Consolas"/>
              </a:rPr>
              <a:t>(x0,</a:t>
            </a:r>
            <a:r>
              <a:rPr dirty="0" sz="1200" spc="-15">
                <a:latin typeface="Consolas"/>
                <a:cs typeface="Consolas"/>
              </a:rPr>
              <a:t> </a:t>
            </a:r>
            <a:r>
              <a:rPr dirty="0" sz="1200">
                <a:latin typeface="Consolas"/>
                <a:cs typeface="Consolas"/>
              </a:rPr>
              <a:t>x1,</a:t>
            </a:r>
            <a:r>
              <a:rPr dirty="0" sz="1200" spc="-15">
                <a:latin typeface="Consolas"/>
                <a:cs typeface="Consolas"/>
              </a:rPr>
              <a:t> </a:t>
            </a:r>
            <a:r>
              <a:rPr dirty="0" sz="1200">
                <a:latin typeface="Consolas"/>
                <a:cs typeface="Consolas"/>
              </a:rPr>
              <a:t>...,</a:t>
            </a:r>
            <a:r>
              <a:rPr dirty="0" sz="1200" spc="-15">
                <a:latin typeface="Consolas"/>
                <a:cs typeface="Consolas"/>
              </a:rPr>
              <a:t> </a:t>
            </a:r>
            <a:r>
              <a:rPr dirty="0" sz="1200">
                <a:latin typeface="Consolas"/>
                <a:cs typeface="Consolas"/>
              </a:rPr>
              <a:t>xn)</a:t>
            </a:r>
            <a:r>
              <a:rPr dirty="0" sz="1200" spc="-25">
                <a:latin typeface="Consolas"/>
                <a:cs typeface="Consolas"/>
              </a:rPr>
              <a:t> </a:t>
            </a:r>
            <a:r>
              <a:rPr dirty="0" sz="1200">
                <a:latin typeface="Consolas"/>
                <a:cs typeface="Consolas"/>
              </a:rPr>
              <a:t>kullanarak</a:t>
            </a:r>
            <a:r>
              <a:rPr dirty="0" sz="1200" spc="-25">
                <a:latin typeface="Consolas"/>
                <a:cs typeface="Consolas"/>
              </a:rPr>
              <a:t> </a:t>
            </a:r>
            <a:r>
              <a:rPr dirty="0" sz="1200">
                <a:latin typeface="Consolas"/>
                <a:cs typeface="Consolas"/>
              </a:rPr>
              <a:t>bir</a:t>
            </a:r>
            <a:r>
              <a:rPr dirty="0" sz="1200" spc="-15">
                <a:latin typeface="Consolas"/>
                <a:cs typeface="Consolas"/>
              </a:rPr>
              <a:t> </a:t>
            </a:r>
            <a:r>
              <a:rPr dirty="0" sz="1200" spc="-10">
                <a:latin typeface="Consolas"/>
                <a:cs typeface="Consolas"/>
              </a:rPr>
              <a:t>simpleks</a:t>
            </a:r>
            <a:endParaRPr sz="12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dirty="0" sz="1200">
                <a:latin typeface="Consolas"/>
                <a:cs typeface="Consolas"/>
              </a:rPr>
              <a:t>açık</a:t>
            </a:r>
            <a:r>
              <a:rPr dirty="0" sz="1200" spc="-30">
                <a:latin typeface="Consolas"/>
                <a:cs typeface="Consolas"/>
              </a:rPr>
              <a:t> </a:t>
            </a:r>
            <a:r>
              <a:rPr dirty="0" sz="1200" spc="-10">
                <a:latin typeface="Consolas"/>
                <a:cs typeface="Consolas"/>
              </a:rPr>
              <a:t>oluştur.</a:t>
            </a:r>
            <a:endParaRPr sz="1200">
              <a:latin typeface="Consolas"/>
              <a:cs typeface="Consolas"/>
            </a:endParaRPr>
          </a:p>
          <a:p>
            <a:pPr lvl="1" marL="431800" indent="-167640">
              <a:lnSpc>
                <a:spcPct val="100000"/>
              </a:lnSpc>
              <a:buChar char="-"/>
              <a:tabLst>
                <a:tab pos="431800" algn="l"/>
              </a:tabLst>
            </a:pPr>
            <a:r>
              <a:rPr dirty="0" sz="1200">
                <a:latin typeface="Consolas"/>
                <a:cs typeface="Consolas"/>
              </a:rPr>
              <a:t>Puanları</a:t>
            </a:r>
            <a:r>
              <a:rPr dirty="0" sz="1200" spc="-25">
                <a:latin typeface="Consolas"/>
                <a:cs typeface="Consolas"/>
              </a:rPr>
              <a:t> </a:t>
            </a:r>
            <a:r>
              <a:rPr dirty="0" sz="1200">
                <a:latin typeface="Consolas"/>
                <a:cs typeface="Consolas"/>
              </a:rPr>
              <a:t>köşe</a:t>
            </a:r>
            <a:r>
              <a:rPr dirty="0" sz="1200" spc="-10">
                <a:latin typeface="Consolas"/>
                <a:cs typeface="Consolas"/>
              </a:rPr>
              <a:t> </a:t>
            </a:r>
            <a:r>
              <a:rPr dirty="0" sz="1200">
                <a:latin typeface="Consolas"/>
                <a:cs typeface="Consolas"/>
              </a:rPr>
              <a:t>(en</a:t>
            </a:r>
            <a:r>
              <a:rPr dirty="0" sz="1200" spc="-25">
                <a:latin typeface="Consolas"/>
                <a:cs typeface="Consolas"/>
              </a:rPr>
              <a:t> </a:t>
            </a:r>
            <a:r>
              <a:rPr dirty="0" sz="1200">
                <a:latin typeface="Consolas"/>
                <a:cs typeface="Consolas"/>
              </a:rPr>
              <a:t>kötü),</a:t>
            </a:r>
            <a:r>
              <a:rPr dirty="0" sz="1200" spc="-10">
                <a:latin typeface="Consolas"/>
                <a:cs typeface="Consolas"/>
              </a:rPr>
              <a:t> </a:t>
            </a:r>
            <a:r>
              <a:rPr dirty="0" sz="1200">
                <a:latin typeface="Consolas"/>
                <a:cs typeface="Consolas"/>
              </a:rPr>
              <a:t>ortanca</a:t>
            </a:r>
            <a:r>
              <a:rPr dirty="0" sz="1200" spc="-25">
                <a:latin typeface="Consolas"/>
                <a:cs typeface="Consolas"/>
              </a:rPr>
              <a:t> </a:t>
            </a:r>
            <a:r>
              <a:rPr dirty="0" sz="1200">
                <a:latin typeface="Consolas"/>
                <a:cs typeface="Consolas"/>
              </a:rPr>
              <a:t>(ikinci</a:t>
            </a:r>
            <a:r>
              <a:rPr dirty="0" sz="1200" spc="-20">
                <a:latin typeface="Consolas"/>
                <a:cs typeface="Consolas"/>
              </a:rPr>
              <a:t> </a:t>
            </a:r>
            <a:r>
              <a:rPr dirty="0" sz="1200">
                <a:latin typeface="Consolas"/>
                <a:cs typeface="Consolas"/>
              </a:rPr>
              <a:t>en</a:t>
            </a:r>
            <a:r>
              <a:rPr dirty="0" sz="1200" spc="-15">
                <a:latin typeface="Consolas"/>
                <a:cs typeface="Consolas"/>
              </a:rPr>
              <a:t> </a:t>
            </a:r>
            <a:r>
              <a:rPr dirty="0" sz="1200">
                <a:latin typeface="Consolas"/>
                <a:cs typeface="Consolas"/>
              </a:rPr>
              <a:t>kötü)</a:t>
            </a:r>
            <a:r>
              <a:rPr dirty="0" sz="1200" spc="-10">
                <a:latin typeface="Consolas"/>
                <a:cs typeface="Consolas"/>
              </a:rPr>
              <a:t> </a:t>
            </a:r>
            <a:r>
              <a:rPr dirty="0" sz="1200">
                <a:latin typeface="Consolas"/>
                <a:cs typeface="Consolas"/>
              </a:rPr>
              <a:t>ve</a:t>
            </a:r>
            <a:r>
              <a:rPr dirty="0" sz="1200" spc="-25">
                <a:latin typeface="Consolas"/>
                <a:cs typeface="Consolas"/>
              </a:rPr>
              <a:t> </a:t>
            </a:r>
            <a:r>
              <a:rPr dirty="0" sz="1200">
                <a:latin typeface="Consolas"/>
                <a:cs typeface="Consolas"/>
              </a:rPr>
              <a:t>en</a:t>
            </a:r>
            <a:r>
              <a:rPr dirty="0" sz="1200" spc="-10">
                <a:latin typeface="Consolas"/>
                <a:cs typeface="Consolas"/>
              </a:rPr>
              <a:t> </a:t>
            </a:r>
            <a:r>
              <a:rPr dirty="0" sz="1200" spc="-25">
                <a:latin typeface="Consolas"/>
                <a:cs typeface="Consolas"/>
              </a:rPr>
              <a:t>iyi</a:t>
            </a:r>
            <a:endParaRPr sz="12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dirty="0" sz="1200">
                <a:latin typeface="Consolas"/>
                <a:cs typeface="Consolas"/>
              </a:rPr>
              <a:t>olarak</a:t>
            </a:r>
            <a:r>
              <a:rPr dirty="0" sz="1200" spc="-30">
                <a:latin typeface="Consolas"/>
                <a:cs typeface="Consolas"/>
              </a:rPr>
              <a:t> </a:t>
            </a:r>
            <a:r>
              <a:rPr dirty="0" sz="1200" spc="-10">
                <a:latin typeface="Consolas"/>
                <a:cs typeface="Consolas"/>
              </a:rPr>
              <a:t>etiketle.</a:t>
            </a:r>
            <a:endParaRPr sz="1200">
              <a:latin typeface="Consolas"/>
              <a:cs typeface="Consolas"/>
            </a:endParaRPr>
          </a:p>
          <a:p>
            <a:pPr lvl="1" marL="431800" indent="-167640">
              <a:lnSpc>
                <a:spcPct val="100000"/>
              </a:lnSpc>
              <a:buChar char="-"/>
              <a:tabLst>
                <a:tab pos="431800" algn="l"/>
              </a:tabLst>
            </a:pPr>
            <a:r>
              <a:rPr dirty="0" sz="1200">
                <a:latin typeface="Consolas"/>
                <a:cs typeface="Consolas"/>
              </a:rPr>
              <a:t>Ortalama</a:t>
            </a:r>
            <a:r>
              <a:rPr dirty="0" sz="1200" spc="-15">
                <a:latin typeface="Consolas"/>
                <a:cs typeface="Consolas"/>
              </a:rPr>
              <a:t> </a:t>
            </a:r>
            <a:r>
              <a:rPr dirty="0" sz="1200">
                <a:latin typeface="Consolas"/>
                <a:cs typeface="Consolas"/>
              </a:rPr>
              <a:t>nokta:</a:t>
            </a:r>
            <a:r>
              <a:rPr dirty="0" sz="1200" spc="-15">
                <a:latin typeface="Consolas"/>
                <a:cs typeface="Consolas"/>
              </a:rPr>
              <a:t> </a:t>
            </a:r>
            <a:r>
              <a:rPr dirty="0" sz="1200">
                <a:latin typeface="Consolas"/>
                <a:cs typeface="Consolas"/>
              </a:rPr>
              <a:t>xm</a:t>
            </a:r>
            <a:r>
              <a:rPr dirty="0" sz="1200" spc="-15">
                <a:latin typeface="Consolas"/>
                <a:cs typeface="Consolas"/>
              </a:rPr>
              <a:t> </a:t>
            </a:r>
            <a:r>
              <a:rPr dirty="0" sz="1200">
                <a:latin typeface="Consolas"/>
                <a:cs typeface="Consolas"/>
              </a:rPr>
              <a:t>=</a:t>
            </a:r>
            <a:r>
              <a:rPr dirty="0" sz="1200" spc="-5">
                <a:latin typeface="Consolas"/>
                <a:cs typeface="Consolas"/>
              </a:rPr>
              <a:t> </a:t>
            </a:r>
            <a:r>
              <a:rPr dirty="0" sz="1200">
                <a:latin typeface="Consolas"/>
                <a:cs typeface="Consolas"/>
              </a:rPr>
              <a:t>(x0</a:t>
            </a:r>
            <a:r>
              <a:rPr dirty="0" sz="1200" spc="-5">
                <a:latin typeface="Consolas"/>
                <a:cs typeface="Consolas"/>
              </a:rPr>
              <a:t> </a:t>
            </a:r>
            <a:r>
              <a:rPr dirty="0" sz="1200">
                <a:latin typeface="Consolas"/>
                <a:cs typeface="Consolas"/>
              </a:rPr>
              <a:t>+</a:t>
            </a:r>
            <a:r>
              <a:rPr dirty="0" sz="1200" spc="-15">
                <a:latin typeface="Consolas"/>
                <a:cs typeface="Consolas"/>
              </a:rPr>
              <a:t> </a:t>
            </a:r>
            <a:r>
              <a:rPr dirty="0" sz="1200">
                <a:latin typeface="Consolas"/>
                <a:cs typeface="Consolas"/>
              </a:rPr>
              <a:t>x1</a:t>
            </a:r>
            <a:r>
              <a:rPr dirty="0" sz="1200" spc="-5">
                <a:latin typeface="Consolas"/>
                <a:cs typeface="Consolas"/>
              </a:rPr>
              <a:t> </a:t>
            </a:r>
            <a:r>
              <a:rPr dirty="0" sz="1200">
                <a:latin typeface="Consolas"/>
                <a:cs typeface="Consolas"/>
              </a:rPr>
              <a:t>+ ...</a:t>
            </a:r>
            <a:r>
              <a:rPr dirty="0" sz="1200" spc="-15">
                <a:latin typeface="Consolas"/>
                <a:cs typeface="Consolas"/>
              </a:rPr>
              <a:t> </a:t>
            </a:r>
            <a:r>
              <a:rPr dirty="0" sz="1200">
                <a:latin typeface="Consolas"/>
                <a:cs typeface="Consolas"/>
              </a:rPr>
              <a:t>+</a:t>
            </a:r>
            <a:r>
              <a:rPr dirty="0" sz="1200" spc="-5">
                <a:latin typeface="Consolas"/>
                <a:cs typeface="Consolas"/>
              </a:rPr>
              <a:t> </a:t>
            </a:r>
            <a:r>
              <a:rPr dirty="0" sz="1200">
                <a:latin typeface="Consolas"/>
                <a:cs typeface="Consolas"/>
              </a:rPr>
              <a:t>xn)</a:t>
            </a:r>
            <a:r>
              <a:rPr dirty="0" sz="1200" spc="-15">
                <a:latin typeface="Consolas"/>
                <a:cs typeface="Consolas"/>
              </a:rPr>
              <a:t> </a:t>
            </a:r>
            <a:r>
              <a:rPr dirty="0" sz="1200">
                <a:latin typeface="Consolas"/>
                <a:cs typeface="Consolas"/>
              </a:rPr>
              <a:t>/</a:t>
            </a:r>
            <a:r>
              <a:rPr dirty="0" sz="1200" spc="-5">
                <a:latin typeface="Consolas"/>
                <a:cs typeface="Consolas"/>
              </a:rPr>
              <a:t> </a:t>
            </a:r>
            <a:r>
              <a:rPr dirty="0" sz="1200" spc="-50">
                <a:latin typeface="Consolas"/>
                <a:cs typeface="Consolas"/>
              </a:rPr>
              <a:t>n</a:t>
            </a:r>
            <a:endParaRPr sz="1200">
              <a:latin typeface="Consolas"/>
              <a:cs typeface="Consolas"/>
            </a:endParaRPr>
          </a:p>
          <a:p>
            <a:pPr lvl="1" marL="431800" indent="-167640">
              <a:lnSpc>
                <a:spcPct val="100000"/>
              </a:lnSpc>
              <a:buChar char="-"/>
              <a:tabLst>
                <a:tab pos="431800" algn="l"/>
              </a:tabLst>
            </a:pPr>
            <a:r>
              <a:rPr dirty="0" sz="1200">
                <a:latin typeface="Consolas"/>
                <a:cs typeface="Consolas"/>
              </a:rPr>
              <a:t>Yansıma:</a:t>
            </a:r>
            <a:r>
              <a:rPr dirty="0" sz="1200" spc="-15">
                <a:latin typeface="Consolas"/>
                <a:cs typeface="Consolas"/>
              </a:rPr>
              <a:t> </a:t>
            </a:r>
            <a:r>
              <a:rPr dirty="0" sz="1200">
                <a:latin typeface="Consolas"/>
                <a:cs typeface="Consolas"/>
              </a:rPr>
              <a:t>xr = xm</a:t>
            </a:r>
            <a:r>
              <a:rPr dirty="0" sz="1200" spc="-15">
                <a:latin typeface="Consolas"/>
                <a:cs typeface="Consolas"/>
              </a:rPr>
              <a:t> </a:t>
            </a:r>
            <a:r>
              <a:rPr dirty="0" sz="1200">
                <a:latin typeface="Consolas"/>
                <a:cs typeface="Consolas"/>
              </a:rPr>
              <a:t>+</a:t>
            </a:r>
            <a:r>
              <a:rPr dirty="0" sz="1200" spc="-10">
                <a:latin typeface="Consolas"/>
                <a:cs typeface="Consolas"/>
              </a:rPr>
              <a:t> </a:t>
            </a:r>
            <a:r>
              <a:rPr dirty="0" sz="1200">
                <a:latin typeface="Consolas"/>
                <a:cs typeface="Consolas"/>
              </a:rPr>
              <a:t>α *</a:t>
            </a:r>
            <a:r>
              <a:rPr dirty="0" sz="1200" spc="-10">
                <a:latin typeface="Consolas"/>
                <a:cs typeface="Consolas"/>
              </a:rPr>
              <a:t> </a:t>
            </a:r>
            <a:r>
              <a:rPr dirty="0" sz="1200">
                <a:latin typeface="Consolas"/>
                <a:cs typeface="Consolas"/>
              </a:rPr>
              <a:t>(xm</a:t>
            </a:r>
            <a:r>
              <a:rPr dirty="0" sz="1200" spc="-15">
                <a:latin typeface="Consolas"/>
                <a:cs typeface="Consolas"/>
              </a:rPr>
              <a:t> </a:t>
            </a:r>
            <a:r>
              <a:rPr dirty="0" sz="1200">
                <a:latin typeface="Consolas"/>
                <a:cs typeface="Consolas"/>
              </a:rPr>
              <a:t>- </a:t>
            </a:r>
            <a:r>
              <a:rPr dirty="0" sz="1200" spc="-25">
                <a:latin typeface="Consolas"/>
                <a:cs typeface="Consolas"/>
              </a:rPr>
              <a:t>xn)</a:t>
            </a:r>
            <a:endParaRPr sz="1200">
              <a:latin typeface="Consolas"/>
              <a:cs typeface="Consolas"/>
            </a:endParaRPr>
          </a:p>
          <a:p>
            <a:pPr lvl="2" marL="600710" indent="-168910">
              <a:lnSpc>
                <a:spcPct val="100000"/>
              </a:lnSpc>
              <a:buChar char="-"/>
              <a:tabLst>
                <a:tab pos="600710" algn="l"/>
              </a:tabLst>
            </a:pPr>
            <a:r>
              <a:rPr dirty="0" sz="1200">
                <a:latin typeface="Consolas"/>
                <a:cs typeface="Consolas"/>
              </a:rPr>
              <a:t>Eğer</a:t>
            </a:r>
            <a:r>
              <a:rPr dirty="0" sz="1200" spc="-15">
                <a:latin typeface="Consolas"/>
                <a:cs typeface="Consolas"/>
              </a:rPr>
              <a:t> </a:t>
            </a:r>
            <a:r>
              <a:rPr dirty="0" sz="1200">
                <a:latin typeface="Consolas"/>
                <a:cs typeface="Consolas"/>
              </a:rPr>
              <a:t>xr,</a:t>
            </a:r>
            <a:r>
              <a:rPr dirty="0" sz="1200" spc="-15">
                <a:latin typeface="Consolas"/>
                <a:cs typeface="Consolas"/>
              </a:rPr>
              <a:t> </a:t>
            </a:r>
            <a:r>
              <a:rPr dirty="0" sz="1200">
                <a:latin typeface="Consolas"/>
                <a:cs typeface="Consolas"/>
              </a:rPr>
              <a:t>en</a:t>
            </a:r>
            <a:r>
              <a:rPr dirty="0" sz="1200" spc="-10">
                <a:latin typeface="Consolas"/>
                <a:cs typeface="Consolas"/>
              </a:rPr>
              <a:t> </a:t>
            </a:r>
            <a:r>
              <a:rPr dirty="0" sz="1200">
                <a:latin typeface="Consolas"/>
                <a:cs typeface="Consolas"/>
              </a:rPr>
              <a:t>iyi</a:t>
            </a:r>
            <a:r>
              <a:rPr dirty="0" sz="1200" spc="-25">
                <a:latin typeface="Consolas"/>
                <a:cs typeface="Consolas"/>
              </a:rPr>
              <a:t> </a:t>
            </a:r>
            <a:r>
              <a:rPr dirty="0" sz="1200">
                <a:latin typeface="Consolas"/>
                <a:cs typeface="Consolas"/>
              </a:rPr>
              <a:t>noktanın</a:t>
            </a:r>
            <a:r>
              <a:rPr dirty="0" sz="1200" spc="-20">
                <a:latin typeface="Consolas"/>
                <a:cs typeface="Consolas"/>
              </a:rPr>
              <a:t> </a:t>
            </a:r>
            <a:r>
              <a:rPr dirty="0" sz="1200" spc="-10">
                <a:latin typeface="Consolas"/>
                <a:cs typeface="Consolas"/>
              </a:rPr>
              <a:t>ardındaysa:</a:t>
            </a:r>
            <a:endParaRPr sz="1200">
              <a:latin typeface="Consolas"/>
              <a:cs typeface="Consolas"/>
            </a:endParaRPr>
          </a:p>
          <a:p>
            <a:pPr lvl="3" marL="1021080" indent="-168910">
              <a:lnSpc>
                <a:spcPct val="100000"/>
              </a:lnSpc>
              <a:buChar char="-"/>
              <a:tabLst>
                <a:tab pos="1021080" algn="l"/>
              </a:tabLst>
            </a:pPr>
            <a:r>
              <a:rPr dirty="0" sz="1200">
                <a:latin typeface="Consolas"/>
                <a:cs typeface="Consolas"/>
              </a:rPr>
              <a:t>Genişleme:</a:t>
            </a:r>
            <a:r>
              <a:rPr dirty="0" sz="1200" spc="-15">
                <a:latin typeface="Consolas"/>
                <a:cs typeface="Consolas"/>
              </a:rPr>
              <a:t> </a:t>
            </a:r>
            <a:r>
              <a:rPr dirty="0" sz="1200">
                <a:latin typeface="Consolas"/>
                <a:cs typeface="Consolas"/>
              </a:rPr>
              <a:t>xe</a:t>
            </a:r>
            <a:r>
              <a:rPr dirty="0" sz="1200" spc="-5">
                <a:latin typeface="Consolas"/>
                <a:cs typeface="Consolas"/>
              </a:rPr>
              <a:t> </a:t>
            </a:r>
            <a:r>
              <a:rPr dirty="0" sz="1200">
                <a:latin typeface="Consolas"/>
                <a:cs typeface="Consolas"/>
              </a:rPr>
              <a:t>=</a:t>
            </a:r>
            <a:r>
              <a:rPr dirty="0" sz="1200" spc="-15">
                <a:latin typeface="Consolas"/>
                <a:cs typeface="Consolas"/>
              </a:rPr>
              <a:t> </a:t>
            </a:r>
            <a:r>
              <a:rPr dirty="0" sz="1200">
                <a:latin typeface="Consolas"/>
                <a:cs typeface="Consolas"/>
              </a:rPr>
              <a:t>xm</a:t>
            </a:r>
            <a:r>
              <a:rPr dirty="0" sz="1200" spc="-5">
                <a:latin typeface="Consolas"/>
                <a:cs typeface="Consolas"/>
              </a:rPr>
              <a:t> </a:t>
            </a:r>
            <a:r>
              <a:rPr dirty="0" sz="1200">
                <a:latin typeface="Consolas"/>
                <a:cs typeface="Consolas"/>
              </a:rPr>
              <a:t>+</a:t>
            </a:r>
            <a:r>
              <a:rPr dirty="0" sz="1200" spc="-10">
                <a:latin typeface="Consolas"/>
                <a:cs typeface="Consolas"/>
              </a:rPr>
              <a:t> </a:t>
            </a:r>
            <a:r>
              <a:rPr dirty="0" sz="1200">
                <a:latin typeface="Consolas"/>
                <a:cs typeface="Consolas"/>
              </a:rPr>
              <a:t>β</a:t>
            </a:r>
            <a:r>
              <a:rPr dirty="0" sz="1200" spc="-5">
                <a:latin typeface="Consolas"/>
                <a:cs typeface="Consolas"/>
              </a:rPr>
              <a:t> </a:t>
            </a:r>
            <a:r>
              <a:rPr dirty="0" sz="1200">
                <a:latin typeface="Consolas"/>
                <a:cs typeface="Consolas"/>
              </a:rPr>
              <a:t>*</a:t>
            </a:r>
            <a:r>
              <a:rPr dirty="0" sz="1200" spc="-5">
                <a:latin typeface="Consolas"/>
                <a:cs typeface="Consolas"/>
              </a:rPr>
              <a:t> </a:t>
            </a:r>
            <a:r>
              <a:rPr dirty="0" sz="1200">
                <a:latin typeface="Consolas"/>
                <a:cs typeface="Consolas"/>
              </a:rPr>
              <a:t>(xr</a:t>
            </a:r>
            <a:r>
              <a:rPr dirty="0" sz="1200" spc="-15">
                <a:latin typeface="Consolas"/>
                <a:cs typeface="Consolas"/>
              </a:rPr>
              <a:t> </a:t>
            </a:r>
            <a:r>
              <a:rPr dirty="0" sz="1200">
                <a:latin typeface="Consolas"/>
                <a:cs typeface="Consolas"/>
              </a:rPr>
              <a:t>-</a:t>
            </a:r>
            <a:r>
              <a:rPr dirty="0" sz="1200" spc="-5">
                <a:latin typeface="Consolas"/>
                <a:cs typeface="Consolas"/>
              </a:rPr>
              <a:t> </a:t>
            </a:r>
            <a:r>
              <a:rPr dirty="0" sz="1200" spc="-25">
                <a:latin typeface="Consolas"/>
                <a:cs typeface="Consolas"/>
              </a:rPr>
              <a:t>xm)</a:t>
            </a:r>
            <a:endParaRPr sz="1200">
              <a:latin typeface="Consolas"/>
              <a:cs typeface="Consolas"/>
            </a:endParaRPr>
          </a:p>
          <a:p>
            <a:pPr lvl="4" marL="1357630" indent="-168910">
              <a:lnSpc>
                <a:spcPct val="100000"/>
              </a:lnSpc>
              <a:buChar char="-"/>
              <a:tabLst>
                <a:tab pos="1357630" algn="l"/>
              </a:tabLst>
            </a:pPr>
            <a:r>
              <a:rPr dirty="0" sz="1200">
                <a:latin typeface="Consolas"/>
                <a:cs typeface="Consolas"/>
              </a:rPr>
              <a:t>Eğer</a:t>
            </a:r>
            <a:r>
              <a:rPr dirty="0" sz="1200" spc="-20">
                <a:latin typeface="Consolas"/>
                <a:cs typeface="Consolas"/>
              </a:rPr>
              <a:t> </a:t>
            </a:r>
            <a:r>
              <a:rPr dirty="0" sz="1200">
                <a:latin typeface="Consolas"/>
                <a:cs typeface="Consolas"/>
              </a:rPr>
              <a:t>f(xe)</a:t>
            </a:r>
            <a:r>
              <a:rPr dirty="0" sz="1200" spc="-15">
                <a:latin typeface="Consolas"/>
                <a:cs typeface="Consolas"/>
              </a:rPr>
              <a:t> </a:t>
            </a:r>
            <a:r>
              <a:rPr dirty="0" sz="1200">
                <a:latin typeface="Consolas"/>
                <a:cs typeface="Consolas"/>
              </a:rPr>
              <a:t>&lt;</a:t>
            </a:r>
            <a:r>
              <a:rPr dirty="0" sz="1200" spc="-20">
                <a:latin typeface="Consolas"/>
                <a:cs typeface="Consolas"/>
              </a:rPr>
              <a:t> </a:t>
            </a:r>
            <a:r>
              <a:rPr dirty="0" sz="1200">
                <a:latin typeface="Consolas"/>
                <a:cs typeface="Consolas"/>
              </a:rPr>
              <a:t>f(xr)</a:t>
            </a:r>
            <a:r>
              <a:rPr dirty="0" sz="1200" spc="-5">
                <a:latin typeface="Consolas"/>
                <a:cs typeface="Consolas"/>
              </a:rPr>
              <a:t> </a:t>
            </a:r>
            <a:r>
              <a:rPr dirty="0" sz="1200" spc="-20">
                <a:latin typeface="Consolas"/>
                <a:cs typeface="Consolas"/>
              </a:rPr>
              <a:t>ise:</a:t>
            </a:r>
            <a:endParaRPr sz="1200">
              <a:latin typeface="Consolas"/>
              <a:cs typeface="Consolas"/>
            </a:endParaRPr>
          </a:p>
          <a:p>
            <a:pPr lvl="5" marL="1778635" indent="-167640">
              <a:lnSpc>
                <a:spcPct val="100000"/>
              </a:lnSpc>
              <a:buChar char="-"/>
              <a:tabLst>
                <a:tab pos="1778635" algn="l"/>
              </a:tabLst>
            </a:pPr>
            <a:r>
              <a:rPr dirty="0" sz="1200">
                <a:latin typeface="Consolas"/>
                <a:cs typeface="Consolas"/>
              </a:rPr>
              <a:t>xr'yi</a:t>
            </a:r>
            <a:r>
              <a:rPr dirty="0" sz="1200" spc="-20">
                <a:latin typeface="Consolas"/>
                <a:cs typeface="Consolas"/>
              </a:rPr>
              <a:t> </a:t>
            </a:r>
            <a:r>
              <a:rPr dirty="0" sz="1200">
                <a:latin typeface="Consolas"/>
                <a:cs typeface="Consolas"/>
              </a:rPr>
              <a:t>kabul</a:t>
            </a:r>
            <a:r>
              <a:rPr dirty="0" sz="1200" spc="-15">
                <a:latin typeface="Consolas"/>
                <a:cs typeface="Consolas"/>
              </a:rPr>
              <a:t> </a:t>
            </a:r>
            <a:r>
              <a:rPr dirty="0" sz="1200">
                <a:latin typeface="Consolas"/>
                <a:cs typeface="Consolas"/>
              </a:rPr>
              <a:t>et,</a:t>
            </a:r>
            <a:r>
              <a:rPr dirty="0" sz="1200" spc="-5">
                <a:latin typeface="Consolas"/>
                <a:cs typeface="Consolas"/>
              </a:rPr>
              <a:t> </a:t>
            </a:r>
            <a:r>
              <a:rPr dirty="0" sz="1200">
                <a:latin typeface="Consolas"/>
                <a:cs typeface="Consolas"/>
              </a:rPr>
              <a:t>yani</a:t>
            </a:r>
            <a:r>
              <a:rPr dirty="0" sz="1200" spc="-15">
                <a:latin typeface="Consolas"/>
                <a:cs typeface="Consolas"/>
              </a:rPr>
              <a:t> </a:t>
            </a:r>
            <a:r>
              <a:rPr dirty="0" sz="1200">
                <a:latin typeface="Consolas"/>
                <a:cs typeface="Consolas"/>
              </a:rPr>
              <a:t>xr</a:t>
            </a:r>
            <a:r>
              <a:rPr dirty="0" sz="1200" spc="-15">
                <a:latin typeface="Consolas"/>
                <a:cs typeface="Consolas"/>
              </a:rPr>
              <a:t> </a:t>
            </a:r>
            <a:r>
              <a:rPr dirty="0" sz="1200">
                <a:latin typeface="Consolas"/>
                <a:cs typeface="Consolas"/>
              </a:rPr>
              <a:t>=</a:t>
            </a:r>
            <a:r>
              <a:rPr dirty="0" sz="1200" spc="-15">
                <a:latin typeface="Consolas"/>
                <a:cs typeface="Consolas"/>
              </a:rPr>
              <a:t> </a:t>
            </a:r>
            <a:r>
              <a:rPr dirty="0" sz="1200" spc="-25">
                <a:latin typeface="Consolas"/>
                <a:cs typeface="Consolas"/>
              </a:rPr>
              <a:t>xe</a:t>
            </a:r>
            <a:endParaRPr sz="1200">
              <a:latin typeface="Consolas"/>
              <a:cs typeface="Consolas"/>
            </a:endParaRPr>
          </a:p>
          <a:p>
            <a:pPr lvl="4" marL="1357630" indent="-168910">
              <a:lnSpc>
                <a:spcPct val="100000"/>
              </a:lnSpc>
              <a:buChar char="-"/>
              <a:tabLst>
                <a:tab pos="1357630" algn="l"/>
              </a:tabLst>
            </a:pPr>
            <a:r>
              <a:rPr dirty="0" sz="1200" spc="-10">
                <a:latin typeface="Consolas"/>
                <a:cs typeface="Consolas"/>
              </a:rPr>
              <a:t>Değilse:</a:t>
            </a:r>
            <a:endParaRPr sz="1200">
              <a:latin typeface="Consolas"/>
              <a:cs typeface="Consolas"/>
            </a:endParaRPr>
          </a:p>
          <a:p>
            <a:pPr lvl="5" marL="1778635" indent="-167640">
              <a:lnSpc>
                <a:spcPct val="100000"/>
              </a:lnSpc>
              <a:buChar char="-"/>
              <a:tabLst>
                <a:tab pos="1778635" algn="l"/>
              </a:tabLst>
            </a:pPr>
            <a:r>
              <a:rPr dirty="0" sz="1200">
                <a:latin typeface="Consolas"/>
                <a:cs typeface="Consolas"/>
              </a:rPr>
              <a:t>xr'yi</a:t>
            </a:r>
            <a:r>
              <a:rPr dirty="0" sz="1200" spc="-20">
                <a:latin typeface="Consolas"/>
                <a:cs typeface="Consolas"/>
              </a:rPr>
              <a:t> </a:t>
            </a:r>
            <a:r>
              <a:rPr dirty="0" sz="1200">
                <a:latin typeface="Consolas"/>
                <a:cs typeface="Consolas"/>
              </a:rPr>
              <a:t>kabul</a:t>
            </a:r>
            <a:r>
              <a:rPr dirty="0" sz="1200" spc="-15">
                <a:latin typeface="Consolas"/>
                <a:cs typeface="Consolas"/>
              </a:rPr>
              <a:t> </a:t>
            </a:r>
            <a:r>
              <a:rPr dirty="0" sz="1200">
                <a:latin typeface="Consolas"/>
                <a:cs typeface="Consolas"/>
              </a:rPr>
              <a:t>et,</a:t>
            </a:r>
            <a:r>
              <a:rPr dirty="0" sz="1200" spc="-5">
                <a:latin typeface="Consolas"/>
                <a:cs typeface="Consolas"/>
              </a:rPr>
              <a:t> </a:t>
            </a:r>
            <a:r>
              <a:rPr dirty="0" sz="1200">
                <a:latin typeface="Consolas"/>
                <a:cs typeface="Consolas"/>
              </a:rPr>
              <a:t>yani</a:t>
            </a:r>
            <a:r>
              <a:rPr dirty="0" sz="1200" spc="-15">
                <a:latin typeface="Consolas"/>
                <a:cs typeface="Consolas"/>
              </a:rPr>
              <a:t> </a:t>
            </a:r>
            <a:r>
              <a:rPr dirty="0" sz="1200">
                <a:latin typeface="Consolas"/>
                <a:cs typeface="Consolas"/>
              </a:rPr>
              <a:t>xr</a:t>
            </a:r>
            <a:r>
              <a:rPr dirty="0" sz="1200" spc="-15">
                <a:latin typeface="Consolas"/>
                <a:cs typeface="Consolas"/>
              </a:rPr>
              <a:t> </a:t>
            </a:r>
            <a:r>
              <a:rPr dirty="0" sz="1200">
                <a:latin typeface="Consolas"/>
                <a:cs typeface="Consolas"/>
              </a:rPr>
              <a:t>=</a:t>
            </a:r>
            <a:r>
              <a:rPr dirty="0" sz="1200" spc="-15">
                <a:latin typeface="Consolas"/>
                <a:cs typeface="Consolas"/>
              </a:rPr>
              <a:t> </a:t>
            </a:r>
            <a:r>
              <a:rPr dirty="0" sz="1200" spc="-25">
                <a:latin typeface="Consolas"/>
                <a:cs typeface="Consolas"/>
              </a:rPr>
              <a:t>xr'</a:t>
            </a:r>
            <a:endParaRPr sz="1200">
              <a:latin typeface="Consolas"/>
              <a:cs typeface="Consolas"/>
            </a:endParaRPr>
          </a:p>
          <a:p>
            <a:pPr lvl="3" marL="1021080" indent="-168910">
              <a:lnSpc>
                <a:spcPct val="100000"/>
              </a:lnSpc>
              <a:buChar char="-"/>
              <a:tabLst>
                <a:tab pos="1021080" algn="l"/>
              </a:tabLst>
            </a:pPr>
            <a:r>
              <a:rPr dirty="0" sz="1200" spc="-10">
                <a:latin typeface="Consolas"/>
                <a:cs typeface="Consolas"/>
              </a:rPr>
              <a:t>Değilse:</a:t>
            </a:r>
            <a:endParaRPr sz="1200">
              <a:latin typeface="Consolas"/>
              <a:cs typeface="Consolas"/>
            </a:endParaRPr>
          </a:p>
          <a:p>
            <a:pPr lvl="4" marL="1357630" indent="-168910">
              <a:lnSpc>
                <a:spcPct val="100000"/>
              </a:lnSpc>
              <a:buChar char="-"/>
              <a:tabLst>
                <a:tab pos="1357630" algn="l"/>
              </a:tabLst>
            </a:pPr>
            <a:r>
              <a:rPr dirty="0" sz="1200">
                <a:latin typeface="Consolas"/>
                <a:cs typeface="Consolas"/>
              </a:rPr>
              <a:t>xr'yi</a:t>
            </a:r>
            <a:r>
              <a:rPr dirty="0" sz="1200" spc="-20">
                <a:latin typeface="Consolas"/>
                <a:cs typeface="Consolas"/>
              </a:rPr>
              <a:t> </a:t>
            </a:r>
            <a:r>
              <a:rPr dirty="0" sz="1200">
                <a:latin typeface="Consolas"/>
                <a:cs typeface="Consolas"/>
              </a:rPr>
              <a:t>kabul</a:t>
            </a:r>
            <a:r>
              <a:rPr dirty="0" sz="1200" spc="-15">
                <a:latin typeface="Consolas"/>
                <a:cs typeface="Consolas"/>
              </a:rPr>
              <a:t> </a:t>
            </a:r>
            <a:r>
              <a:rPr dirty="0" sz="1200">
                <a:latin typeface="Consolas"/>
                <a:cs typeface="Consolas"/>
              </a:rPr>
              <a:t>et,</a:t>
            </a:r>
            <a:r>
              <a:rPr dirty="0" sz="1200" spc="-15">
                <a:latin typeface="Consolas"/>
                <a:cs typeface="Consolas"/>
              </a:rPr>
              <a:t> </a:t>
            </a:r>
            <a:r>
              <a:rPr dirty="0" sz="1200">
                <a:latin typeface="Consolas"/>
                <a:cs typeface="Consolas"/>
              </a:rPr>
              <a:t>yani</a:t>
            </a:r>
            <a:r>
              <a:rPr dirty="0" sz="1200" spc="-5">
                <a:latin typeface="Consolas"/>
                <a:cs typeface="Consolas"/>
              </a:rPr>
              <a:t> </a:t>
            </a:r>
            <a:r>
              <a:rPr dirty="0" sz="1200">
                <a:latin typeface="Consolas"/>
                <a:cs typeface="Consolas"/>
              </a:rPr>
              <a:t>xr</a:t>
            </a:r>
            <a:r>
              <a:rPr dirty="0" sz="1200" spc="-15">
                <a:latin typeface="Consolas"/>
                <a:cs typeface="Consolas"/>
              </a:rPr>
              <a:t> </a:t>
            </a:r>
            <a:r>
              <a:rPr dirty="0" sz="1200">
                <a:latin typeface="Consolas"/>
                <a:cs typeface="Consolas"/>
              </a:rPr>
              <a:t>=</a:t>
            </a:r>
            <a:r>
              <a:rPr dirty="0" sz="1200" spc="-15">
                <a:latin typeface="Consolas"/>
                <a:cs typeface="Consolas"/>
              </a:rPr>
              <a:t> </a:t>
            </a:r>
            <a:r>
              <a:rPr dirty="0" sz="1200" spc="-25">
                <a:latin typeface="Consolas"/>
                <a:cs typeface="Consolas"/>
              </a:rPr>
              <a:t>xr'</a:t>
            </a:r>
            <a:endParaRPr sz="1200">
              <a:latin typeface="Consolas"/>
              <a:cs typeface="Consolas"/>
            </a:endParaRPr>
          </a:p>
          <a:p>
            <a:pPr lvl="2" marL="600710" indent="-168910">
              <a:lnSpc>
                <a:spcPct val="100000"/>
              </a:lnSpc>
              <a:buChar char="-"/>
              <a:tabLst>
                <a:tab pos="600710" algn="l"/>
              </a:tabLst>
            </a:pPr>
            <a:r>
              <a:rPr dirty="0" sz="1200">
                <a:latin typeface="Consolas"/>
                <a:cs typeface="Consolas"/>
              </a:rPr>
              <a:t>Eğer</a:t>
            </a:r>
            <a:r>
              <a:rPr dirty="0" sz="1200" spc="-15">
                <a:latin typeface="Consolas"/>
                <a:cs typeface="Consolas"/>
              </a:rPr>
              <a:t> </a:t>
            </a:r>
            <a:r>
              <a:rPr dirty="0" sz="1200">
                <a:latin typeface="Consolas"/>
                <a:cs typeface="Consolas"/>
              </a:rPr>
              <a:t>f(xr)</a:t>
            </a:r>
            <a:r>
              <a:rPr dirty="0" sz="1200" spc="-10">
                <a:latin typeface="Consolas"/>
                <a:cs typeface="Consolas"/>
              </a:rPr>
              <a:t> </a:t>
            </a:r>
            <a:r>
              <a:rPr dirty="0" sz="1200">
                <a:latin typeface="Consolas"/>
                <a:cs typeface="Consolas"/>
              </a:rPr>
              <a:t>&lt;</a:t>
            </a:r>
            <a:r>
              <a:rPr dirty="0" sz="1200" spc="-20">
                <a:latin typeface="Consolas"/>
                <a:cs typeface="Consolas"/>
              </a:rPr>
              <a:t> </a:t>
            </a:r>
            <a:r>
              <a:rPr dirty="0" sz="1200">
                <a:latin typeface="Consolas"/>
                <a:cs typeface="Consolas"/>
              </a:rPr>
              <a:t>f(en</a:t>
            </a:r>
            <a:r>
              <a:rPr dirty="0" sz="1200" spc="-10">
                <a:latin typeface="Consolas"/>
                <a:cs typeface="Consolas"/>
              </a:rPr>
              <a:t> </a:t>
            </a:r>
            <a:r>
              <a:rPr dirty="0" sz="1200">
                <a:latin typeface="Consolas"/>
                <a:cs typeface="Consolas"/>
              </a:rPr>
              <a:t>iyi</a:t>
            </a:r>
            <a:r>
              <a:rPr dirty="0" sz="1200" spc="-20">
                <a:latin typeface="Consolas"/>
                <a:cs typeface="Consolas"/>
              </a:rPr>
              <a:t> </a:t>
            </a:r>
            <a:r>
              <a:rPr dirty="0" sz="1200">
                <a:latin typeface="Consolas"/>
                <a:cs typeface="Consolas"/>
              </a:rPr>
              <a:t>nokta)</a:t>
            </a:r>
            <a:r>
              <a:rPr dirty="0" sz="1200" spc="-10">
                <a:latin typeface="Consolas"/>
                <a:cs typeface="Consolas"/>
              </a:rPr>
              <a:t> </a:t>
            </a:r>
            <a:r>
              <a:rPr dirty="0" sz="1200" spc="-20">
                <a:latin typeface="Consolas"/>
                <a:cs typeface="Consolas"/>
              </a:rPr>
              <a:t>ise:</a:t>
            </a:r>
            <a:endParaRPr sz="1200">
              <a:latin typeface="Consolas"/>
              <a:cs typeface="Consolas"/>
            </a:endParaRPr>
          </a:p>
          <a:p>
            <a:pPr lvl="3" marL="1021080" indent="-168910">
              <a:lnSpc>
                <a:spcPct val="100000"/>
              </a:lnSpc>
              <a:buChar char="-"/>
              <a:tabLst>
                <a:tab pos="1021080" algn="l"/>
              </a:tabLst>
            </a:pPr>
            <a:r>
              <a:rPr dirty="0" sz="1200">
                <a:latin typeface="Consolas"/>
                <a:cs typeface="Consolas"/>
              </a:rPr>
              <a:t>Yansıma</a:t>
            </a:r>
            <a:r>
              <a:rPr dirty="0" sz="1200" spc="-25">
                <a:latin typeface="Consolas"/>
                <a:cs typeface="Consolas"/>
              </a:rPr>
              <a:t> </a:t>
            </a:r>
            <a:r>
              <a:rPr dirty="0" sz="1200">
                <a:latin typeface="Consolas"/>
                <a:cs typeface="Consolas"/>
              </a:rPr>
              <a:t>kabul</a:t>
            </a:r>
            <a:r>
              <a:rPr dirty="0" sz="1200" spc="-15">
                <a:latin typeface="Consolas"/>
                <a:cs typeface="Consolas"/>
              </a:rPr>
              <a:t> </a:t>
            </a:r>
            <a:r>
              <a:rPr dirty="0" sz="1200">
                <a:latin typeface="Consolas"/>
                <a:cs typeface="Consolas"/>
              </a:rPr>
              <a:t>edilir,</a:t>
            </a:r>
            <a:r>
              <a:rPr dirty="0" sz="1200" spc="-15">
                <a:latin typeface="Consolas"/>
                <a:cs typeface="Consolas"/>
              </a:rPr>
              <a:t> </a:t>
            </a:r>
            <a:r>
              <a:rPr dirty="0" sz="1200">
                <a:latin typeface="Consolas"/>
                <a:cs typeface="Consolas"/>
              </a:rPr>
              <a:t>yani</a:t>
            </a:r>
            <a:r>
              <a:rPr dirty="0" sz="1200" spc="-25">
                <a:latin typeface="Consolas"/>
                <a:cs typeface="Consolas"/>
              </a:rPr>
              <a:t> </a:t>
            </a:r>
            <a:r>
              <a:rPr dirty="0" sz="1200">
                <a:latin typeface="Consolas"/>
                <a:cs typeface="Consolas"/>
              </a:rPr>
              <a:t>xn+1</a:t>
            </a:r>
            <a:r>
              <a:rPr dirty="0" sz="1200" spc="-15">
                <a:latin typeface="Consolas"/>
                <a:cs typeface="Consolas"/>
              </a:rPr>
              <a:t> </a:t>
            </a:r>
            <a:r>
              <a:rPr dirty="0" sz="1200">
                <a:latin typeface="Consolas"/>
                <a:cs typeface="Consolas"/>
              </a:rPr>
              <a:t>=</a:t>
            </a:r>
            <a:r>
              <a:rPr dirty="0" sz="1200" spc="-25">
                <a:latin typeface="Consolas"/>
                <a:cs typeface="Consolas"/>
              </a:rPr>
              <a:t> xr</a:t>
            </a:r>
            <a:endParaRPr sz="1200">
              <a:latin typeface="Consolas"/>
              <a:cs typeface="Consolas"/>
            </a:endParaRPr>
          </a:p>
          <a:p>
            <a:pPr lvl="2" marL="600710" indent="-168910">
              <a:lnSpc>
                <a:spcPct val="100000"/>
              </a:lnSpc>
              <a:buChar char="-"/>
              <a:tabLst>
                <a:tab pos="600710" algn="l"/>
              </a:tabLst>
            </a:pPr>
            <a:r>
              <a:rPr dirty="0" sz="1200" spc="-10">
                <a:latin typeface="Consolas"/>
                <a:cs typeface="Consolas"/>
              </a:rPr>
              <a:t>Değilse:</a:t>
            </a:r>
            <a:endParaRPr sz="1200">
              <a:latin typeface="Consolas"/>
              <a:cs typeface="Consolas"/>
            </a:endParaRPr>
          </a:p>
          <a:p>
            <a:pPr lvl="3" marL="1021080" indent="-168910">
              <a:lnSpc>
                <a:spcPct val="100000"/>
              </a:lnSpc>
              <a:buChar char="-"/>
              <a:tabLst>
                <a:tab pos="1021080" algn="l"/>
              </a:tabLst>
            </a:pPr>
            <a:r>
              <a:rPr dirty="0" sz="1200">
                <a:latin typeface="Consolas"/>
                <a:cs typeface="Consolas"/>
              </a:rPr>
              <a:t>Küçültme:</a:t>
            </a:r>
            <a:r>
              <a:rPr dirty="0" sz="1200" spc="-20">
                <a:latin typeface="Consolas"/>
                <a:cs typeface="Consolas"/>
              </a:rPr>
              <a:t> </a:t>
            </a:r>
            <a:r>
              <a:rPr dirty="0" sz="1200">
                <a:latin typeface="Consolas"/>
                <a:cs typeface="Consolas"/>
              </a:rPr>
              <a:t>xk</a:t>
            </a:r>
            <a:r>
              <a:rPr dirty="0" sz="1200" spc="-5">
                <a:latin typeface="Consolas"/>
                <a:cs typeface="Consolas"/>
              </a:rPr>
              <a:t> </a:t>
            </a:r>
            <a:r>
              <a:rPr dirty="0" sz="1200">
                <a:latin typeface="Consolas"/>
                <a:cs typeface="Consolas"/>
              </a:rPr>
              <a:t>=</a:t>
            </a:r>
            <a:r>
              <a:rPr dirty="0" sz="1200" spc="-20">
                <a:latin typeface="Consolas"/>
                <a:cs typeface="Consolas"/>
              </a:rPr>
              <a:t> </a:t>
            </a:r>
            <a:r>
              <a:rPr dirty="0" sz="1200">
                <a:latin typeface="Consolas"/>
                <a:cs typeface="Consolas"/>
              </a:rPr>
              <a:t>(en</a:t>
            </a:r>
            <a:r>
              <a:rPr dirty="0" sz="1200" spc="-5">
                <a:latin typeface="Consolas"/>
                <a:cs typeface="Consolas"/>
              </a:rPr>
              <a:t> </a:t>
            </a:r>
            <a:r>
              <a:rPr dirty="0" sz="1200">
                <a:latin typeface="Consolas"/>
                <a:cs typeface="Consolas"/>
              </a:rPr>
              <a:t>kötü</a:t>
            </a:r>
            <a:r>
              <a:rPr dirty="0" sz="1200" spc="-5">
                <a:latin typeface="Consolas"/>
                <a:cs typeface="Consolas"/>
              </a:rPr>
              <a:t> </a:t>
            </a:r>
            <a:r>
              <a:rPr dirty="0" sz="1200">
                <a:latin typeface="Consolas"/>
                <a:cs typeface="Consolas"/>
              </a:rPr>
              <a:t>nokta</a:t>
            </a:r>
            <a:r>
              <a:rPr dirty="0" sz="1200" spc="-20">
                <a:latin typeface="Consolas"/>
                <a:cs typeface="Consolas"/>
              </a:rPr>
              <a:t> </a:t>
            </a:r>
            <a:r>
              <a:rPr dirty="0" sz="1200">
                <a:latin typeface="Consolas"/>
                <a:cs typeface="Consolas"/>
              </a:rPr>
              <a:t>+</a:t>
            </a:r>
            <a:r>
              <a:rPr dirty="0" sz="1200" spc="-5">
                <a:latin typeface="Consolas"/>
                <a:cs typeface="Consolas"/>
              </a:rPr>
              <a:t> </a:t>
            </a:r>
            <a:r>
              <a:rPr dirty="0" sz="1200">
                <a:latin typeface="Consolas"/>
                <a:cs typeface="Consolas"/>
              </a:rPr>
              <a:t>en</a:t>
            </a:r>
            <a:r>
              <a:rPr dirty="0" sz="1200" spc="-15">
                <a:latin typeface="Consolas"/>
                <a:cs typeface="Consolas"/>
              </a:rPr>
              <a:t> </a:t>
            </a:r>
            <a:r>
              <a:rPr dirty="0" sz="1200">
                <a:latin typeface="Consolas"/>
                <a:cs typeface="Consolas"/>
              </a:rPr>
              <a:t>iyi</a:t>
            </a:r>
            <a:r>
              <a:rPr dirty="0" sz="1200" spc="-20">
                <a:latin typeface="Consolas"/>
                <a:cs typeface="Consolas"/>
              </a:rPr>
              <a:t> </a:t>
            </a:r>
            <a:r>
              <a:rPr dirty="0" sz="1200">
                <a:latin typeface="Consolas"/>
                <a:cs typeface="Consolas"/>
              </a:rPr>
              <a:t>nokta)</a:t>
            </a:r>
            <a:r>
              <a:rPr dirty="0" sz="1200" spc="-15">
                <a:latin typeface="Consolas"/>
                <a:cs typeface="Consolas"/>
              </a:rPr>
              <a:t> </a:t>
            </a:r>
            <a:r>
              <a:rPr dirty="0" sz="1200">
                <a:latin typeface="Consolas"/>
                <a:cs typeface="Consolas"/>
              </a:rPr>
              <a:t>/</a:t>
            </a:r>
            <a:r>
              <a:rPr dirty="0" sz="1200" spc="-20">
                <a:latin typeface="Consolas"/>
                <a:cs typeface="Consolas"/>
              </a:rPr>
              <a:t> </a:t>
            </a:r>
            <a:r>
              <a:rPr dirty="0" sz="1200" spc="-50">
                <a:latin typeface="Consolas"/>
                <a:cs typeface="Consolas"/>
              </a:rPr>
              <a:t>2</a:t>
            </a:r>
            <a:endParaRPr sz="1200">
              <a:latin typeface="Consolas"/>
              <a:cs typeface="Consolas"/>
            </a:endParaRPr>
          </a:p>
          <a:p>
            <a:pPr lvl="3" marL="1021080" indent="-168910">
              <a:lnSpc>
                <a:spcPct val="100000"/>
              </a:lnSpc>
              <a:buChar char="-"/>
              <a:tabLst>
                <a:tab pos="1021080" algn="l"/>
              </a:tabLst>
            </a:pPr>
            <a:r>
              <a:rPr dirty="0" sz="1200">
                <a:latin typeface="Consolas"/>
                <a:cs typeface="Consolas"/>
              </a:rPr>
              <a:t>Küçültme</a:t>
            </a:r>
            <a:r>
              <a:rPr dirty="0" sz="1200" spc="-25">
                <a:latin typeface="Consolas"/>
                <a:cs typeface="Consolas"/>
              </a:rPr>
              <a:t> </a:t>
            </a:r>
            <a:r>
              <a:rPr dirty="0" sz="1200">
                <a:latin typeface="Consolas"/>
                <a:cs typeface="Consolas"/>
              </a:rPr>
              <a:t>kabul</a:t>
            </a:r>
            <a:r>
              <a:rPr dirty="0" sz="1200" spc="-20">
                <a:latin typeface="Consolas"/>
                <a:cs typeface="Consolas"/>
              </a:rPr>
              <a:t> </a:t>
            </a:r>
            <a:r>
              <a:rPr dirty="0" sz="1200">
                <a:latin typeface="Consolas"/>
                <a:cs typeface="Consolas"/>
              </a:rPr>
              <a:t>edilir,</a:t>
            </a:r>
            <a:r>
              <a:rPr dirty="0" sz="1200" spc="-15">
                <a:latin typeface="Consolas"/>
                <a:cs typeface="Consolas"/>
              </a:rPr>
              <a:t> </a:t>
            </a:r>
            <a:r>
              <a:rPr dirty="0" sz="1200">
                <a:latin typeface="Consolas"/>
                <a:cs typeface="Consolas"/>
              </a:rPr>
              <a:t>yani</a:t>
            </a:r>
            <a:r>
              <a:rPr dirty="0" sz="1200" spc="-20">
                <a:latin typeface="Consolas"/>
                <a:cs typeface="Consolas"/>
              </a:rPr>
              <a:t> </a:t>
            </a:r>
            <a:r>
              <a:rPr dirty="0" sz="1200">
                <a:latin typeface="Consolas"/>
                <a:cs typeface="Consolas"/>
              </a:rPr>
              <a:t>xn+1</a:t>
            </a:r>
            <a:r>
              <a:rPr dirty="0" sz="1200" spc="-25">
                <a:latin typeface="Consolas"/>
                <a:cs typeface="Consolas"/>
              </a:rPr>
              <a:t> </a:t>
            </a:r>
            <a:r>
              <a:rPr dirty="0" sz="1200">
                <a:latin typeface="Consolas"/>
                <a:cs typeface="Consolas"/>
              </a:rPr>
              <a:t>=</a:t>
            </a:r>
            <a:r>
              <a:rPr dirty="0" sz="1200" spc="-20">
                <a:latin typeface="Consolas"/>
                <a:cs typeface="Consolas"/>
              </a:rPr>
              <a:t> </a:t>
            </a:r>
            <a:r>
              <a:rPr dirty="0" sz="1200" spc="-25">
                <a:latin typeface="Consolas"/>
                <a:cs typeface="Consolas"/>
              </a:rPr>
              <a:t>xk</a:t>
            </a:r>
            <a:endParaRPr sz="1200">
              <a:latin typeface="Consolas"/>
              <a:cs typeface="Consolas"/>
            </a:endParaRPr>
          </a:p>
          <a:p>
            <a:pPr lvl="1" marL="12700" marR="341630" indent="419100">
              <a:lnSpc>
                <a:spcPct val="100000"/>
              </a:lnSpc>
              <a:buChar char="-"/>
              <a:tabLst>
                <a:tab pos="431800" algn="l"/>
              </a:tabLst>
            </a:pPr>
            <a:r>
              <a:rPr dirty="0" sz="1200">
                <a:latin typeface="Consolas"/>
                <a:cs typeface="Consolas"/>
              </a:rPr>
              <a:t>Eğer</a:t>
            </a:r>
            <a:r>
              <a:rPr dirty="0" sz="1200" spc="-45">
                <a:latin typeface="Consolas"/>
                <a:cs typeface="Consolas"/>
              </a:rPr>
              <a:t> </a:t>
            </a:r>
            <a:r>
              <a:rPr dirty="0" sz="1200">
                <a:latin typeface="Consolas"/>
                <a:cs typeface="Consolas"/>
              </a:rPr>
              <a:t>durma</a:t>
            </a:r>
            <a:r>
              <a:rPr dirty="0" sz="1200" spc="-20">
                <a:latin typeface="Consolas"/>
                <a:cs typeface="Consolas"/>
              </a:rPr>
              <a:t> </a:t>
            </a:r>
            <a:r>
              <a:rPr dirty="0" sz="1200">
                <a:latin typeface="Consolas"/>
                <a:cs typeface="Consolas"/>
              </a:rPr>
              <a:t>kriteri</a:t>
            </a:r>
            <a:r>
              <a:rPr dirty="0" sz="1200" spc="-30">
                <a:latin typeface="Consolas"/>
                <a:cs typeface="Consolas"/>
              </a:rPr>
              <a:t> </a:t>
            </a:r>
            <a:r>
              <a:rPr dirty="0" sz="1200">
                <a:latin typeface="Consolas"/>
                <a:cs typeface="Consolas"/>
              </a:rPr>
              <a:t>karşılanırsa</a:t>
            </a:r>
            <a:r>
              <a:rPr dirty="0" sz="1200" spc="-20">
                <a:latin typeface="Consolas"/>
                <a:cs typeface="Consolas"/>
              </a:rPr>
              <a:t> </a:t>
            </a:r>
            <a:r>
              <a:rPr dirty="0" sz="1200">
                <a:latin typeface="Consolas"/>
                <a:cs typeface="Consolas"/>
              </a:rPr>
              <a:t>veya</a:t>
            </a:r>
            <a:r>
              <a:rPr dirty="0" sz="1200" spc="-30">
                <a:latin typeface="Consolas"/>
                <a:cs typeface="Consolas"/>
              </a:rPr>
              <a:t> </a:t>
            </a:r>
            <a:r>
              <a:rPr dirty="0" sz="1200">
                <a:latin typeface="Consolas"/>
                <a:cs typeface="Consolas"/>
              </a:rPr>
              <a:t>maksimum</a:t>
            </a:r>
            <a:r>
              <a:rPr dirty="0" sz="1200" spc="-30">
                <a:latin typeface="Consolas"/>
                <a:cs typeface="Consolas"/>
              </a:rPr>
              <a:t> </a:t>
            </a:r>
            <a:r>
              <a:rPr dirty="0" sz="1200" spc="-10">
                <a:latin typeface="Consolas"/>
                <a:cs typeface="Consolas"/>
              </a:rPr>
              <a:t>iterasyon </a:t>
            </a:r>
            <a:r>
              <a:rPr dirty="0" sz="1200">
                <a:latin typeface="Consolas"/>
                <a:cs typeface="Consolas"/>
              </a:rPr>
              <a:t>sayısına</a:t>
            </a:r>
            <a:r>
              <a:rPr dirty="0" sz="1200" spc="-45">
                <a:latin typeface="Consolas"/>
                <a:cs typeface="Consolas"/>
              </a:rPr>
              <a:t> </a:t>
            </a:r>
            <a:r>
              <a:rPr dirty="0" sz="1200" spc="-10">
                <a:latin typeface="Consolas"/>
                <a:cs typeface="Consolas"/>
              </a:rPr>
              <a:t>ulaşılırsa:</a:t>
            </a:r>
            <a:endParaRPr sz="1200">
              <a:latin typeface="Consolas"/>
              <a:cs typeface="Consolas"/>
            </a:endParaRPr>
          </a:p>
          <a:p>
            <a:pPr lvl="2" marL="768350" indent="-167640">
              <a:lnSpc>
                <a:spcPct val="100000"/>
              </a:lnSpc>
              <a:buChar char="-"/>
              <a:tabLst>
                <a:tab pos="768350" algn="l"/>
              </a:tabLst>
            </a:pPr>
            <a:r>
              <a:rPr dirty="0" sz="1200">
                <a:latin typeface="Consolas"/>
                <a:cs typeface="Consolas"/>
              </a:rPr>
              <a:t>Döngüyü</a:t>
            </a:r>
            <a:r>
              <a:rPr dirty="0" sz="1200" spc="-15">
                <a:latin typeface="Consolas"/>
                <a:cs typeface="Consolas"/>
              </a:rPr>
              <a:t> </a:t>
            </a:r>
            <a:r>
              <a:rPr dirty="0" sz="1200">
                <a:latin typeface="Consolas"/>
                <a:cs typeface="Consolas"/>
              </a:rPr>
              <a:t>durdur</a:t>
            </a:r>
            <a:r>
              <a:rPr dirty="0" sz="1200" spc="-25">
                <a:latin typeface="Consolas"/>
                <a:cs typeface="Consolas"/>
              </a:rPr>
              <a:t> </a:t>
            </a:r>
            <a:r>
              <a:rPr dirty="0" sz="1200">
                <a:latin typeface="Consolas"/>
                <a:cs typeface="Consolas"/>
              </a:rPr>
              <a:t>ve</a:t>
            </a:r>
            <a:r>
              <a:rPr dirty="0" sz="1200" spc="-20">
                <a:latin typeface="Consolas"/>
                <a:cs typeface="Consolas"/>
              </a:rPr>
              <a:t> </a:t>
            </a:r>
            <a:r>
              <a:rPr dirty="0" sz="1200">
                <a:latin typeface="Consolas"/>
                <a:cs typeface="Consolas"/>
              </a:rPr>
              <a:t>sonucu</a:t>
            </a:r>
            <a:r>
              <a:rPr dirty="0" sz="1200" spc="-15">
                <a:latin typeface="Consolas"/>
                <a:cs typeface="Consolas"/>
              </a:rPr>
              <a:t> </a:t>
            </a:r>
            <a:r>
              <a:rPr dirty="0" sz="1200">
                <a:latin typeface="Consolas"/>
                <a:cs typeface="Consolas"/>
              </a:rPr>
              <a:t>döndür:</a:t>
            </a:r>
            <a:r>
              <a:rPr dirty="0" sz="1200" spc="-20">
                <a:latin typeface="Consolas"/>
                <a:cs typeface="Consolas"/>
              </a:rPr>
              <a:t> </a:t>
            </a:r>
            <a:r>
              <a:rPr dirty="0" sz="1200">
                <a:latin typeface="Consolas"/>
                <a:cs typeface="Consolas"/>
              </a:rPr>
              <a:t>en</a:t>
            </a:r>
            <a:r>
              <a:rPr dirty="0" sz="1200" spc="-25">
                <a:latin typeface="Consolas"/>
                <a:cs typeface="Consolas"/>
              </a:rPr>
              <a:t> </a:t>
            </a:r>
            <a:r>
              <a:rPr dirty="0" sz="1200">
                <a:latin typeface="Consolas"/>
                <a:cs typeface="Consolas"/>
              </a:rPr>
              <a:t>iyi</a:t>
            </a:r>
            <a:r>
              <a:rPr dirty="0" sz="1200" spc="-10">
                <a:latin typeface="Consolas"/>
                <a:cs typeface="Consolas"/>
              </a:rPr>
              <a:t> nokta</a:t>
            </a:r>
            <a:endParaRPr sz="1200">
              <a:latin typeface="Consolas"/>
              <a:cs typeface="Consolas"/>
            </a:endParaRPr>
          </a:p>
          <a:p>
            <a:pPr lvl="1" marL="431800" indent="-167640">
              <a:lnSpc>
                <a:spcPct val="100000"/>
              </a:lnSpc>
              <a:buChar char="-"/>
              <a:tabLst>
                <a:tab pos="431800" algn="l"/>
              </a:tabLst>
            </a:pPr>
            <a:r>
              <a:rPr dirty="0" sz="1200">
                <a:latin typeface="Consolas"/>
                <a:cs typeface="Consolas"/>
              </a:rPr>
              <a:t>iter</a:t>
            </a:r>
            <a:r>
              <a:rPr dirty="0" sz="1200" spc="-15">
                <a:latin typeface="Consolas"/>
                <a:cs typeface="Consolas"/>
              </a:rPr>
              <a:t> </a:t>
            </a:r>
            <a:r>
              <a:rPr dirty="0" sz="1200">
                <a:latin typeface="Consolas"/>
                <a:cs typeface="Consolas"/>
              </a:rPr>
              <a:t>=</a:t>
            </a:r>
            <a:r>
              <a:rPr dirty="0" sz="1200" spc="-5">
                <a:latin typeface="Consolas"/>
                <a:cs typeface="Consolas"/>
              </a:rPr>
              <a:t> </a:t>
            </a:r>
            <a:r>
              <a:rPr dirty="0" sz="1200">
                <a:latin typeface="Consolas"/>
                <a:cs typeface="Consolas"/>
              </a:rPr>
              <a:t>iter</a:t>
            </a:r>
            <a:r>
              <a:rPr dirty="0" sz="1200" spc="-5">
                <a:latin typeface="Consolas"/>
                <a:cs typeface="Consolas"/>
              </a:rPr>
              <a:t> </a:t>
            </a:r>
            <a:r>
              <a:rPr dirty="0" sz="1200">
                <a:latin typeface="Consolas"/>
                <a:cs typeface="Consolas"/>
              </a:rPr>
              <a:t>+</a:t>
            </a:r>
            <a:r>
              <a:rPr dirty="0" sz="1200" spc="-5">
                <a:latin typeface="Consolas"/>
                <a:cs typeface="Consolas"/>
              </a:rPr>
              <a:t> </a:t>
            </a:r>
            <a:r>
              <a:rPr dirty="0" sz="1200" spc="-50">
                <a:latin typeface="Consolas"/>
                <a:cs typeface="Consolas"/>
              </a:rPr>
              <a:t>1</a:t>
            </a:r>
            <a:endParaRPr sz="1200">
              <a:latin typeface="Consolas"/>
              <a:cs typeface="Consolas"/>
            </a:endParaRPr>
          </a:p>
          <a:p>
            <a:pPr marL="264160" indent="-251460">
              <a:lnSpc>
                <a:spcPct val="100000"/>
              </a:lnSpc>
              <a:buAutoNum type="arabicPeriod" startAt="2"/>
              <a:tabLst>
                <a:tab pos="264160" algn="l"/>
              </a:tabLst>
            </a:pPr>
            <a:r>
              <a:rPr dirty="0" sz="1200">
                <a:latin typeface="Consolas"/>
                <a:cs typeface="Consolas"/>
              </a:rPr>
              <a:t>Döngü</a:t>
            </a:r>
            <a:r>
              <a:rPr dirty="0" sz="1200" spc="-25">
                <a:latin typeface="Consolas"/>
                <a:cs typeface="Consolas"/>
              </a:rPr>
              <a:t> </a:t>
            </a:r>
            <a:r>
              <a:rPr dirty="0" sz="1200" spc="-20">
                <a:latin typeface="Consolas"/>
                <a:cs typeface="Consolas"/>
              </a:rPr>
              <a:t>sonu</a:t>
            </a:r>
            <a:endParaRPr sz="1200">
              <a:latin typeface="Consolas"/>
              <a:cs typeface="Consolas"/>
            </a:endParaRPr>
          </a:p>
        </p:txBody>
      </p:sp>
      <p:grpSp>
        <p:nvGrpSpPr>
          <p:cNvPr id="7" name="object 7" descr=""/>
          <p:cNvGrpSpPr/>
          <p:nvPr/>
        </p:nvGrpSpPr>
        <p:grpSpPr>
          <a:xfrm>
            <a:off x="1164339" y="3670575"/>
            <a:ext cx="4523740" cy="2884170"/>
            <a:chOff x="1164339" y="3670575"/>
            <a:chExt cx="4523740" cy="2884170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23342" y="3670575"/>
              <a:ext cx="2264291" cy="1357211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64339" y="4754625"/>
              <a:ext cx="2399999" cy="179999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960755">
              <a:lnSpc>
                <a:spcPct val="100000"/>
              </a:lnSpc>
              <a:spcBef>
                <a:spcPts val="100"/>
              </a:spcBef>
            </a:pPr>
            <a:r>
              <a:rPr dirty="0"/>
              <a:t>GA’NIN</a:t>
            </a:r>
            <a:r>
              <a:rPr dirty="0" spc="-165"/>
              <a:t> </a:t>
            </a:r>
            <a:r>
              <a:rPr dirty="0"/>
              <a:t>BİR</a:t>
            </a:r>
            <a:r>
              <a:rPr dirty="0" spc="-165"/>
              <a:t> </a:t>
            </a:r>
            <a:r>
              <a:rPr dirty="0"/>
              <a:t>FONKSİYON</a:t>
            </a:r>
            <a:r>
              <a:rPr dirty="0" spc="-165"/>
              <a:t> </a:t>
            </a:r>
            <a:r>
              <a:rPr dirty="0"/>
              <a:t>OPTİMİZASYONUNA</a:t>
            </a:r>
            <a:r>
              <a:rPr dirty="0" spc="-175"/>
              <a:t> </a:t>
            </a:r>
            <a:r>
              <a:rPr dirty="0" spc="-10"/>
              <a:t>UYGULANMASI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0018" cy="6857999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1309333" y="763939"/>
            <a:ext cx="6052820" cy="701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120">
                <a:latin typeface="Calibri"/>
                <a:cs typeface="Calibri"/>
              </a:rPr>
              <a:t>Başlangıç</a:t>
            </a:r>
            <a:r>
              <a:rPr dirty="0" sz="1800" spc="15">
                <a:latin typeface="Calibri"/>
                <a:cs typeface="Calibri"/>
              </a:rPr>
              <a:t> </a:t>
            </a:r>
            <a:r>
              <a:rPr dirty="0" sz="1800" spc="95">
                <a:latin typeface="Calibri"/>
                <a:cs typeface="Calibri"/>
              </a:rPr>
              <a:t>populasyonu</a:t>
            </a:r>
            <a:r>
              <a:rPr dirty="0" sz="1800" spc="3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ve</a:t>
            </a:r>
            <a:r>
              <a:rPr dirty="0" sz="1800" spc="20">
                <a:latin typeface="Calibri"/>
                <a:cs typeface="Calibri"/>
              </a:rPr>
              <a:t> </a:t>
            </a:r>
            <a:r>
              <a:rPr dirty="0" sz="1800" spc="80">
                <a:latin typeface="Calibri"/>
                <a:cs typeface="Calibri"/>
              </a:rPr>
              <a:t>uygunluk </a:t>
            </a:r>
            <a:r>
              <a:rPr dirty="0" sz="1800" spc="65">
                <a:latin typeface="Calibri"/>
                <a:cs typeface="Calibri"/>
              </a:rPr>
              <a:t>değeri</a:t>
            </a:r>
            <a:r>
              <a:rPr dirty="0" sz="1800" spc="55">
                <a:latin typeface="Calibri"/>
                <a:cs typeface="Calibri"/>
              </a:rPr>
              <a:t> </a:t>
            </a:r>
            <a:r>
              <a:rPr dirty="0" sz="1800" spc="90">
                <a:latin typeface="Calibri"/>
                <a:cs typeface="Calibri"/>
              </a:rPr>
              <a:t>çizelgesi:</a:t>
            </a:r>
            <a:endParaRPr sz="1800">
              <a:latin typeface="Calibri"/>
              <a:cs typeface="Calibri"/>
            </a:endParaRPr>
          </a:p>
          <a:p>
            <a:pPr algn="r" marR="5080">
              <a:lnSpc>
                <a:spcPct val="100000"/>
              </a:lnSpc>
              <a:spcBef>
                <a:spcPts val="1480"/>
              </a:spcBef>
            </a:pPr>
            <a:r>
              <a:rPr dirty="0" sz="1400" spc="65">
                <a:latin typeface="Calibri"/>
                <a:cs typeface="Calibri"/>
              </a:rPr>
              <a:t>Uygunluk</a:t>
            </a:r>
            <a:r>
              <a:rPr dirty="0" sz="1400" spc="10">
                <a:latin typeface="Calibri"/>
                <a:cs typeface="Calibri"/>
              </a:rPr>
              <a:t> </a:t>
            </a:r>
            <a:r>
              <a:rPr dirty="0" sz="1400" spc="70">
                <a:latin typeface="Calibri"/>
                <a:cs typeface="Calibri"/>
              </a:rPr>
              <a:t>Yüzdesi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5" name="object 5" descr=""/>
          <p:cNvGrpSpPr/>
          <p:nvPr/>
        </p:nvGrpSpPr>
        <p:grpSpPr>
          <a:xfrm>
            <a:off x="1422162" y="1476375"/>
            <a:ext cx="6286500" cy="1933575"/>
            <a:chOff x="1422162" y="1476375"/>
            <a:chExt cx="6286500" cy="1933575"/>
          </a:xfrm>
        </p:grpSpPr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51138" y="3143250"/>
              <a:ext cx="1038224" cy="266699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22162" y="1476375"/>
              <a:ext cx="6286499" cy="1638299"/>
            </a:xfrm>
            <a:prstGeom prst="rect">
              <a:avLst/>
            </a:prstGeom>
          </p:spPr>
        </p:pic>
      </p:grpSp>
      <p:sp>
        <p:nvSpPr>
          <p:cNvPr id="8" name="object 8" descr=""/>
          <p:cNvSpPr txBox="1"/>
          <p:nvPr/>
        </p:nvSpPr>
        <p:spPr>
          <a:xfrm>
            <a:off x="1475249" y="3484322"/>
            <a:ext cx="23495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sng" sz="1800" spc="8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Rulet</a:t>
            </a:r>
            <a:r>
              <a:rPr dirty="0" u="sng" sz="1800" spc="35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800" spc="11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Çemberi</a:t>
            </a:r>
            <a:r>
              <a:rPr dirty="0" u="sng" sz="1800" spc="35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800" spc="11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Seçimi: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5742449" y="3734159"/>
            <a:ext cx="2241550" cy="2226310"/>
          </a:xfrm>
          <a:prstGeom prst="rect">
            <a:avLst/>
          </a:prstGeom>
        </p:spPr>
        <p:txBody>
          <a:bodyPr wrap="square" lIns="0" tIns="1663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10"/>
              </a:spcBef>
            </a:pPr>
            <a:r>
              <a:rPr dirty="0" sz="1800" spc="75">
                <a:latin typeface="Calibri"/>
                <a:cs typeface="Calibri"/>
              </a:rPr>
              <a:t>Eşleşme: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210"/>
              </a:spcBef>
            </a:pPr>
            <a:r>
              <a:rPr dirty="0" sz="1800">
                <a:latin typeface="Calibri"/>
                <a:cs typeface="Calibri"/>
              </a:rPr>
              <a:t>Aday</a:t>
            </a:r>
            <a:r>
              <a:rPr dirty="0" sz="1800" spc="9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1:</a:t>
            </a:r>
            <a:r>
              <a:rPr dirty="0" sz="1800" spc="7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01101</a:t>
            </a:r>
            <a:r>
              <a:rPr dirty="0" sz="1800" spc="9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(Birey</a:t>
            </a:r>
            <a:r>
              <a:rPr dirty="0" sz="1800" spc="55">
                <a:latin typeface="Calibri"/>
                <a:cs typeface="Calibri"/>
              </a:rPr>
              <a:t> </a:t>
            </a:r>
            <a:r>
              <a:rPr dirty="0" sz="1800" spc="-25">
                <a:latin typeface="Calibri"/>
                <a:cs typeface="Calibri"/>
              </a:rPr>
              <a:t>1)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515"/>
              </a:spcBef>
            </a:pPr>
            <a:r>
              <a:rPr dirty="0" sz="1800">
                <a:latin typeface="Calibri"/>
                <a:cs typeface="Calibri"/>
              </a:rPr>
              <a:t>Aday</a:t>
            </a:r>
            <a:r>
              <a:rPr dirty="0" sz="1800" spc="9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2:</a:t>
            </a:r>
            <a:r>
              <a:rPr dirty="0" sz="1800" spc="7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11000</a:t>
            </a:r>
            <a:r>
              <a:rPr dirty="0" sz="1800" spc="9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(Birey</a:t>
            </a:r>
            <a:r>
              <a:rPr dirty="0" sz="1800" spc="55">
                <a:latin typeface="Calibri"/>
                <a:cs typeface="Calibri"/>
              </a:rPr>
              <a:t> </a:t>
            </a:r>
            <a:r>
              <a:rPr dirty="0" sz="1800" spc="-25">
                <a:latin typeface="Calibri"/>
                <a:cs typeface="Calibri"/>
              </a:rPr>
              <a:t>2)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510"/>
              </a:spcBef>
            </a:pPr>
            <a:r>
              <a:rPr dirty="0" sz="1800">
                <a:latin typeface="Calibri"/>
                <a:cs typeface="Calibri"/>
              </a:rPr>
              <a:t>Aday</a:t>
            </a:r>
            <a:r>
              <a:rPr dirty="0" sz="1800" spc="9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3:</a:t>
            </a:r>
            <a:r>
              <a:rPr dirty="0" sz="1800" spc="7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11000</a:t>
            </a:r>
            <a:r>
              <a:rPr dirty="0" sz="1800" spc="9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(Birey</a:t>
            </a:r>
            <a:r>
              <a:rPr dirty="0" sz="1800" spc="55">
                <a:latin typeface="Calibri"/>
                <a:cs typeface="Calibri"/>
              </a:rPr>
              <a:t> </a:t>
            </a:r>
            <a:r>
              <a:rPr dirty="0" sz="1800" spc="-25">
                <a:latin typeface="Calibri"/>
                <a:cs typeface="Calibri"/>
              </a:rPr>
              <a:t>2)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080"/>
              </a:spcBef>
            </a:pPr>
            <a:r>
              <a:rPr dirty="0" sz="1800">
                <a:latin typeface="Calibri"/>
                <a:cs typeface="Calibri"/>
              </a:rPr>
              <a:t>Aday</a:t>
            </a:r>
            <a:r>
              <a:rPr dirty="0" sz="1800" spc="9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4:</a:t>
            </a:r>
            <a:r>
              <a:rPr dirty="0" sz="1800" spc="7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10011</a:t>
            </a:r>
            <a:r>
              <a:rPr dirty="0" sz="1800" spc="9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(Birey</a:t>
            </a:r>
            <a:r>
              <a:rPr dirty="0" sz="1800" spc="55">
                <a:latin typeface="Calibri"/>
                <a:cs typeface="Calibri"/>
              </a:rPr>
              <a:t> </a:t>
            </a:r>
            <a:r>
              <a:rPr dirty="0" sz="1800" spc="-25">
                <a:latin typeface="Calibri"/>
                <a:cs typeface="Calibri"/>
              </a:rPr>
              <a:t>4)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10" name="object 10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443418" y="3990556"/>
            <a:ext cx="3957526" cy="2311974"/>
          </a:xfrm>
          <a:prstGeom prst="rect">
            <a:avLst/>
          </a:prstGeom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960755">
              <a:lnSpc>
                <a:spcPct val="100000"/>
              </a:lnSpc>
              <a:spcBef>
                <a:spcPts val="100"/>
              </a:spcBef>
            </a:pPr>
            <a:r>
              <a:rPr dirty="0"/>
              <a:t>GA’NIN</a:t>
            </a:r>
            <a:r>
              <a:rPr dirty="0" spc="-165"/>
              <a:t> </a:t>
            </a:r>
            <a:r>
              <a:rPr dirty="0"/>
              <a:t>BİR</a:t>
            </a:r>
            <a:r>
              <a:rPr dirty="0" spc="-165"/>
              <a:t> </a:t>
            </a:r>
            <a:r>
              <a:rPr dirty="0"/>
              <a:t>FONKSİYON</a:t>
            </a:r>
            <a:r>
              <a:rPr dirty="0" spc="-165"/>
              <a:t> </a:t>
            </a:r>
            <a:r>
              <a:rPr dirty="0"/>
              <a:t>OPTİMİZASYONUNA</a:t>
            </a:r>
            <a:r>
              <a:rPr dirty="0" spc="-175"/>
              <a:t> </a:t>
            </a:r>
            <a:r>
              <a:rPr dirty="0" spc="-10"/>
              <a:t>UYGULANMASI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0018" cy="6857999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1309333" y="763939"/>
            <a:ext cx="127635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110">
                <a:latin typeface="Calibri"/>
                <a:cs typeface="Calibri"/>
              </a:rPr>
              <a:t>Çaprazlama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13472" y="1282331"/>
            <a:ext cx="8343898" cy="1990710"/>
          </a:xfrm>
          <a:prstGeom prst="rect">
            <a:avLst/>
          </a:prstGeom>
        </p:spPr>
      </p:pic>
      <p:sp>
        <p:nvSpPr>
          <p:cNvPr id="6" name="object 6" descr=""/>
          <p:cNvSpPr txBox="1"/>
          <p:nvPr/>
        </p:nvSpPr>
        <p:spPr>
          <a:xfrm>
            <a:off x="1382685" y="3579878"/>
            <a:ext cx="93662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10">
                <a:latin typeface="Calibri"/>
                <a:cs typeface="Calibri"/>
              </a:rPr>
              <a:t>Mutasyon:</a:t>
            </a:r>
            <a:endParaRPr sz="1600">
              <a:latin typeface="Calibri"/>
              <a:cs typeface="Calibri"/>
            </a:endParaRPr>
          </a:p>
        </p:txBody>
      </p:sp>
      <p:pic>
        <p:nvPicPr>
          <p:cNvPr id="7" name="object 7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139811" y="6154320"/>
            <a:ext cx="226132" cy="216902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423986" y="3914164"/>
            <a:ext cx="7667624" cy="2000249"/>
          </a:xfrm>
          <a:prstGeom prst="rect">
            <a:avLst/>
          </a:prstGeom>
        </p:spPr>
      </p:pic>
      <p:sp>
        <p:nvSpPr>
          <p:cNvPr id="9" name="object 9" descr=""/>
          <p:cNvSpPr txBox="1"/>
          <p:nvPr/>
        </p:nvSpPr>
        <p:spPr>
          <a:xfrm>
            <a:off x="9252227" y="3777908"/>
            <a:ext cx="2628265" cy="2463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50800" marR="43180">
              <a:lnSpc>
                <a:spcPct val="100000"/>
              </a:lnSpc>
              <a:spcBef>
                <a:spcPts val="95"/>
              </a:spcBef>
            </a:pPr>
            <a:r>
              <a:rPr dirty="0" sz="1600">
                <a:latin typeface="Calibri"/>
                <a:cs typeface="Calibri"/>
              </a:rPr>
              <a:t>Yeni</a:t>
            </a:r>
            <a:r>
              <a:rPr dirty="0" sz="1600" spc="105">
                <a:latin typeface="Calibri"/>
                <a:cs typeface="Calibri"/>
              </a:rPr>
              <a:t>  </a:t>
            </a:r>
            <a:r>
              <a:rPr dirty="0" sz="1600" spc="50">
                <a:latin typeface="Calibri"/>
                <a:cs typeface="Calibri"/>
              </a:rPr>
              <a:t>popülasyondaki</a:t>
            </a:r>
            <a:r>
              <a:rPr dirty="0" sz="1600" spc="110">
                <a:latin typeface="Calibri"/>
                <a:cs typeface="Calibri"/>
              </a:rPr>
              <a:t>  </a:t>
            </a:r>
            <a:r>
              <a:rPr dirty="0" sz="1600" spc="-20">
                <a:latin typeface="Calibri"/>
                <a:cs typeface="Calibri"/>
              </a:rPr>
              <a:t>11</a:t>
            </a:r>
            <a:r>
              <a:rPr dirty="0" u="sng" sz="1600" spc="-2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0</a:t>
            </a:r>
            <a:r>
              <a:rPr dirty="0" u="none" sz="1600" spc="-20">
                <a:latin typeface="Calibri"/>
                <a:cs typeface="Calibri"/>
              </a:rPr>
              <a:t>11 </a:t>
            </a:r>
            <a:r>
              <a:rPr dirty="0" u="none" sz="1600">
                <a:latin typeface="Calibri"/>
                <a:cs typeface="Calibri"/>
              </a:rPr>
              <a:t>kromozomuna</a:t>
            </a:r>
            <a:r>
              <a:rPr dirty="0" u="none" sz="1600" spc="335">
                <a:latin typeface="Calibri"/>
                <a:cs typeface="Calibri"/>
              </a:rPr>
              <a:t>     </a:t>
            </a:r>
            <a:r>
              <a:rPr dirty="0" u="none" sz="1600" spc="-10">
                <a:latin typeface="Calibri"/>
                <a:cs typeface="Calibri"/>
              </a:rPr>
              <a:t>mutasyon </a:t>
            </a:r>
            <a:r>
              <a:rPr dirty="0" u="none" sz="1600" spc="10">
                <a:latin typeface="Calibri"/>
                <a:cs typeface="Calibri"/>
              </a:rPr>
              <a:t>uygulandığında</a:t>
            </a:r>
            <a:r>
              <a:rPr dirty="0" u="none" sz="1600" spc="325">
                <a:latin typeface="Calibri"/>
                <a:cs typeface="Calibri"/>
              </a:rPr>
              <a:t> </a:t>
            </a:r>
            <a:r>
              <a:rPr dirty="0" u="none" sz="1600" spc="10">
                <a:latin typeface="Calibri"/>
                <a:cs typeface="Calibri"/>
              </a:rPr>
              <a:t>11</a:t>
            </a:r>
            <a:r>
              <a:rPr dirty="0" u="sng" sz="1600" spc="1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1</a:t>
            </a:r>
            <a:r>
              <a:rPr dirty="0" u="none" sz="1600" spc="10">
                <a:latin typeface="Calibri"/>
                <a:cs typeface="Calibri"/>
              </a:rPr>
              <a:t>11</a:t>
            </a:r>
            <a:r>
              <a:rPr dirty="0" u="none" sz="1600" spc="315">
                <a:latin typeface="Calibri"/>
                <a:cs typeface="Calibri"/>
              </a:rPr>
              <a:t> </a:t>
            </a:r>
            <a:r>
              <a:rPr dirty="0" u="none" sz="1600" spc="-10">
                <a:latin typeface="Calibri"/>
                <a:cs typeface="Calibri"/>
              </a:rPr>
              <a:t>değeri </a:t>
            </a:r>
            <a:r>
              <a:rPr dirty="0" u="none" sz="1600">
                <a:latin typeface="Calibri"/>
                <a:cs typeface="Calibri"/>
              </a:rPr>
              <a:t>elde</a:t>
            </a:r>
            <a:r>
              <a:rPr dirty="0" u="none" sz="1600" spc="395">
                <a:latin typeface="Calibri"/>
                <a:cs typeface="Calibri"/>
              </a:rPr>
              <a:t>   </a:t>
            </a:r>
            <a:r>
              <a:rPr dirty="0" u="none" sz="1600">
                <a:latin typeface="Calibri"/>
                <a:cs typeface="Calibri"/>
              </a:rPr>
              <a:t>edilir.</a:t>
            </a:r>
            <a:r>
              <a:rPr dirty="0" u="none" sz="1600" spc="395">
                <a:latin typeface="Calibri"/>
                <a:cs typeface="Calibri"/>
              </a:rPr>
              <a:t>   </a:t>
            </a:r>
            <a:r>
              <a:rPr dirty="0" u="none" sz="1600">
                <a:latin typeface="Calibri"/>
                <a:cs typeface="Calibri"/>
              </a:rPr>
              <a:t>İkili</a:t>
            </a:r>
            <a:r>
              <a:rPr dirty="0" u="none" sz="1600" spc="395">
                <a:latin typeface="Calibri"/>
                <a:cs typeface="Calibri"/>
              </a:rPr>
              <a:t>   </a:t>
            </a:r>
            <a:r>
              <a:rPr dirty="0" u="none" sz="1600" spc="-10">
                <a:latin typeface="Calibri"/>
                <a:cs typeface="Calibri"/>
              </a:rPr>
              <a:t>kodda </a:t>
            </a:r>
            <a:r>
              <a:rPr dirty="0" u="none" sz="1600" spc="50">
                <a:latin typeface="Calibri"/>
                <a:cs typeface="Calibri"/>
              </a:rPr>
              <a:t>bulunan</a:t>
            </a:r>
            <a:r>
              <a:rPr dirty="0" u="none" sz="1600" spc="290">
                <a:latin typeface="Calibri"/>
                <a:cs typeface="Calibri"/>
              </a:rPr>
              <a:t>  </a:t>
            </a:r>
            <a:r>
              <a:rPr dirty="0" u="none" sz="1600">
                <a:latin typeface="Calibri"/>
                <a:cs typeface="Calibri"/>
              </a:rPr>
              <a:t>(11</a:t>
            </a:r>
            <a:r>
              <a:rPr dirty="0" u="sng" sz="160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1</a:t>
            </a:r>
            <a:r>
              <a:rPr dirty="0" u="none" sz="1600">
                <a:latin typeface="Calibri"/>
                <a:cs typeface="Calibri"/>
              </a:rPr>
              <a:t>11)</a:t>
            </a:r>
            <a:r>
              <a:rPr dirty="0" u="none" sz="1600" spc="300">
                <a:latin typeface="Calibri"/>
                <a:cs typeface="Calibri"/>
              </a:rPr>
              <a:t>  </a:t>
            </a:r>
            <a:r>
              <a:rPr dirty="0" u="none" sz="1600" spc="-10">
                <a:latin typeface="Calibri"/>
                <a:cs typeface="Calibri"/>
              </a:rPr>
              <a:t>değerinin </a:t>
            </a:r>
            <a:r>
              <a:rPr dirty="0" u="none" sz="1600" spc="45">
                <a:latin typeface="Calibri"/>
                <a:cs typeface="Calibri"/>
              </a:rPr>
              <a:t>ondalık</a:t>
            </a:r>
            <a:r>
              <a:rPr dirty="0" u="none" sz="1600" spc="345">
                <a:latin typeface="Calibri"/>
                <a:cs typeface="Calibri"/>
              </a:rPr>
              <a:t> </a:t>
            </a:r>
            <a:r>
              <a:rPr dirty="0" u="none" sz="1600">
                <a:latin typeface="Calibri"/>
                <a:cs typeface="Calibri"/>
              </a:rPr>
              <a:t>karşılığı</a:t>
            </a:r>
            <a:r>
              <a:rPr dirty="0" u="none" sz="1600" spc="350">
                <a:latin typeface="Calibri"/>
                <a:cs typeface="Calibri"/>
              </a:rPr>
              <a:t> </a:t>
            </a:r>
            <a:r>
              <a:rPr dirty="0" u="none" sz="1600" spc="70">
                <a:latin typeface="Calibri"/>
                <a:cs typeface="Calibri"/>
              </a:rPr>
              <a:t>ise</a:t>
            </a:r>
            <a:r>
              <a:rPr dirty="0" u="none" sz="1600" spc="345">
                <a:latin typeface="Calibri"/>
                <a:cs typeface="Calibri"/>
              </a:rPr>
              <a:t> </a:t>
            </a:r>
            <a:r>
              <a:rPr dirty="0" u="none" sz="1600" spc="-10">
                <a:latin typeface="Calibri"/>
                <a:cs typeface="Calibri"/>
              </a:rPr>
              <a:t>(11111)</a:t>
            </a:r>
            <a:r>
              <a:rPr dirty="0" u="none" baseline="-21164" sz="1575" spc="-15">
                <a:latin typeface="Calibri"/>
                <a:cs typeface="Calibri"/>
              </a:rPr>
              <a:t>2</a:t>
            </a:r>
            <a:endParaRPr baseline="-21164" sz="1575">
              <a:latin typeface="Calibri"/>
              <a:cs typeface="Calibri"/>
            </a:endParaRPr>
          </a:p>
          <a:p>
            <a:pPr algn="just" marL="50800">
              <a:lnSpc>
                <a:spcPct val="100000"/>
              </a:lnSpc>
            </a:pPr>
            <a:r>
              <a:rPr dirty="0" sz="1600">
                <a:latin typeface="Calibri"/>
                <a:cs typeface="Calibri"/>
              </a:rPr>
              <a:t>=</a:t>
            </a:r>
            <a:r>
              <a:rPr dirty="0" sz="1600" spc="4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31</a:t>
            </a:r>
            <a:r>
              <a:rPr dirty="0" baseline="-21164" sz="1575">
                <a:latin typeface="Calibri"/>
                <a:cs typeface="Calibri"/>
              </a:rPr>
              <a:t>10</a:t>
            </a:r>
            <a:r>
              <a:rPr dirty="0" baseline="-21164" sz="1575" spc="247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olacaktır.</a:t>
            </a:r>
            <a:endParaRPr sz="1600">
              <a:latin typeface="Calibri"/>
              <a:cs typeface="Calibri"/>
            </a:endParaRPr>
          </a:p>
          <a:p>
            <a:pPr marL="50800">
              <a:lnSpc>
                <a:spcPct val="100000"/>
              </a:lnSpc>
              <a:spcBef>
                <a:spcPts val="1920"/>
              </a:spcBef>
            </a:pPr>
            <a:r>
              <a:rPr dirty="0" sz="1600" spc="65">
                <a:latin typeface="Calibri"/>
                <a:cs typeface="Calibri"/>
              </a:rPr>
              <a:t>Bu</a:t>
            </a:r>
            <a:r>
              <a:rPr dirty="0" sz="1600" spc="390">
                <a:latin typeface="Calibri"/>
                <a:cs typeface="Calibri"/>
              </a:rPr>
              <a:t> </a:t>
            </a:r>
            <a:r>
              <a:rPr dirty="0" sz="1600" spc="65">
                <a:latin typeface="Calibri"/>
                <a:cs typeface="Calibri"/>
              </a:rPr>
              <a:t>ise</a:t>
            </a:r>
            <a:r>
              <a:rPr dirty="0" sz="1600" spc="38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aranan</a:t>
            </a:r>
            <a:r>
              <a:rPr dirty="0" sz="1600" spc="395">
                <a:latin typeface="Calibri"/>
                <a:cs typeface="Calibri"/>
              </a:rPr>
              <a:t> </a:t>
            </a:r>
            <a:r>
              <a:rPr dirty="0" sz="1600" spc="70">
                <a:latin typeface="Calibri"/>
                <a:cs typeface="Calibri"/>
              </a:rPr>
              <a:t>maksimum</a:t>
            </a:r>
            <a:r>
              <a:rPr dirty="0" sz="1600" spc="375">
                <a:latin typeface="Calibri"/>
                <a:cs typeface="Calibri"/>
              </a:rPr>
              <a:t> </a:t>
            </a:r>
            <a:r>
              <a:rPr dirty="0" sz="1600" spc="-50">
                <a:latin typeface="Calibri"/>
                <a:cs typeface="Calibri"/>
              </a:rPr>
              <a:t>x</a:t>
            </a:r>
            <a:endParaRPr sz="1600">
              <a:latin typeface="Calibri"/>
              <a:cs typeface="Calibri"/>
            </a:endParaRPr>
          </a:p>
          <a:p>
            <a:pPr marL="50800">
              <a:lnSpc>
                <a:spcPct val="100000"/>
              </a:lnSpc>
            </a:pPr>
            <a:r>
              <a:rPr dirty="0" sz="1600" spc="-10">
                <a:latin typeface="Calibri"/>
                <a:cs typeface="Calibri"/>
              </a:rPr>
              <a:t>değeridir.</a:t>
            </a:r>
            <a:endParaRPr sz="1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960755">
              <a:lnSpc>
                <a:spcPct val="100000"/>
              </a:lnSpc>
              <a:spcBef>
                <a:spcPts val="100"/>
              </a:spcBef>
            </a:pPr>
            <a:r>
              <a:rPr dirty="0"/>
              <a:t>GA’NIN</a:t>
            </a:r>
            <a:r>
              <a:rPr dirty="0" spc="-130"/>
              <a:t> </a:t>
            </a:r>
            <a:r>
              <a:rPr dirty="0"/>
              <a:t>AVANTAJLARI</a:t>
            </a:r>
            <a:r>
              <a:rPr dirty="0" spc="-130"/>
              <a:t> </a:t>
            </a:r>
            <a:r>
              <a:rPr dirty="0"/>
              <a:t>ve</a:t>
            </a:r>
            <a:r>
              <a:rPr dirty="0" spc="-125"/>
              <a:t> </a:t>
            </a:r>
            <a:r>
              <a:rPr dirty="0" spc="-10"/>
              <a:t>DEZAVANTAJLARI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0018" cy="6857999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36294" y="871664"/>
            <a:ext cx="8534400" cy="4353966"/>
          </a:xfrm>
          <a:prstGeom prst="rect">
            <a:avLst/>
          </a:prstGeom>
        </p:spPr>
      </p:pic>
      <p:graphicFrame>
        <p:nvGraphicFramePr>
          <p:cNvPr id="5" name="object 5" descr=""/>
          <p:cNvGraphicFramePr>
            <a:graphicFrameLocks noGrp="1"/>
          </p:cNvGraphicFramePr>
          <p:nvPr/>
        </p:nvGraphicFramePr>
        <p:xfrm>
          <a:off x="1229941" y="858970"/>
          <a:ext cx="8623300" cy="43599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267200"/>
                <a:gridCol w="4267200"/>
              </a:tblGrid>
              <a:tr h="615950">
                <a:tc>
                  <a:txBody>
                    <a:bodyPr/>
                    <a:lstStyle/>
                    <a:p>
                      <a:pPr marL="1213485">
                        <a:lnSpc>
                          <a:spcPct val="100000"/>
                        </a:lnSpc>
                        <a:spcBef>
                          <a:spcPts val="830"/>
                        </a:spcBef>
                      </a:pPr>
                      <a:r>
                        <a:rPr dirty="0" sz="2400" spc="75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AVANTAJLARI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B="0" marT="105410">
                    <a:lnL w="12700">
                      <a:solidFill>
                        <a:srgbClr val="E97031"/>
                      </a:solidFill>
                      <a:prstDash val="solid"/>
                    </a:lnL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97031"/>
                    </a:solidFill>
                  </a:tcPr>
                </a:tc>
                <a:tc>
                  <a:txBody>
                    <a:bodyPr/>
                    <a:lstStyle/>
                    <a:p>
                      <a:pPr marL="934719">
                        <a:lnSpc>
                          <a:spcPct val="100000"/>
                        </a:lnSpc>
                        <a:spcBef>
                          <a:spcPts val="830"/>
                        </a:spcBef>
                      </a:pPr>
                      <a:r>
                        <a:rPr dirty="0" sz="2400" spc="10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DEZAVANTAJLARI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B="0" marT="105410">
                    <a:lnR w="12700">
                      <a:solidFill>
                        <a:srgbClr val="E97031"/>
                      </a:solidFill>
                      <a:prstDash val="solid"/>
                    </a:lnR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97031"/>
                    </a:solidFill>
                  </a:tcPr>
                </a:tc>
              </a:tr>
              <a:tr h="770890">
                <a:tc>
                  <a:txBody>
                    <a:bodyPr/>
                    <a:lstStyle/>
                    <a:p>
                      <a:pPr marL="91440" marR="677545">
                        <a:lnSpc>
                          <a:spcPct val="100000"/>
                        </a:lnSpc>
                        <a:spcBef>
                          <a:spcPts val="730"/>
                        </a:spcBef>
                      </a:pPr>
                      <a:r>
                        <a:rPr dirty="0" sz="1800" spc="120">
                          <a:latin typeface="Calibri"/>
                          <a:cs typeface="Calibri"/>
                        </a:rPr>
                        <a:t>Çok</a:t>
                      </a:r>
                      <a:r>
                        <a:rPr dirty="0" sz="1800" spc="10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800" spc="80">
                          <a:latin typeface="Calibri"/>
                          <a:cs typeface="Calibri"/>
                        </a:rPr>
                        <a:t>amaçlı</a:t>
                      </a:r>
                      <a:r>
                        <a:rPr dirty="0" sz="1800" spc="8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800">
                          <a:latin typeface="Calibri"/>
                          <a:cs typeface="Calibri"/>
                        </a:rPr>
                        <a:t>eniyileme</a:t>
                      </a:r>
                      <a:r>
                        <a:rPr dirty="0" sz="1800" spc="9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800">
                          <a:latin typeface="Calibri"/>
                          <a:cs typeface="Calibri"/>
                        </a:rPr>
                        <a:t>yöntemleri</a:t>
                      </a:r>
                      <a:r>
                        <a:rPr dirty="0" sz="1800" spc="7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800" spc="-25">
                          <a:latin typeface="Calibri"/>
                          <a:cs typeface="Calibri"/>
                        </a:rPr>
                        <a:t>ile </a:t>
                      </a:r>
                      <a:r>
                        <a:rPr dirty="0" sz="1800" spc="-10">
                          <a:latin typeface="Calibri"/>
                          <a:cs typeface="Calibri"/>
                        </a:rPr>
                        <a:t>kullanılabilir.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92710">
                    <a:lnL w="12700">
                      <a:solidFill>
                        <a:srgbClr val="E97031"/>
                      </a:solidFill>
                      <a:prstDash val="solid"/>
                    </a:lnL>
                    <a:lnR w="12700">
                      <a:solidFill>
                        <a:srgbClr val="E97031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E97031"/>
                      </a:solidFill>
                      <a:prstDash val="solid"/>
                    </a:lnB>
                    <a:solidFill>
                      <a:srgbClr val="E97031">
                        <a:alpha val="3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810"/>
                        </a:spcBef>
                      </a:pPr>
                      <a:r>
                        <a:rPr dirty="0" sz="1800" spc="90">
                          <a:latin typeface="Calibri"/>
                          <a:cs typeface="Calibri"/>
                        </a:rPr>
                        <a:t>Son</a:t>
                      </a:r>
                      <a:r>
                        <a:rPr dirty="0" sz="1800" spc="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800" spc="30">
                          <a:latin typeface="Calibri"/>
                          <a:cs typeface="Calibri"/>
                        </a:rPr>
                        <a:t>kullanıcının</a:t>
                      </a:r>
                      <a:r>
                        <a:rPr dirty="0" sz="180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800" spc="30">
                          <a:latin typeface="Calibri"/>
                          <a:cs typeface="Calibri"/>
                        </a:rPr>
                        <a:t>modeli</a:t>
                      </a:r>
                      <a:r>
                        <a:rPr dirty="0" sz="1800" spc="4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800" spc="75">
                          <a:latin typeface="Calibri"/>
                          <a:cs typeface="Calibri"/>
                        </a:rPr>
                        <a:t>anlaması</a:t>
                      </a:r>
                      <a:r>
                        <a:rPr dirty="0" sz="1800" spc="3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800" spc="-10">
                          <a:latin typeface="Calibri"/>
                          <a:cs typeface="Calibri"/>
                        </a:rPr>
                        <a:t>güçtür.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229870">
                    <a:lnL w="12700">
                      <a:solidFill>
                        <a:srgbClr val="E97031"/>
                      </a:solidFill>
                      <a:prstDash val="solid"/>
                    </a:lnL>
                    <a:lnR w="12700">
                      <a:solidFill>
                        <a:srgbClr val="E97031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E97031"/>
                      </a:solidFill>
                      <a:prstDash val="solid"/>
                    </a:lnB>
                    <a:solidFill>
                      <a:srgbClr val="E97031">
                        <a:alpha val="39999"/>
                      </a:srgbClr>
                    </a:solidFill>
                  </a:tcPr>
                </a:tc>
              </a:tr>
              <a:tr h="1101090">
                <a:tc>
                  <a:txBody>
                    <a:bodyPr/>
                    <a:lstStyle/>
                    <a:p>
                      <a:pPr marL="91440" marR="861060">
                        <a:lnSpc>
                          <a:spcPct val="100000"/>
                        </a:lnSpc>
                        <a:spcBef>
                          <a:spcPts val="2030"/>
                        </a:spcBef>
                      </a:pPr>
                      <a:r>
                        <a:rPr dirty="0" sz="1800" spc="85">
                          <a:latin typeface="Calibri"/>
                          <a:cs typeface="Calibri"/>
                        </a:rPr>
                        <a:t>Son</a:t>
                      </a:r>
                      <a:r>
                        <a:rPr dirty="0" sz="1800" spc="3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800">
                          <a:latin typeface="Calibri"/>
                          <a:cs typeface="Calibri"/>
                        </a:rPr>
                        <a:t>derece</a:t>
                      </a:r>
                      <a:r>
                        <a:rPr dirty="0" sz="1800" spc="8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800" spc="60">
                          <a:latin typeface="Calibri"/>
                          <a:cs typeface="Calibri"/>
                        </a:rPr>
                        <a:t>karmaşık</a:t>
                      </a:r>
                      <a:r>
                        <a:rPr dirty="0" sz="1800" spc="8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800" spc="-10">
                          <a:latin typeface="Calibri"/>
                          <a:cs typeface="Calibri"/>
                        </a:rPr>
                        <a:t>problemlere uyarlanabilir.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257810">
                    <a:lnL w="12700">
                      <a:solidFill>
                        <a:srgbClr val="E97031"/>
                      </a:solidFill>
                      <a:prstDash val="solid"/>
                    </a:lnL>
                    <a:lnR w="12700">
                      <a:solidFill>
                        <a:srgbClr val="E97031"/>
                      </a:solidFill>
                      <a:prstDash val="solid"/>
                    </a:lnR>
                    <a:lnT w="12700">
                      <a:solidFill>
                        <a:srgbClr val="E97031"/>
                      </a:solidFill>
                      <a:prstDash val="solid"/>
                    </a:lnT>
                    <a:lnB w="12700">
                      <a:solidFill>
                        <a:srgbClr val="E9703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 marR="471170">
                        <a:lnSpc>
                          <a:spcPct val="100000"/>
                        </a:lnSpc>
                        <a:spcBef>
                          <a:spcPts val="950"/>
                        </a:spcBef>
                      </a:pPr>
                      <a:r>
                        <a:rPr dirty="0" sz="1800">
                          <a:latin typeface="Calibri"/>
                          <a:cs typeface="Calibri"/>
                        </a:rPr>
                        <a:t>Problemi</a:t>
                      </a:r>
                      <a:r>
                        <a:rPr dirty="0" sz="1800" spc="7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800">
                          <a:latin typeface="Calibri"/>
                          <a:cs typeface="Calibri"/>
                        </a:rPr>
                        <a:t>ve</a:t>
                      </a:r>
                      <a:r>
                        <a:rPr dirty="0" sz="1800" spc="10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800">
                          <a:latin typeface="Calibri"/>
                          <a:cs typeface="Calibri"/>
                        </a:rPr>
                        <a:t>verileri</a:t>
                      </a:r>
                      <a:r>
                        <a:rPr dirty="0" sz="1800" spc="8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800" spc="-10">
                          <a:latin typeface="Calibri"/>
                          <a:cs typeface="Calibri"/>
                        </a:rPr>
                        <a:t>GA’nın </a:t>
                      </a:r>
                      <a:r>
                        <a:rPr dirty="0" sz="1800" spc="50">
                          <a:latin typeface="Calibri"/>
                          <a:cs typeface="Calibri"/>
                        </a:rPr>
                        <a:t>kullanılabileceği</a:t>
                      </a:r>
                      <a:r>
                        <a:rPr dirty="0" sz="1800" spc="-3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800">
                          <a:latin typeface="Calibri"/>
                          <a:cs typeface="Calibri"/>
                        </a:rPr>
                        <a:t>forma</a:t>
                      </a:r>
                      <a:r>
                        <a:rPr dirty="0" sz="1800" spc="1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800" spc="80">
                          <a:latin typeface="Calibri"/>
                          <a:cs typeface="Calibri"/>
                        </a:rPr>
                        <a:t>sokmak</a:t>
                      </a:r>
                      <a:r>
                        <a:rPr dirty="0" sz="1800" spc="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800" spc="40">
                          <a:latin typeface="Calibri"/>
                          <a:cs typeface="Calibri"/>
                        </a:rPr>
                        <a:t>bazen </a:t>
                      </a:r>
                      <a:r>
                        <a:rPr dirty="0" sz="1800" spc="-10">
                          <a:latin typeface="Calibri"/>
                          <a:cs typeface="Calibri"/>
                        </a:rPr>
                        <a:t>güçtür.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120650">
                    <a:lnL w="12700">
                      <a:solidFill>
                        <a:srgbClr val="E97031"/>
                      </a:solidFill>
                      <a:prstDash val="solid"/>
                    </a:lnL>
                    <a:lnR w="12700">
                      <a:solidFill>
                        <a:srgbClr val="E97031"/>
                      </a:solidFill>
                      <a:prstDash val="solid"/>
                    </a:lnR>
                    <a:lnT w="12700">
                      <a:solidFill>
                        <a:srgbClr val="E97031"/>
                      </a:solidFill>
                      <a:prstDash val="solid"/>
                    </a:lnT>
                    <a:lnB w="12700">
                      <a:solidFill>
                        <a:srgbClr val="E97031"/>
                      </a:solidFill>
                      <a:prstDash val="solid"/>
                    </a:lnB>
                  </a:tcPr>
                </a:tc>
              </a:tr>
              <a:tr h="77089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810"/>
                        </a:spcBef>
                      </a:pPr>
                      <a:r>
                        <a:rPr dirty="0" sz="1800" spc="85">
                          <a:latin typeface="Calibri"/>
                          <a:cs typeface="Calibri"/>
                        </a:rPr>
                        <a:t>Kısa</a:t>
                      </a:r>
                      <a:r>
                        <a:rPr dirty="0" sz="1800" spc="5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800">
                          <a:latin typeface="Calibri"/>
                          <a:cs typeface="Calibri"/>
                        </a:rPr>
                        <a:t>sürelerde</a:t>
                      </a:r>
                      <a:r>
                        <a:rPr dirty="0" sz="1800" spc="5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800">
                          <a:latin typeface="Calibri"/>
                          <a:cs typeface="Calibri"/>
                        </a:rPr>
                        <a:t>iyi</a:t>
                      </a:r>
                      <a:r>
                        <a:rPr dirty="0" sz="1800" spc="4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800" spc="70">
                          <a:latin typeface="Calibri"/>
                          <a:cs typeface="Calibri"/>
                        </a:rPr>
                        <a:t>sonuçlar</a:t>
                      </a:r>
                      <a:r>
                        <a:rPr dirty="0" sz="1800" spc="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800" spc="-10">
                          <a:latin typeface="Calibri"/>
                          <a:cs typeface="Calibri"/>
                        </a:rPr>
                        <a:t>verebilir.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229870">
                    <a:lnL w="12700">
                      <a:solidFill>
                        <a:srgbClr val="E97031"/>
                      </a:solidFill>
                      <a:prstDash val="solid"/>
                    </a:lnL>
                    <a:lnR w="12700">
                      <a:solidFill>
                        <a:srgbClr val="E97031"/>
                      </a:solidFill>
                      <a:prstDash val="solid"/>
                    </a:lnR>
                    <a:lnT w="12700">
                      <a:solidFill>
                        <a:srgbClr val="E97031"/>
                      </a:solidFill>
                      <a:prstDash val="solid"/>
                    </a:lnT>
                    <a:lnB w="12700">
                      <a:solidFill>
                        <a:srgbClr val="E97031"/>
                      </a:solidFill>
                      <a:prstDash val="solid"/>
                    </a:lnB>
                    <a:solidFill>
                      <a:srgbClr val="E97031">
                        <a:alpha val="3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91440" marR="739775">
                        <a:lnSpc>
                          <a:spcPct val="100000"/>
                        </a:lnSpc>
                        <a:spcBef>
                          <a:spcPts val="730"/>
                        </a:spcBef>
                      </a:pPr>
                      <a:r>
                        <a:rPr dirty="0" sz="1800">
                          <a:latin typeface="Calibri"/>
                          <a:cs typeface="Calibri"/>
                        </a:rPr>
                        <a:t>Uygunluk</a:t>
                      </a:r>
                      <a:r>
                        <a:rPr dirty="0" sz="1800" spc="9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800" spc="45">
                          <a:latin typeface="Calibri"/>
                          <a:cs typeface="Calibri"/>
                        </a:rPr>
                        <a:t>Fonksiyonunu</a:t>
                      </a:r>
                      <a:r>
                        <a:rPr dirty="0" sz="1800" spc="8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800" spc="-10">
                          <a:latin typeface="Calibri"/>
                          <a:cs typeface="Calibri"/>
                        </a:rPr>
                        <a:t>belirlemek zordur.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92710">
                    <a:lnL w="12700">
                      <a:solidFill>
                        <a:srgbClr val="E97031"/>
                      </a:solidFill>
                      <a:prstDash val="solid"/>
                    </a:lnL>
                    <a:lnR w="12700">
                      <a:solidFill>
                        <a:srgbClr val="E97031"/>
                      </a:solidFill>
                      <a:prstDash val="solid"/>
                    </a:lnR>
                    <a:lnT w="12700">
                      <a:solidFill>
                        <a:srgbClr val="E97031"/>
                      </a:solidFill>
                      <a:prstDash val="solid"/>
                    </a:lnT>
                    <a:lnB w="12700">
                      <a:solidFill>
                        <a:srgbClr val="E97031"/>
                      </a:solidFill>
                      <a:prstDash val="solid"/>
                    </a:lnB>
                    <a:solidFill>
                      <a:srgbClr val="E97031">
                        <a:alpha val="39999"/>
                      </a:srgbClr>
                    </a:solidFill>
                  </a:tcPr>
                </a:tc>
              </a:tr>
              <a:tr h="1101090">
                <a:tc>
                  <a:txBody>
                    <a:bodyPr/>
                    <a:lstStyle/>
                    <a:p>
                      <a:pPr marL="91440" marR="86995">
                        <a:lnSpc>
                          <a:spcPct val="100000"/>
                        </a:lnSpc>
                        <a:spcBef>
                          <a:spcPts val="2030"/>
                        </a:spcBef>
                      </a:pPr>
                      <a:r>
                        <a:rPr dirty="0" sz="1800" spc="10">
                          <a:latin typeface="Calibri"/>
                          <a:cs typeface="Calibri"/>
                        </a:rPr>
                        <a:t>İyi</a:t>
                      </a:r>
                      <a:r>
                        <a:rPr dirty="0" sz="1800" spc="3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800" spc="50">
                          <a:latin typeface="Calibri"/>
                          <a:cs typeface="Calibri"/>
                        </a:rPr>
                        <a:t>tanımlanamayan</a:t>
                      </a:r>
                      <a:r>
                        <a:rPr dirty="0" sz="1800" spc="3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800" spc="10">
                          <a:latin typeface="Calibri"/>
                          <a:cs typeface="Calibri"/>
                        </a:rPr>
                        <a:t>problemlerin</a:t>
                      </a:r>
                      <a:r>
                        <a:rPr dirty="0" sz="1800" spc="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800" spc="60">
                          <a:latin typeface="Calibri"/>
                          <a:cs typeface="Calibri"/>
                        </a:rPr>
                        <a:t>çözümü için</a:t>
                      </a:r>
                      <a:r>
                        <a:rPr dirty="0" sz="1800" spc="-6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800" spc="-10">
                          <a:latin typeface="Calibri"/>
                          <a:cs typeface="Calibri"/>
                        </a:rPr>
                        <a:t>idealdir.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257810">
                    <a:lnL w="12700">
                      <a:solidFill>
                        <a:srgbClr val="E97031"/>
                      </a:solidFill>
                      <a:prstDash val="solid"/>
                    </a:lnL>
                    <a:lnR w="12700">
                      <a:solidFill>
                        <a:srgbClr val="E97031"/>
                      </a:solidFill>
                      <a:prstDash val="solid"/>
                    </a:lnR>
                    <a:lnT w="12700">
                      <a:solidFill>
                        <a:srgbClr val="E97031"/>
                      </a:solidFill>
                      <a:prstDash val="solid"/>
                    </a:lnT>
                    <a:lnB w="12700">
                      <a:solidFill>
                        <a:srgbClr val="E9703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030"/>
                        </a:spcBef>
                      </a:pPr>
                      <a:r>
                        <a:rPr dirty="0" sz="1800" spc="80">
                          <a:latin typeface="Calibri"/>
                          <a:cs typeface="Calibri"/>
                        </a:rPr>
                        <a:t>Çaprazlama</a:t>
                      </a:r>
                      <a:r>
                        <a:rPr dirty="0" sz="1800" spc="-1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800">
                          <a:latin typeface="Calibri"/>
                          <a:cs typeface="Calibri"/>
                        </a:rPr>
                        <a:t>ve</a:t>
                      </a:r>
                      <a:r>
                        <a:rPr dirty="0" sz="1800" spc="-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800" spc="45">
                          <a:latin typeface="Calibri"/>
                          <a:cs typeface="Calibri"/>
                        </a:rPr>
                        <a:t>mutasyon</a:t>
                      </a:r>
                      <a:r>
                        <a:rPr dirty="0" sz="1800" spc="-3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800" spc="-10">
                          <a:latin typeface="Calibri"/>
                          <a:cs typeface="Calibri"/>
                        </a:rPr>
                        <a:t>tekniklerini</a:t>
                      </a:r>
                      <a:endParaRPr sz="1800">
                        <a:latin typeface="Calibri"/>
                        <a:cs typeface="Calibri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dirty="0" sz="1800" spc="10">
                          <a:latin typeface="Calibri"/>
                          <a:cs typeface="Calibri"/>
                        </a:rPr>
                        <a:t>belirlemek</a:t>
                      </a:r>
                      <a:r>
                        <a:rPr dirty="0" sz="1800" spc="30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800" spc="-10">
                          <a:latin typeface="Calibri"/>
                          <a:cs typeface="Calibri"/>
                        </a:rPr>
                        <a:t>zordur.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257810">
                    <a:lnL w="12700">
                      <a:solidFill>
                        <a:srgbClr val="E97031"/>
                      </a:solidFill>
                      <a:prstDash val="solid"/>
                    </a:lnL>
                    <a:lnR w="12700">
                      <a:solidFill>
                        <a:srgbClr val="E97031"/>
                      </a:solidFill>
                      <a:prstDash val="solid"/>
                    </a:lnR>
                    <a:lnT w="12700">
                      <a:solidFill>
                        <a:srgbClr val="E97031"/>
                      </a:solidFill>
                      <a:prstDash val="solid"/>
                    </a:lnT>
                    <a:lnB w="12700">
                      <a:solidFill>
                        <a:srgbClr val="E97031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2245986" y="3008368"/>
            <a:ext cx="7146290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b="1">
                <a:solidFill>
                  <a:srgbClr val="B94609"/>
                </a:solidFill>
                <a:latin typeface="Consolas"/>
                <a:cs typeface="Consolas"/>
              </a:rPr>
              <a:t>BIL416</a:t>
            </a:r>
            <a:r>
              <a:rPr dirty="0" sz="3000" spc="-125" b="1">
                <a:solidFill>
                  <a:srgbClr val="B94609"/>
                </a:solidFill>
                <a:latin typeface="Consolas"/>
                <a:cs typeface="Consolas"/>
              </a:rPr>
              <a:t> </a:t>
            </a:r>
            <a:r>
              <a:rPr dirty="0" sz="3000" b="1">
                <a:solidFill>
                  <a:srgbClr val="B94609"/>
                </a:solidFill>
                <a:latin typeface="Consolas"/>
                <a:cs typeface="Consolas"/>
              </a:rPr>
              <a:t>–</a:t>
            </a:r>
            <a:r>
              <a:rPr dirty="0" sz="3000" spc="-140" b="1">
                <a:solidFill>
                  <a:srgbClr val="B94609"/>
                </a:solidFill>
                <a:latin typeface="Consolas"/>
                <a:cs typeface="Consolas"/>
              </a:rPr>
              <a:t> </a:t>
            </a:r>
            <a:r>
              <a:rPr dirty="0" sz="3000" b="1">
                <a:solidFill>
                  <a:srgbClr val="B94609"/>
                </a:solidFill>
                <a:latin typeface="Consolas"/>
                <a:cs typeface="Consolas"/>
              </a:rPr>
              <a:t>Metasezgisel</a:t>
            </a:r>
            <a:r>
              <a:rPr dirty="0" sz="3000" spc="-120" b="1">
                <a:solidFill>
                  <a:srgbClr val="B94609"/>
                </a:solidFill>
                <a:latin typeface="Consolas"/>
                <a:cs typeface="Consolas"/>
              </a:rPr>
              <a:t> </a:t>
            </a:r>
            <a:r>
              <a:rPr dirty="0" sz="3000" spc="-10" b="1">
                <a:solidFill>
                  <a:srgbClr val="B94609"/>
                </a:solidFill>
                <a:latin typeface="Consolas"/>
                <a:cs typeface="Consolas"/>
              </a:rPr>
              <a:t>Algoritmalar</a:t>
            </a:r>
            <a:endParaRPr sz="3000">
              <a:latin typeface="Consolas"/>
              <a:cs typeface="Consolas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3111842" y="1497291"/>
            <a:ext cx="5968365" cy="708025"/>
          </a:xfrm>
          <a:prstGeom prst="rect">
            <a:avLst/>
          </a:prstGeom>
          <a:ln w="9525">
            <a:solidFill>
              <a:srgbClr val="B94609"/>
            </a:solidFill>
          </a:ln>
        </p:spPr>
        <p:txBody>
          <a:bodyPr wrap="square" lIns="0" tIns="31114" rIns="0" bIns="0" rtlCol="0" vert="horz">
            <a:spAutoFit/>
          </a:bodyPr>
          <a:lstStyle/>
          <a:p>
            <a:pPr algn="ctr" marL="635">
              <a:lnSpc>
                <a:spcPct val="100000"/>
              </a:lnSpc>
              <a:spcBef>
                <a:spcPts val="244"/>
              </a:spcBef>
            </a:pPr>
            <a:r>
              <a:rPr dirty="0" sz="2000">
                <a:latin typeface="Consolas"/>
                <a:cs typeface="Consolas"/>
              </a:rPr>
              <a:t>Amasya</a:t>
            </a:r>
            <a:r>
              <a:rPr dirty="0" sz="2000" spc="-45">
                <a:latin typeface="Consolas"/>
                <a:cs typeface="Consolas"/>
              </a:rPr>
              <a:t> </a:t>
            </a:r>
            <a:r>
              <a:rPr dirty="0" sz="2000">
                <a:latin typeface="Consolas"/>
                <a:cs typeface="Consolas"/>
              </a:rPr>
              <a:t>Üniversitesi</a:t>
            </a:r>
            <a:r>
              <a:rPr dirty="0" sz="2000" spc="-30">
                <a:latin typeface="Consolas"/>
                <a:cs typeface="Consolas"/>
              </a:rPr>
              <a:t> </a:t>
            </a:r>
            <a:r>
              <a:rPr dirty="0" sz="2000">
                <a:latin typeface="Consolas"/>
                <a:cs typeface="Consolas"/>
              </a:rPr>
              <a:t>Mühendislik</a:t>
            </a:r>
            <a:r>
              <a:rPr dirty="0" sz="2000" spc="-30">
                <a:latin typeface="Consolas"/>
                <a:cs typeface="Consolas"/>
              </a:rPr>
              <a:t> </a:t>
            </a:r>
            <a:r>
              <a:rPr dirty="0" sz="2000" spc="-10">
                <a:latin typeface="Consolas"/>
                <a:cs typeface="Consolas"/>
              </a:rPr>
              <a:t>Fakültesi</a:t>
            </a:r>
            <a:endParaRPr sz="2000">
              <a:latin typeface="Consolas"/>
              <a:cs typeface="Consolas"/>
            </a:endParaRPr>
          </a:p>
          <a:p>
            <a:pPr algn="ctr">
              <a:lnSpc>
                <a:spcPct val="100000"/>
              </a:lnSpc>
            </a:pPr>
            <a:r>
              <a:rPr dirty="0" sz="2000">
                <a:latin typeface="Consolas"/>
                <a:cs typeface="Consolas"/>
              </a:rPr>
              <a:t>Bilgisayar</a:t>
            </a:r>
            <a:r>
              <a:rPr dirty="0" sz="2000" spc="-50">
                <a:latin typeface="Consolas"/>
                <a:cs typeface="Consolas"/>
              </a:rPr>
              <a:t> </a:t>
            </a:r>
            <a:r>
              <a:rPr dirty="0" sz="2000">
                <a:latin typeface="Consolas"/>
                <a:cs typeface="Consolas"/>
              </a:rPr>
              <a:t>Mühendisliği</a:t>
            </a:r>
            <a:r>
              <a:rPr dirty="0" sz="2000" spc="-25">
                <a:latin typeface="Consolas"/>
                <a:cs typeface="Consolas"/>
              </a:rPr>
              <a:t> </a:t>
            </a:r>
            <a:r>
              <a:rPr dirty="0" sz="2000" spc="-10">
                <a:latin typeface="Consolas"/>
                <a:cs typeface="Consolas"/>
              </a:rPr>
              <a:t>Bölümü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4273500" y="3839094"/>
            <a:ext cx="3168015" cy="14103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1500">
                <a:solidFill>
                  <a:srgbClr val="B94609"/>
                </a:solidFill>
                <a:latin typeface="Consolas"/>
                <a:cs typeface="Consolas"/>
              </a:rPr>
              <a:t>Hafta</a:t>
            </a:r>
            <a:r>
              <a:rPr dirty="0" sz="1500" spc="-55">
                <a:solidFill>
                  <a:srgbClr val="B94609"/>
                </a:solidFill>
                <a:latin typeface="Consolas"/>
                <a:cs typeface="Consolas"/>
              </a:rPr>
              <a:t> </a:t>
            </a:r>
            <a:r>
              <a:rPr dirty="0" sz="1500" spc="-50">
                <a:solidFill>
                  <a:srgbClr val="B94609"/>
                </a:solidFill>
                <a:latin typeface="Consolas"/>
                <a:cs typeface="Consolas"/>
              </a:rPr>
              <a:t>3</a:t>
            </a:r>
            <a:endParaRPr sz="1500">
              <a:latin typeface="Consolas"/>
              <a:cs typeface="Consolas"/>
            </a:endParaRPr>
          </a:p>
          <a:p>
            <a:pPr algn="ctr" marL="12065" marR="5080">
              <a:lnSpc>
                <a:spcPct val="100000"/>
              </a:lnSpc>
            </a:pPr>
            <a:r>
              <a:rPr dirty="0" sz="1500" b="1">
                <a:solidFill>
                  <a:srgbClr val="B94609"/>
                </a:solidFill>
                <a:latin typeface="Consolas"/>
                <a:cs typeface="Consolas"/>
              </a:rPr>
              <a:t>KARINCA</a:t>
            </a:r>
            <a:r>
              <a:rPr dirty="0" sz="1500" spc="-80" b="1">
                <a:solidFill>
                  <a:srgbClr val="B94609"/>
                </a:solidFill>
                <a:latin typeface="Consolas"/>
                <a:cs typeface="Consolas"/>
              </a:rPr>
              <a:t> </a:t>
            </a:r>
            <a:r>
              <a:rPr dirty="0" sz="1500" b="1">
                <a:solidFill>
                  <a:srgbClr val="B94609"/>
                </a:solidFill>
                <a:latin typeface="Consolas"/>
                <a:cs typeface="Consolas"/>
              </a:rPr>
              <a:t>KOLONİSİ</a:t>
            </a:r>
            <a:r>
              <a:rPr dirty="0" sz="1500" spc="-75" b="1">
                <a:solidFill>
                  <a:srgbClr val="B94609"/>
                </a:solidFill>
                <a:latin typeface="Consolas"/>
                <a:cs typeface="Consolas"/>
              </a:rPr>
              <a:t> </a:t>
            </a:r>
            <a:r>
              <a:rPr dirty="0" sz="1500" spc="-10" b="1">
                <a:solidFill>
                  <a:srgbClr val="B94609"/>
                </a:solidFill>
                <a:latin typeface="Consolas"/>
                <a:cs typeface="Consolas"/>
              </a:rPr>
              <a:t>OPTİMİZASYONU </a:t>
            </a:r>
            <a:r>
              <a:rPr dirty="0" sz="1500" b="1">
                <a:solidFill>
                  <a:srgbClr val="B94609"/>
                </a:solidFill>
                <a:latin typeface="Consolas"/>
                <a:cs typeface="Consolas"/>
              </a:rPr>
              <a:t>(ANT</a:t>
            </a:r>
            <a:r>
              <a:rPr dirty="0" sz="1500" spc="-60" b="1">
                <a:solidFill>
                  <a:srgbClr val="B94609"/>
                </a:solidFill>
                <a:latin typeface="Consolas"/>
                <a:cs typeface="Consolas"/>
              </a:rPr>
              <a:t> </a:t>
            </a:r>
            <a:r>
              <a:rPr dirty="0" sz="1500" b="1">
                <a:solidFill>
                  <a:srgbClr val="B94609"/>
                </a:solidFill>
                <a:latin typeface="Consolas"/>
                <a:cs typeface="Consolas"/>
              </a:rPr>
              <a:t>COLONY</a:t>
            </a:r>
            <a:r>
              <a:rPr dirty="0" sz="1500" spc="-40" b="1">
                <a:solidFill>
                  <a:srgbClr val="B94609"/>
                </a:solidFill>
                <a:latin typeface="Consolas"/>
                <a:cs typeface="Consolas"/>
              </a:rPr>
              <a:t> </a:t>
            </a:r>
            <a:r>
              <a:rPr dirty="0" sz="1500" spc="-10" b="1">
                <a:solidFill>
                  <a:srgbClr val="B94609"/>
                </a:solidFill>
                <a:latin typeface="Consolas"/>
                <a:cs typeface="Consolas"/>
              </a:rPr>
              <a:t>OPTIMIZATION)</a:t>
            </a:r>
            <a:endParaRPr sz="15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1345"/>
              </a:spcBef>
            </a:pPr>
            <a:endParaRPr sz="1500">
              <a:latin typeface="Consolas"/>
              <a:cs typeface="Consolas"/>
            </a:endParaRPr>
          </a:p>
          <a:p>
            <a:pPr marL="185420">
              <a:lnSpc>
                <a:spcPct val="100000"/>
              </a:lnSpc>
            </a:pPr>
            <a:r>
              <a:rPr dirty="0" sz="2000">
                <a:latin typeface="Consolas"/>
                <a:cs typeface="Consolas"/>
              </a:rPr>
              <a:t>Dr.</a:t>
            </a:r>
            <a:r>
              <a:rPr dirty="0" sz="2000" spc="-15">
                <a:latin typeface="Consolas"/>
                <a:cs typeface="Consolas"/>
              </a:rPr>
              <a:t> </a:t>
            </a:r>
            <a:r>
              <a:rPr dirty="0" sz="2000">
                <a:latin typeface="Consolas"/>
                <a:cs typeface="Consolas"/>
              </a:rPr>
              <a:t>Funda</a:t>
            </a:r>
            <a:r>
              <a:rPr dirty="0" sz="2000" spc="-10">
                <a:latin typeface="Consolas"/>
                <a:cs typeface="Consolas"/>
              </a:rPr>
              <a:t> </a:t>
            </a:r>
            <a:r>
              <a:rPr dirty="0" sz="2000">
                <a:latin typeface="Consolas"/>
                <a:cs typeface="Consolas"/>
              </a:rPr>
              <a:t>KUTLU</a:t>
            </a:r>
            <a:r>
              <a:rPr dirty="0" sz="2000" spc="-15">
                <a:latin typeface="Consolas"/>
                <a:cs typeface="Consolas"/>
              </a:rPr>
              <a:t> </a:t>
            </a:r>
            <a:r>
              <a:rPr dirty="0" sz="2000" spc="-20">
                <a:latin typeface="Consolas"/>
                <a:cs typeface="Consolas"/>
              </a:rPr>
              <a:t>ONAY</a:t>
            </a:r>
            <a:endParaRPr sz="2000">
              <a:latin typeface="Consolas"/>
              <a:cs typeface="Consolas"/>
            </a:endParaRPr>
          </a:p>
        </p:txBody>
      </p:sp>
      <p:pic>
        <p:nvPicPr>
          <p:cNvPr id="5" name="object 5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5537682"/>
            <a:ext cx="12191987" cy="1320316"/>
          </a:xfrm>
          <a:prstGeom prst="rect">
            <a:avLst/>
          </a:prstGeom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41741" y="2154170"/>
            <a:ext cx="8889946" cy="451905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960755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İÇERİK</a:t>
            </a:r>
          </a:p>
        </p:txBody>
      </p:sp>
      <p:sp>
        <p:nvSpPr>
          <p:cNvPr id="4" name="object 4" descr=""/>
          <p:cNvSpPr txBox="1"/>
          <p:nvPr/>
        </p:nvSpPr>
        <p:spPr>
          <a:xfrm>
            <a:off x="1243088" y="777538"/>
            <a:ext cx="6515100" cy="1854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05"/>
              </a:spcBef>
              <a:buFont typeface="Arial"/>
              <a:buChar char="•"/>
              <a:tabLst>
                <a:tab pos="354965" algn="l"/>
              </a:tabLst>
            </a:pP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Karınca</a:t>
            </a:r>
            <a:r>
              <a:rPr dirty="0" sz="2000" spc="-4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Kolonisi</a:t>
            </a:r>
            <a:r>
              <a:rPr dirty="0" sz="2000" spc="-2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Optimizasyonu</a:t>
            </a:r>
            <a:r>
              <a:rPr dirty="0" sz="2000" spc="-2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Tarihi</a:t>
            </a:r>
            <a:endParaRPr sz="2000">
              <a:latin typeface="Consolas"/>
              <a:cs typeface="Consolas"/>
            </a:endParaRPr>
          </a:p>
          <a:p>
            <a:pPr marL="354965" indent="-342265">
              <a:lnSpc>
                <a:spcPct val="100000"/>
              </a:lnSpc>
              <a:buFont typeface="Arial"/>
              <a:buChar char="•"/>
              <a:tabLst>
                <a:tab pos="354965" algn="l"/>
              </a:tabLst>
            </a:pP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Karınca</a:t>
            </a:r>
            <a:r>
              <a:rPr dirty="0" sz="2000" spc="-5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Kolonisi</a:t>
            </a:r>
            <a:r>
              <a:rPr dirty="0" sz="2000" spc="-2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Optimizasyonu</a:t>
            </a:r>
            <a:r>
              <a:rPr dirty="0" sz="2000" spc="-2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Felsefesi</a:t>
            </a:r>
            <a:endParaRPr sz="2000">
              <a:latin typeface="Consolas"/>
              <a:cs typeface="Consolas"/>
            </a:endParaRPr>
          </a:p>
          <a:p>
            <a:pPr marL="354965" indent="-342265">
              <a:lnSpc>
                <a:spcPct val="100000"/>
              </a:lnSpc>
              <a:buFont typeface="Arial"/>
              <a:buChar char="•"/>
              <a:tabLst>
                <a:tab pos="354965" algn="l"/>
              </a:tabLst>
            </a:pP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Çift</a:t>
            </a:r>
            <a:r>
              <a:rPr dirty="0" sz="2000" spc="-3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Köprü</a:t>
            </a:r>
            <a:r>
              <a:rPr dirty="0" sz="2000" spc="-2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Deneyi</a:t>
            </a:r>
            <a:r>
              <a:rPr dirty="0" sz="2000" spc="-2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(Double</a:t>
            </a:r>
            <a:r>
              <a:rPr dirty="0" sz="2000" spc="-2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Bridge</a:t>
            </a:r>
            <a:r>
              <a:rPr dirty="0" sz="2000" spc="-2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Experiment)</a:t>
            </a:r>
            <a:endParaRPr sz="2000">
              <a:latin typeface="Consolas"/>
              <a:cs typeface="Consolas"/>
            </a:endParaRPr>
          </a:p>
          <a:p>
            <a:pPr lvl="1" marL="812165" indent="-342265">
              <a:lnSpc>
                <a:spcPct val="100000"/>
              </a:lnSpc>
              <a:buFont typeface="Arial"/>
              <a:buChar char="•"/>
              <a:tabLst>
                <a:tab pos="812165" algn="l"/>
              </a:tabLst>
            </a:pP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Eşit</a:t>
            </a:r>
            <a:r>
              <a:rPr dirty="0" sz="2000" spc="-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uzunluk</a:t>
            </a:r>
            <a:endParaRPr sz="2000">
              <a:latin typeface="Consolas"/>
              <a:cs typeface="Consolas"/>
            </a:endParaRPr>
          </a:p>
          <a:p>
            <a:pPr lvl="1" marL="812165" indent="-342265">
              <a:lnSpc>
                <a:spcPct val="100000"/>
              </a:lnSpc>
              <a:buFont typeface="Arial"/>
              <a:buChar char="•"/>
              <a:tabLst>
                <a:tab pos="812165" algn="l"/>
              </a:tabLst>
            </a:pP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Farklı</a:t>
            </a:r>
            <a:r>
              <a:rPr dirty="0" sz="2000" spc="-2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uzunluk</a:t>
            </a:r>
            <a:endParaRPr sz="2000">
              <a:latin typeface="Consolas"/>
              <a:cs typeface="Consolas"/>
            </a:endParaRPr>
          </a:p>
          <a:p>
            <a:pPr marL="354965" indent="-342265">
              <a:lnSpc>
                <a:spcPct val="100000"/>
              </a:lnSpc>
              <a:buFont typeface="Arial"/>
              <a:buChar char="•"/>
              <a:tabLst>
                <a:tab pos="354965" algn="l"/>
              </a:tabLst>
            </a:pP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KKO’nun</a:t>
            </a:r>
            <a:r>
              <a:rPr dirty="0" sz="2000" spc="-3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Matematiksel</a:t>
            </a:r>
            <a:r>
              <a:rPr dirty="0" sz="2000" spc="-3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Modeli</a:t>
            </a:r>
            <a:endParaRPr sz="2000">
              <a:latin typeface="Consolas"/>
              <a:cs typeface="Consolas"/>
            </a:endParaRPr>
          </a:p>
        </p:txBody>
      </p:sp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0018" cy="6857999"/>
          </a:xfrm>
          <a:prstGeom prst="rect">
            <a:avLst/>
          </a:prstGeom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960755">
              <a:lnSpc>
                <a:spcPct val="100000"/>
              </a:lnSpc>
              <a:spcBef>
                <a:spcPts val="100"/>
              </a:spcBef>
            </a:pPr>
            <a:r>
              <a:rPr dirty="0"/>
              <a:t>Karınca</a:t>
            </a:r>
            <a:r>
              <a:rPr dirty="0" spc="-190"/>
              <a:t> </a:t>
            </a:r>
            <a:r>
              <a:rPr dirty="0"/>
              <a:t>Kolonisi</a:t>
            </a:r>
            <a:r>
              <a:rPr dirty="0" spc="-185"/>
              <a:t> </a:t>
            </a:r>
            <a:r>
              <a:rPr dirty="0"/>
              <a:t>Optimizasyonu</a:t>
            </a:r>
            <a:r>
              <a:rPr dirty="0" spc="-190"/>
              <a:t> </a:t>
            </a:r>
            <a:r>
              <a:rPr dirty="0" spc="-10"/>
              <a:t>Tarihi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0018" cy="6857999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1243088" y="904218"/>
            <a:ext cx="8285480" cy="1397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120140" algn="l"/>
                <a:tab pos="2103120" algn="l"/>
                <a:tab pos="3962400" algn="l"/>
                <a:tab pos="4570730" algn="l"/>
                <a:tab pos="5553710" algn="l"/>
                <a:tab pos="6285230" algn="l"/>
                <a:tab pos="7644765" algn="l"/>
              </a:tabLst>
            </a:pPr>
            <a:r>
              <a:rPr dirty="0" sz="1800" spc="-10">
                <a:solidFill>
                  <a:srgbClr val="232323"/>
                </a:solidFill>
                <a:latin typeface="Consolas"/>
                <a:cs typeface="Consolas"/>
              </a:rPr>
              <a:t>Karınca</a:t>
            </a:r>
            <a:r>
              <a:rPr dirty="0" sz="1800">
                <a:solidFill>
                  <a:srgbClr val="232323"/>
                </a:solidFill>
                <a:latin typeface="Consolas"/>
                <a:cs typeface="Consolas"/>
              </a:rPr>
              <a:t>	</a:t>
            </a:r>
            <a:r>
              <a:rPr dirty="0" sz="1800" spc="-10">
                <a:solidFill>
                  <a:srgbClr val="232323"/>
                </a:solidFill>
                <a:latin typeface="Consolas"/>
                <a:cs typeface="Consolas"/>
              </a:rPr>
              <a:t>koloni</a:t>
            </a:r>
            <a:r>
              <a:rPr dirty="0" sz="1800">
                <a:solidFill>
                  <a:srgbClr val="232323"/>
                </a:solidFill>
                <a:latin typeface="Consolas"/>
                <a:cs typeface="Consolas"/>
              </a:rPr>
              <a:t>	</a:t>
            </a:r>
            <a:r>
              <a:rPr dirty="0" sz="1800" spc="-10">
                <a:solidFill>
                  <a:srgbClr val="232323"/>
                </a:solidFill>
                <a:latin typeface="Consolas"/>
                <a:cs typeface="Consolas"/>
              </a:rPr>
              <a:t>optimizasyonu</a:t>
            </a:r>
            <a:r>
              <a:rPr dirty="0" sz="1800">
                <a:solidFill>
                  <a:srgbClr val="232323"/>
                </a:solidFill>
                <a:latin typeface="Consolas"/>
                <a:cs typeface="Consolas"/>
              </a:rPr>
              <a:t>	</a:t>
            </a:r>
            <a:r>
              <a:rPr dirty="0" sz="1800" spc="-25">
                <a:solidFill>
                  <a:srgbClr val="232323"/>
                </a:solidFill>
                <a:latin typeface="Consolas"/>
                <a:cs typeface="Consolas"/>
              </a:rPr>
              <a:t>ilk</a:t>
            </a:r>
            <a:r>
              <a:rPr dirty="0" sz="1800">
                <a:solidFill>
                  <a:srgbClr val="232323"/>
                </a:solidFill>
                <a:latin typeface="Consolas"/>
                <a:cs typeface="Consolas"/>
              </a:rPr>
              <a:t>	</a:t>
            </a:r>
            <a:r>
              <a:rPr dirty="0" sz="1800" spc="-10">
                <a:solidFill>
                  <a:srgbClr val="232323"/>
                </a:solidFill>
                <a:latin typeface="Consolas"/>
                <a:cs typeface="Consolas"/>
              </a:rPr>
              <a:t>olarak</a:t>
            </a:r>
            <a:r>
              <a:rPr dirty="0" sz="1800">
                <a:solidFill>
                  <a:srgbClr val="232323"/>
                </a:solidFill>
                <a:latin typeface="Consolas"/>
                <a:cs typeface="Consolas"/>
              </a:rPr>
              <a:t>	</a:t>
            </a:r>
            <a:r>
              <a:rPr dirty="0" sz="1800" spc="-20">
                <a:solidFill>
                  <a:srgbClr val="232323"/>
                </a:solidFill>
                <a:latin typeface="Consolas"/>
                <a:cs typeface="Consolas"/>
              </a:rPr>
              <a:t>1992</a:t>
            </a:r>
            <a:r>
              <a:rPr dirty="0" sz="1800">
                <a:solidFill>
                  <a:srgbClr val="232323"/>
                </a:solidFill>
                <a:latin typeface="Consolas"/>
                <a:cs typeface="Consolas"/>
              </a:rPr>
              <a:t>	</a:t>
            </a:r>
            <a:r>
              <a:rPr dirty="0" sz="1800" spc="-10">
                <a:solidFill>
                  <a:srgbClr val="232323"/>
                </a:solidFill>
                <a:latin typeface="Consolas"/>
                <a:cs typeface="Consolas"/>
              </a:rPr>
              <a:t>senesinde</a:t>
            </a:r>
            <a:r>
              <a:rPr dirty="0" sz="1800">
                <a:solidFill>
                  <a:srgbClr val="232323"/>
                </a:solidFill>
                <a:latin typeface="Consolas"/>
                <a:cs typeface="Consolas"/>
              </a:rPr>
              <a:t>	</a:t>
            </a:r>
            <a:r>
              <a:rPr dirty="0" sz="1800" spc="-10">
                <a:solidFill>
                  <a:srgbClr val="232323"/>
                </a:solidFill>
                <a:latin typeface="Consolas"/>
                <a:cs typeface="Consolas"/>
              </a:rPr>
              <a:t>Marco</a:t>
            </a:r>
            <a:endParaRPr sz="18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dirty="0" sz="1800">
                <a:solidFill>
                  <a:srgbClr val="232323"/>
                </a:solidFill>
                <a:latin typeface="Consolas"/>
                <a:cs typeface="Consolas"/>
              </a:rPr>
              <a:t>doktora</a:t>
            </a:r>
            <a:r>
              <a:rPr dirty="0" sz="1800" spc="-35">
                <a:solidFill>
                  <a:srgbClr val="232323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232323"/>
                </a:solidFill>
                <a:latin typeface="Consolas"/>
                <a:cs typeface="Consolas"/>
              </a:rPr>
              <a:t>tezi</a:t>
            </a:r>
            <a:r>
              <a:rPr dirty="0" sz="1800" spc="-20">
                <a:solidFill>
                  <a:srgbClr val="232323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232323"/>
                </a:solidFill>
                <a:latin typeface="Consolas"/>
                <a:cs typeface="Consolas"/>
              </a:rPr>
              <a:t>olarak</a:t>
            </a:r>
            <a:r>
              <a:rPr dirty="0" sz="1800" spc="-20">
                <a:solidFill>
                  <a:srgbClr val="232323"/>
                </a:solidFill>
                <a:latin typeface="Consolas"/>
                <a:cs typeface="Consolas"/>
              </a:rPr>
              <a:t> </a:t>
            </a:r>
            <a:r>
              <a:rPr dirty="0" sz="1800" spc="-10">
                <a:solidFill>
                  <a:srgbClr val="232323"/>
                </a:solidFill>
                <a:latin typeface="Consolas"/>
                <a:cs typeface="Consolas"/>
              </a:rPr>
              <a:t>önerilmiştir.</a:t>
            </a:r>
            <a:endParaRPr sz="18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800">
              <a:latin typeface="Consolas"/>
              <a:cs typeface="Consolas"/>
            </a:endParaRPr>
          </a:p>
          <a:p>
            <a:pPr marL="12700" marR="5080" indent="-635">
              <a:lnSpc>
                <a:spcPct val="100000"/>
              </a:lnSpc>
            </a:pPr>
            <a:r>
              <a:rPr dirty="0" sz="1800">
                <a:solidFill>
                  <a:srgbClr val="232323"/>
                </a:solidFill>
                <a:latin typeface="Consolas"/>
                <a:cs typeface="Consolas"/>
              </a:rPr>
              <a:t>İlk</a:t>
            </a:r>
            <a:r>
              <a:rPr dirty="0" sz="1800" spc="335">
                <a:solidFill>
                  <a:srgbClr val="232323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232323"/>
                </a:solidFill>
                <a:latin typeface="Consolas"/>
                <a:cs typeface="Consolas"/>
              </a:rPr>
              <a:t>geliştirilen</a:t>
            </a:r>
            <a:r>
              <a:rPr dirty="0" sz="1800" spc="330">
                <a:solidFill>
                  <a:srgbClr val="232323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232323"/>
                </a:solidFill>
                <a:latin typeface="Consolas"/>
                <a:cs typeface="Consolas"/>
              </a:rPr>
              <a:t>algoritma</a:t>
            </a:r>
            <a:r>
              <a:rPr dirty="0" sz="1800" spc="320">
                <a:solidFill>
                  <a:srgbClr val="232323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232323"/>
                </a:solidFill>
                <a:latin typeface="Consolas"/>
                <a:cs typeface="Consolas"/>
              </a:rPr>
              <a:t>iki</a:t>
            </a:r>
            <a:r>
              <a:rPr dirty="0" sz="1800" spc="335">
                <a:solidFill>
                  <a:srgbClr val="232323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232323"/>
                </a:solidFill>
                <a:latin typeface="Consolas"/>
                <a:cs typeface="Consolas"/>
              </a:rPr>
              <a:t>nokta</a:t>
            </a:r>
            <a:r>
              <a:rPr dirty="0" sz="1800" spc="325">
                <a:solidFill>
                  <a:srgbClr val="232323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232323"/>
                </a:solidFill>
                <a:latin typeface="Consolas"/>
                <a:cs typeface="Consolas"/>
              </a:rPr>
              <a:t>arasındaki</a:t>
            </a:r>
            <a:r>
              <a:rPr dirty="0" sz="1800" spc="330">
                <a:solidFill>
                  <a:srgbClr val="232323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232323"/>
                </a:solidFill>
                <a:latin typeface="Consolas"/>
                <a:cs typeface="Consolas"/>
              </a:rPr>
              <a:t>en</a:t>
            </a:r>
            <a:r>
              <a:rPr dirty="0" sz="1800" spc="335">
                <a:solidFill>
                  <a:srgbClr val="232323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232323"/>
                </a:solidFill>
                <a:latin typeface="Consolas"/>
                <a:cs typeface="Consolas"/>
              </a:rPr>
              <a:t>optimal</a:t>
            </a:r>
            <a:r>
              <a:rPr dirty="0" sz="1800" spc="340">
                <a:solidFill>
                  <a:srgbClr val="232323"/>
                </a:solidFill>
                <a:latin typeface="Consolas"/>
                <a:cs typeface="Consolas"/>
              </a:rPr>
              <a:t> </a:t>
            </a:r>
            <a:r>
              <a:rPr dirty="0" sz="1800" spc="-20">
                <a:solidFill>
                  <a:srgbClr val="232323"/>
                </a:solidFill>
                <a:latin typeface="Consolas"/>
                <a:cs typeface="Consolas"/>
              </a:rPr>
              <a:t>yolu </a:t>
            </a:r>
            <a:r>
              <a:rPr dirty="0" sz="1800">
                <a:solidFill>
                  <a:srgbClr val="232323"/>
                </a:solidFill>
                <a:latin typeface="Consolas"/>
                <a:cs typeface="Consolas"/>
              </a:rPr>
              <a:t>sezgisel</a:t>
            </a:r>
            <a:r>
              <a:rPr dirty="0" sz="1800" spc="-25">
                <a:solidFill>
                  <a:srgbClr val="232323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232323"/>
                </a:solidFill>
                <a:latin typeface="Consolas"/>
                <a:cs typeface="Consolas"/>
              </a:rPr>
              <a:t>bir</a:t>
            </a:r>
            <a:r>
              <a:rPr dirty="0" sz="1800" spc="-15">
                <a:solidFill>
                  <a:srgbClr val="232323"/>
                </a:solidFill>
                <a:latin typeface="Consolas"/>
                <a:cs typeface="Consolas"/>
              </a:rPr>
              <a:t> </a:t>
            </a:r>
            <a:r>
              <a:rPr dirty="0" sz="1800" spc="-10">
                <a:solidFill>
                  <a:srgbClr val="232323"/>
                </a:solidFill>
                <a:latin typeface="Consolas"/>
                <a:cs typeface="Consolas"/>
              </a:rPr>
              <a:t>algoritmadır.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9733292" y="904218"/>
            <a:ext cx="77724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solidFill>
                  <a:srgbClr val="232323"/>
                </a:solidFill>
                <a:latin typeface="Consolas"/>
                <a:cs typeface="Consolas"/>
              </a:rPr>
              <a:t>Dorigo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10716273" y="904218"/>
            <a:ext cx="12827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solidFill>
                  <a:srgbClr val="232323"/>
                </a:solidFill>
                <a:latin typeface="Consolas"/>
                <a:cs typeface="Consolas"/>
              </a:rPr>
              <a:t>tarafından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9672713" y="1727178"/>
            <a:ext cx="90424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solidFill>
                  <a:srgbClr val="232323"/>
                </a:solidFill>
                <a:latin typeface="Consolas"/>
                <a:cs typeface="Consolas"/>
              </a:rPr>
              <a:t>bulmayı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10719701" y="1727178"/>
            <a:ext cx="12827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solidFill>
                  <a:srgbClr val="232323"/>
                </a:solidFill>
                <a:latin typeface="Consolas"/>
                <a:cs typeface="Consolas"/>
              </a:rPr>
              <a:t>hedefleyen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1243774" y="2550138"/>
            <a:ext cx="9427210" cy="11226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232323"/>
                </a:solidFill>
                <a:latin typeface="Consolas"/>
                <a:cs typeface="Consolas"/>
              </a:rPr>
              <a:t>Dorigo,</a:t>
            </a:r>
            <a:r>
              <a:rPr dirty="0" sz="1800" spc="-35">
                <a:solidFill>
                  <a:srgbClr val="232323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232323"/>
                </a:solidFill>
                <a:latin typeface="Consolas"/>
                <a:cs typeface="Consolas"/>
              </a:rPr>
              <a:t>ilk</a:t>
            </a:r>
            <a:r>
              <a:rPr dirty="0" sz="1800" spc="-20">
                <a:solidFill>
                  <a:srgbClr val="232323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232323"/>
                </a:solidFill>
                <a:latin typeface="Consolas"/>
                <a:cs typeface="Consolas"/>
              </a:rPr>
              <a:t>algoritmayı</a:t>
            </a:r>
            <a:r>
              <a:rPr dirty="0" sz="1800" spc="-25">
                <a:solidFill>
                  <a:srgbClr val="232323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232323"/>
                </a:solidFill>
                <a:latin typeface="Consolas"/>
                <a:cs typeface="Consolas"/>
              </a:rPr>
              <a:t>karınca</a:t>
            </a:r>
            <a:r>
              <a:rPr dirty="0" sz="1800" spc="-20">
                <a:solidFill>
                  <a:srgbClr val="232323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232323"/>
                </a:solidFill>
                <a:latin typeface="Consolas"/>
                <a:cs typeface="Consolas"/>
              </a:rPr>
              <a:t>sistemi</a:t>
            </a:r>
            <a:r>
              <a:rPr dirty="0" sz="1800" spc="-35">
                <a:solidFill>
                  <a:srgbClr val="232323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232323"/>
                </a:solidFill>
                <a:latin typeface="Consolas"/>
                <a:cs typeface="Consolas"/>
              </a:rPr>
              <a:t>(Ant</a:t>
            </a:r>
            <a:r>
              <a:rPr dirty="0" sz="1800" spc="-15">
                <a:solidFill>
                  <a:srgbClr val="232323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232323"/>
                </a:solidFill>
                <a:latin typeface="Consolas"/>
                <a:cs typeface="Consolas"/>
              </a:rPr>
              <a:t>System)</a:t>
            </a:r>
            <a:r>
              <a:rPr dirty="0" sz="1800" spc="-25">
                <a:solidFill>
                  <a:srgbClr val="232323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232323"/>
                </a:solidFill>
                <a:latin typeface="Consolas"/>
                <a:cs typeface="Consolas"/>
              </a:rPr>
              <a:t>olarak</a:t>
            </a:r>
            <a:r>
              <a:rPr dirty="0" sz="1800" spc="-20">
                <a:solidFill>
                  <a:srgbClr val="232323"/>
                </a:solidFill>
                <a:latin typeface="Consolas"/>
                <a:cs typeface="Consolas"/>
              </a:rPr>
              <a:t> </a:t>
            </a:r>
            <a:r>
              <a:rPr dirty="0" sz="1800" spc="-10">
                <a:solidFill>
                  <a:srgbClr val="232323"/>
                </a:solidFill>
                <a:latin typeface="Consolas"/>
                <a:cs typeface="Consolas"/>
              </a:rPr>
              <a:t>adlandırmıştır.</a:t>
            </a:r>
            <a:endParaRPr sz="18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8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tabLst>
                <a:tab pos="732790" algn="l"/>
                <a:tab pos="1830070" algn="l"/>
                <a:tab pos="2552700" algn="l"/>
                <a:tab pos="3025140" algn="l"/>
                <a:tab pos="4247515" algn="l"/>
                <a:tab pos="5846445" algn="l"/>
                <a:tab pos="7821295" algn="l"/>
                <a:tab pos="8292465" algn="l"/>
              </a:tabLst>
            </a:pPr>
            <a:r>
              <a:rPr dirty="0" sz="1800" spc="-20">
                <a:solidFill>
                  <a:srgbClr val="232323"/>
                </a:solidFill>
                <a:latin typeface="Consolas"/>
                <a:cs typeface="Consolas"/>
              </a:rPr>
              <a:t>1999</a:t>
            </a:r>
            <a:r>
              <a:rPr dirty="0" sz="1800">
                <a:solidFill>
                  <a:srgbClr val="232323"/>
                </a:solidFill>
                <a:latin typeface="Consolas"/>
                <a:cs typeface="Consolas"/>
              </a:rPr>
              <a:t>	</a:t>
            </a:r>
            <a:r>
              <a:rPr dirty="0" sz="1800" spc="-10">
                <a:solidFill>
                  <a:srgbClr val="232323"/>
                </a:solidFill>
                <a:latin typeface="Consolas"/>
                <a:cs typeface="Consolas"/>
              </a:rPr>
              <a:t>yılında</a:t>
            </a:r>
            <a:r>
              <a:rPr dirty="0" sz="1800">
                <a:solidFill>
                  <a:srgbClr val="232323"/>
                </a:solidFill>
                <a:latin typeface="Consolas"/>
                <a:cs typeface="Consolas"/>
              </a:rPr>
              <a:t>	</a:t>
            </a:r>
            <a:r>
              <a:rPr dirty="0" sz="1800" spc="-20">
                <a:solidFill>
                  <a:srgbClr val="232323"/>
                </a:solidFill>
                <a:latin typeface="Consolas"/>
                <a:cs typeface="Consolas"/>
              </a:rPr>
              <a:t>Hoos</a:t>
            </a:r>
            <a:r>
              <a:rPr dirty="0" sz="1800">
                <a:solidFill>
                  <a:srgbClr val="232323"/>
                </a:solidFill>
                <a:latin typeface="Consolas"/>
                <a:cs typeface="Consolas"/>
              </a:rPr>
              <a:t>	</a:t>
            </a:r>
            <a:r>
              <a:rPr dirty="0" sz="1800" spc="-25">
                <a:solidFill>
                  <a:srgbClr val="232323"/>
                </a:solidFill>
                <a:latin typeface="Consolas"/>
                <a:cs typeface="Consolas"/>
              </a:rPr>
              <a:t>ve</a:t>
            </a:r>
            <a:r>
              <a:rPr dirty="0" sz="1800">
                <a:solidFill>
                  <a:srgbClr val="232323"/>
                </a:solidFill>
                <a:latin typeface="Consolas"/>
                <a:cs typeface="Consolas"/>
              </a:rPr>
              <a:t>	</a:t>
            </a:r>
            <a:r>
              <a:rPr dirty="0" sz="1800" spc="-10">
                <a:solidFill>
                  <a:srgbClr val="232323"/>
                </a:solidFill>
                <a:latin typeface="Consolas"/>
                <a:cs typeface="Consolas"/>
              </a:rPr>
              <a:t>Stützle,</a:t>
            </a:r>
            <a:r>
              <a:rPr dirty="0" sz="1800">
                <a:solidFill>
                  <a:srgbClr val="232323"/>
                </a:solidFill>
                <a:latin typeface="Consolas"/>
                <a:cs typeface="Consolas"/>
              </a:rPr>
              <a:t>	</a:t>
            </a:r>
            <a:r>
              <a:rPr dirty="0" sz="1800" spc="-10">
                <a:solidFill>
                  <a:srgbClr val="232323"/>
                </a:solidFill>
                <a:latin typeface="Consolas"/>
                <a:cs typeface="Consolas"/>
              </a:rPr>
              <a:t>algoritmayı</a:t>
            </a:r>
            <a:r>
              <a:rPr dirty="0" sz="1800">
                <a:solidFill>
                  <a:srgbClr val="232323"/>
                </a:solidFill>
                <a:latin typeface="Consolas"/>
                <a:cs typeface="Consolas"/>
              </a:rPr>
              <a:t>	</a:t>
            </a:r>
            <a:r>
              <a:rPr dirty="0" sz="1800" spc="-10">
                <a:solidFill>
                  <a:srgbClr val="232323"/>
                </a:solidFill>
                <a:latin typeface="Consolas"/>
                <a:cs typeface="Consolas"/>
              </a:rPr>
              <a:t>geliştirmişler</a:t>
            </a:r>
            <a:r>
              <a:rPr dirty="0" sz="1800">
                <a:solidFill>
                  <a:srgbClr val="232323"/>
                </a:solidFill>
                <a:latin typeface="Consolas"/>
                <a:cs typeface="Consolas"/>
              </a:rPr>
              <a:t>	</a:t>
            </a:r>
            <a:r>
              <a:rPr dirty="0" sz="1800" spc="-25">
                <a:solidFill>
                  <a:srgbClr val="232323"/>
                </a:solidFill>
                <a:latin typeface="Consolas"/>
                <a:cs typeface="Consolas"/>
              </a:rPr>
              <a:t>ve</a:t>
            </a:r>
            <a:r>
              <a:rPr dirty="0" sz="1800">
                <a:solidFill>
                  <a:srgbClr val="232323"/>
                </a:solidFill>
                <a:latin typeface="Consolas"/>
                <a:cs typeface="Consolas"/>
              </a:rPr>
              <a:t>	</a:t>
            </a:r>
            <a:r>
              <a:rPr dirty="0" sz="1800" spc="-10">
                <a:solidFill>
                  <a:srgbClr val="232323"/>
                </a:solidFill>
                <a:latin typeface="Consolas"/>
                <a:cs typeface="Consolas"/>
              </a:rPr>
              <a:t>Maksimum</a:t>
            </a:r>
            <a:endParaRPr sz="18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dirty="0" sz="1800">
                <a:solidFill>
                  <a:srgbClr val="232323"/>
                </a:solidFill>
                <a:latin typeface="Consolas"/>
                <a:cs typeface="Consolas"/>
              </a:rPr>
              <a:t>Karınca</a:t>
            </a:r>
            <a:r>
              <a:rPr dirty="0" sz="1800" spc="-15">
                <a:solidFill>
                  <a:srgbClr val="232323"/>
                </a:solidFill>
                <a:latin typeface="Consolas"/>
                <a:cs typeface="Consolas"/>
              </a:rPr>
              <a:t> </a:t>
            </a:r>
            <a:r>
              <a:rPr dirty="0" sz="1800" spc="-10">
                <a:solidFill>
                  <a:srgbClr val="232323"/>
                </a:solidFill>
                <a:latin typeface="Consolas"/>
                <a:cs typeface="Consolas"/>
              </a:rPr>
              <a:t>Sistemi(Max-</a:t>
            </a:r>
            <a:r>
              <a:rPr dirty="0" sz="1800">
                <a:solidFill>
                  <a:srgbClr val="232323"/>
                </a:solidFill>
                <a:latin typeface="Consolas"/>
                <a:cs typeface="Consolas"/>
              </a:rPr>
              <a:t>Min Ant</a:t>
            </a:r>
            <a:r>
              <a:rPr dirty="0" sz="1800" spc="-15">
                <a:solidFill>
                  <a:srgbClr val="232323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232323"/>
                </a:solidFill>
                <a:latin typeface="Consolas"/>
                <a:cs typeface="Consolas"/>
              </a:rPr>
              <a:t>System) adını </a:t>
            </a:r>
            <a:r>
              <a:rPr dirty="0" sz="1800" spc="-10">
                <a:solidFill>
                  <a:srgbClr val="232323"/>
                </a:solidFill>
                <a:latin typeface="Consolas"/>
                <a:cs typeface="Consolas"/>
              </a:rPr>
              <a:t>vermişlerdir.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10747362" y="3098778"/>
            <a:ext cx="125158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56870" algn="l"/>
              </a:tabLst>
            </a:pPr>
            <a:r>
              <a:rPr dirty="0" sz="1800" spc="-50">
                <a:solidFill>
                  <a:srgbClr val="232323"/>
                </a:solidFill>
                <a:latin typeface="Consolas"/>
                <a:cs typeface="Consolas"/>
              </a:rPr>
              <a:t>—</a:t>
            </a:r>
            <a:r>
              <a:rPr dirty="0" sz="1800">
                <a:solidFill>
                  <a:srgbClr val="232323"/>
                </a:solidFill>
                <a:latin typeface="Consolas"/>
                <a:cs typeface="Consolas"/>
              </a:rPr>
              <a:t>	</a:t>
            </a:r>
            <a:r>
              <a:rPr dirty="0" sz="1800" spc="-10">
                <a:solidFill>
                  <a:srgbClr val="232323"/>
                </a:solidFill>
                <a:latin typeface="Consolas"/>
                <a:cs typeface="Consolas"/>
              </a:rPr>
              <a:t>Minimum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1243774" y="3921738"/>
            <a:ext cx="10754995" cy="1397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tabLst>
                <a:tab pos="966469" algn="l"/>
                <a:tab pos="2548255" algn="l"/>
                <a:tab pos="3253740" algn="l"/>
                <a:tab pos="4334510" algn="l"/>
                <a:tab pos="5290185" algn="l"/>
                <a:tab pos="7123430" algn="l"/>
                <a:tab pos="8705215" algn="l"/>
                <a:tab pos="9284335" algn="l"/>
                <a:tab pos="10240010" algn="l"/>
              </a:tabLst>
            </a:pPr>
            <a:r>
              <a:rPr dirty="0" sz="1800" spc="-10">
                <a:solidFill>
                  <a:srgbClr val="232323"/>
                </a:solidFill>
                <a:latin typeface="Consolas"/>
                <a:cs typeface="Consolas"/>
              </a:rPr>
              <a:t>Burada</a:t>
            </a:r>
            <a:r>
              <a:rPr dirty="0" sz="1800">
                <a:solidFill>
                  <a:srgbClr val="232323"/>
                </a:solidFill>
                <a:latin typeface="Consolas"/>
                <a:cs typeface="Consolas"/>
              </a:rPr>
              <a:t>	</a:t>
            </a:r>
            <a:r>
              <a:rPr dirty="0" sz="1800" spc="-10">
                <a:solidFill>
                  <a:srgbClr val="232323"/>
                </a:solidFill>
                <a:latin typeface="Consolas"/>
                <a:cs typeface="Consolas"/>
              </a:rPr>
              <a:t>incelenecek</a:t>
            </a:r>
            <a:r>
              <a:rPr dirty="0" sz="1800">
                <a:solidFill>
                  <a:srgbClr val="232323"/>
                </a:solidFill>
                <a:latin typeface="Consolas"/>
                <a:cs typeface="Consolas"/>
              </a:rPr>
              <a:t>	</a:t>
            </a:r>
            <a:r>
              <a:rPr dirty="0" sz="1800" spc="-20">
                <a:solidFill>
                  <a:srgbClr val="232323"/>
                </a:solidFill>
                <a:latin typeface="Consolas"/>
                <a:cs typeface="Consolas"/>
              </a:rPr>
              <a:t>olan</a:t>
            </a:r>
            <a:r>
              <a:rPr dirty="0" sz="1800">
                <a:solidFill>
                  <a:srgbClr val="232323"/>
                </a:solidFill>
                <a:latin typeface="Consolas"/>
                <a:cs typeface="Consolas"/>
              </a:rPr>
              <a:t>	</a:t>
            </a:r>
            <a:r>
              <a:rPr dirty="0" sz="1800" spc="-10">
                <a:solidFill>
                  <a:srgbClr val="232323"/>
                </a:solidFill>
                <a:latin typeface="Consolas"/>
                <a:cs typeface="Consolas"/>
              </a:rPr>
              <a:t>karınca</a:t>
            </a:r>
            <a:r>
              <a:rPr dirty="0" sz="1800">
                <a:solidFill>
                  <a:srgbClr val="232323"/>
                </a:solidFill>
                <a:latin typeface="Consolas"/>
                <a:cs typeface="Consolas"/>
              </a:rPr>
              <a:t>	</a:t>
            </a:r>
            <a:r>
              <a:rPr dirty="0" sz="1800" spc="-10">
                <a:solidFill>
                  <a:srgbClr val="232323"/>
                </a:solidFill>
                <a:latin typeface="Consolas"/>
                <a:cs typeface="Consolas"/>
              </a:rPr>
              <a:t>koloni</a:t>
            </a:r>
            <a:r>
              <a:rPr dirty="0" sz="1800">
                <a:solidFill>
                  <a:srgbClr val="232323"/>
                </a:solidFill>
                <a:latin typeface="Consolas"/>
                <a:cs typeface="Consolas"/>
              </a:rPr>
              <a:t>	</a:t>
            </a:r>
            <a:r>
              <a:rPr dirty="0" sz="1800" spc="-10">
                <a:solidFill>
                  <a:srgbClr val="232323"/>
                </a:solidFill>
                <a:latin typeface="Consolas"/>
                <a:cs typeface="Consolas"/>
              </a:rPr>
              <a:t>optimizasyonu</a:t>
            </a:r>
            <a:r>
              <a:rPr dirty="0" sz="1800">
                <a:solidFill>
                  <a:srgbClr val="232323"/>
                </a:solidFill>
                <a:latin typeface="Consolas"/>
                <a:cs typeface="Consolas"/>
              </a:rPr>
              <a:t>	</a:t>
            </a:r>
            <a:r>
              <a:rPr dirty="0" sz="1800" spc="-10">
                <a:solidFill>
                  <a:srgbClr val="232323"/>
                </a:solidFill>
                <a:latin typeface="Consolas"/>
                <a:cs typeface="Consolas"/>
              </a:rPr>
              <a:t>algoritması</a:t>
            </a:r>
            <a:r>
              <a:rPr dirty="0" sz="1800">
                <a:solidFill>
                  <a:srgbClr val="232323"/>
                </a:solidFill>
                <a:latin typeface="Consolas"/>
                <a:cs typeface="Consolas"/>
              </a:rPr>
              <a:t>	</a:t>
            </a:r>
            <a:r>
              <a:rPr dirty="0" sz="1800" spc="-25">
                <a:solidFill>
                  <a:srgbClr val="232323"/>
                </a:solidFill>
                <a:latin typeface="Consolas"/>
                <a:cs typeface="Consolas"/>
              </a:rPr>
              <a:t>ilk</a:t>
            </a:r>
            <a:r>
              <a:rPr dirty="0" sz="1800">
                <a:solidFill>
                  <a:srgbClr val="232323"/>
                </a:solidFill>
                <a:latin typeface="Consolas"/>
                <a:cs typeface="Consolas"/>
              </a:rPr>
              <a:t>	</a:t>
            </a:r>
            <a:r>
              <a:rPr dirty="0" sz="1800" spc="-10">
                <a:solidFill>
                  <a:srgbClr val="232323"/>
                </a:solidFill>
                <a:latin typeface="Consolas"/>
                <a:cs typeface="Consolas"/>
              </a:rPr>
              <a:t>olarak</a:t>
            </a:r>
            <a:r>
              <a:rPr dirty="0" sz="1800">
                <a:solidFill>
                  <a:srgbClr val="232323"/>
                </a:solidFill>
                <a:latin typeface="Consolas"/>
                <a:cs typeface="Consolas"/>
              </a:rPr>
              <a:t>	</a:t>
            </a:r>
            <a:r>
              <a:rPr dirty="0" sz="1800" spc="-20">
                <a:solidFill>
                  <a:srgbClr val="232323"/>
                </a:solidFill>
                <a:latin typeface="Consolas"/>
                <a:cs typeface="Consolas"/>
              </a:rPr>
              <a:t>1999 </a:t>
            </a:r>
            <a:r>
              <a:rPr dirty="0" sz="1800">
                <a:solidFill>
                  <a:srgbClr val="232323"/>
                </a:solidFill>
                <a:latin typeface="Consolas"/>
                <a:cs typeface="Consolas"/>
              </a:rPr>
              <a:t>senesinde</a:t>
            </a:r>
            <a:r>
              <a:rPr dirty="0" sz="1800" spc="-30">
                <a:solidFill>
                  <a:srgbClr val="232323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232323"/>
                </a:solidFill>
                <a:latin typeface="Consolas"/>
                <a:cs typeface="Consolas"/>
              </a:rPr>
              <a:t>Dorigo</a:t>
            </a:r>
            <a:r>
              <a:rPr dirty="0" sz="1800" spc="-20">
                <a:solidFill>
                  <a:srgbClr val="232323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232323"/>
                </a:solidFill>
                <a:latin typeface="Consolas"/>
                <a:cs typeface="Consolas"/>
              </a:rPr>
              <a:t>ve</a:t>
            </a:r>
            <a:r>
              <a:rPr dirty="0" sz="1800" spc="-20">
                <a:solidFill>
                  <a:srgbClr val="232323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232323"/>
                </a:solidFill>
                <a:latin typeface="Consolas"/>
                <a:cs typeface="Consolas"/>
              </a:rPr>
              <a:t>Stützle</a:t>
            </a:r>
            <a:r>
              <a:rPr dirty="0" sz="1800" spc="-30">
                <a:solidFill>
                  <a:srgbClr val="232323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232323"/>
                </a:solidFill>
                <a:latin typeface="Consolas"/>
                <a:cs typeface="Consolas"/>
              </a:rPr>
              <a:t>tarafından</a:t>
            </a:r>
            <a:r>
              <a:rPr dirty="0" sz="1800" spc="-30">
                <a:solidFill>
                  <a:srgbClr val="232323"/>
                </a:solidFill>
                <a:latin typeface="Consolas"/>
                <a:cs typeface="Consolas"/>
              </a:rPr>
              <a:t> </a:t>
            </a:r>
            <a:r>
              <a:rPr dirty="0" sz="1800" spc="-10">
                <a:solidFill>
                  <a:srgbClr val="232323"/>
                </a:solidFill>
                <a:latin typeface="Consolas"/>
                <a:cs typeface="Consolas"/>
              </a:rPr>
              <a:t>yayınlanmıştır.</a:t>
            </a:r>
            <a:endParaRPr sz="18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800">
              <a:latin typeface="Consolas"/>
              <a:cs typeface="Consolas"/>
            </a:endParaRPr>
          </a:p>
          <a:p>
            <a:pPr marL="12700" marR="5715">
              <a:lnSpc>
                <a:spcPct val="100000"/>
              </a:lnSpc>
            </a:pPr>
            <a:r>
              <a:rPr dirty="0" sz="1800">
                <a:solidFill>
                  <a:srgbClr val="232323"/>
                </a:solidFill>
                <a:latin typeface="Consolas"/>
                <a:cs typeface="Consolas"/>
              </a:rPr>
              <a:t>Algoritmanın</a:t>
            </a:r>
            <a:r>
              <a:rPr dirty="0" sz="1800" spc="110">
                <a:solidFill>
                  <a:srgbClr val="232323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232323"/>
                </a:solidFill>
                <a:latin typeface="Consolas"/>
                <a:cs typeface="Consolas"/>
              </a:rPr>
              <a:t>detaylı</a:t>
            </a:r>
            <a:r>
              <a:rPr dirty="0" sz="1800" spc="110">
                <a:solidFill>
                  <a:srgbClr val="232323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232323"/>
                </a:solidFill>
                <a:latin typeface="Consolas"/>
                <a:cs typeface="Consolas"/>
              </a:rPr>
              <a:t>bir</a:t>
            </a:r>
            <a:r>
              <a:rPr dirty="0" sz="1800" spc="125">
                <a:solidFill>
                  <a:srgbClr val="232323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232323"/>
                </a:solidFill>
                <a:latin typeface="Consolas"/>
                <a:cs typeface="Consolas"/>
              </a:rPr>
              <a:t>şekilde</a:t>
            </a:r>
            <a:r>
              <a:rPr dirty="0" sz="1800" spc="110">
                <a:solidFill>
                  <a:srgbClr val="232323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232323"/>
                </a:solidFill>
                <a:latin typeface="Consolas"/>
                <a:cs typeface="Consolas"/>
              </a:rPr>
              <a:t>anlatıldığı</a:t>
            </a:r>
            <a:r>
              <a:rPr dirty="0" sz="1800" spc="125">
                <a:solidFill>
                  <a:srgbClr val="232323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232323"/>
                </a:solidFill>
                <a:latin typeface="Consolas"/>
                <a:cs typeface="Consolas"/>
              </a:rPr>
              <a:t>kitap</a:t>
            </a:r>
            <a:r>
              <a:rPr dirty="0" sz="1800" spc="114">
                <a:solidFill>
                  <a:srgbClr val="232323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232323"/>
                </a:solidFill>
                <a:latin typeface="Consolas"/>
                <a:cs typeface="Consolas"/>
              </a:rPr>
              <a:t>ise</a:t>
            </a:r>
            <a:r>
              <a:rPr dirty="0" sz="1800" spc="125">
                <a:solidFill>
                  <a:srgbClr val="232323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232323"/>
                </a:solidFill>
                <a:latin typeface="Consolas"/>
                <a:cs typeface="Consolas"/>
              </a:rPr>
              <a:t>2004</a:t>
            </a:r>
            <a:r>
              <a:rPr dirty="0" sz="1800" spc="125">
                <a:solidFill>
                  <a:srgbClr val="232323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232323"/>
                </a:solidFill>
                <a:latin typeface="Consolas"/>
                <a:cs typeface="Consolas"/>
              </a:rPr>
              <a:t>senesinde</a:t>
            </a:r>
            <a:r>
              <a:rPr dirty="0" sz="1800" spc="110">
                <a:solidFill>
                  <a:srgbClr val="232323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232323"/>
                </a:solidFill>
                <a:latin typeface="Consolas"/>
                <a:cs typeface="Consolas"/>
              </a:rPr>
              <a:t>yine</a:t>
            </a:r>
            <a:r>
              <a:rPr dirty="0" sz="1800" spc="114">
                <a:solidFill>
                  <a:srgbClr val="232323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232323"/>
                </a:solidFill>
                <a:latin typeface="Consolas"/>
                <a:cs typeface="Consolas"/>
              </a:rPr>
              <a:t>Dorigo</a:t>
            </a:r>
            <a:r>
              <a:rPr dirty="0" sz="1800" spc="110">
                <a:solidFill>
                  <a:srgbClr val="232323"/>
                </a:solidFill>
                <a:latin typeface="Consolas"/>
                <a:cs typeface="Consolas"/>
              </a:rPr>
              <a:t> </a:t>
            </a:r>
            <a:r>
              <a:rPr dirty="0" sz="1800" spc="-25">
                <a:solidFill>
                  <a:srgbClr val="232323"/>
                </a:solidFill>
                <a:latin typeface="Consolas"/>
                <a:cs typeface="Consolas"/>
              </a:rPr>
              <a:t>ve </a:t>
            </a:r>
            <a:r>
              <a:rPr dirty="0" sz="1800">
                <a:solidFill>
                  <a:srgbClr val="232323"/>
                </a:solidFill>
                <a:latin typeface="Consolas"/>
                <a:cs typeface="Consolas"/>
              </a:rPr>
              <a:t>Stützle</a:t>
            </a:r>
            <a:r>
              <a:rPr dirty="0" sz="1800" spc="-40">
                <a:solidFill>
                  <a:srgbClr val="232323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232323"/>
                </a:solidFill>
                <a:latin typeface="Consolas"/>
                <a:cs typeface="Consolas"/>
              </a:rPr>
              <a:t>tarafından</a:t>
            </a:r>
            <a:r>
              <a:rPr dirty="0" sz="1800" spc="-35">
                <a:solidFill>
                  <a:srgbClr val="232323"/>
                </a:solidFill>
                <a:latin typeface="Consolas"/>
                <a:cs typeface="Consolas"/>
              </a:rPr>
              <a:t> </a:t>
            </a:r>
            <a:r>
              <a:rPr dirty="0" sz="1800" spc="-10">
                <a:solidFill>
                  <a:srgbClr val="232323"/>
                </a:solidFill>
                <a:latin typeface="Consolas"/>
                <a:cs typeface="Consolas"/>
              </a:rPr>
              <a:t>yayınlanmıştır.</a:t>
            </a:r>
            <a:endParaRPr sz="18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960755">
              <a:lnSpc>
                <a:spcPct val="100000"/>
              </a:lnSpc>
              <a:spcBef>
                <a:spcPts val="100"/>
              </a:spcBef>
            </a:pPr>
            <a:r>
              <a:rPr dirty="0"/>
              <a:t>Karınca</a:t>
            </a:r>
            <a:r>
              <a:rPr dirty="0" spc="-190"/>
              <a:t> </a:t>
            </a:r>
            <a:r>
              <a:rPr dirty="0"/>
              <a:t>Kolonisi</a:t>
            </a:r>
            <a:r>
              <a:rPr dirty="0" spc="-185"/>
              <a:t> </a:t>
            </a:r>
            <a:r>
              <a:rPr dirty="0"/>
              <a:t>Optimizasyonu</a:t>
            </a:r>
            <a:r>
              <a:rPr dirty="0" spc="-190"/>
              <a:t> </a:t>
            </a:r>
            <a:r>
              <a:rPr dirty="0" spc="-10"/>
              <a:t>Felsefesi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0018" cy="6857999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3126725" y="902694"/>
            <a:ext cx="3640454" cy="69532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  <a:tabLst>
                <a:tab pos="1127760" algn="l"/>
                <a:tab pos="2857500" algn="l"/>
              </a:tabLst>
            </a:pPr>
            <a:r>
              <a:rPr dirty="0" sz="2200" spc="-10" i="1">
                <a:solidFill>
                  <a:srgbClr val="232323"/>
                </a:solidFill>
                <a:latin typeface="Consolas"/>
                <a:cs typeface="Consolas"/>
              </a:rPr>
              <a:t>«Sürü</a:t>
            </a:r>
            <a:r>
              <a:rPr dirty="0" sz="2200" i="1">
                <a:solidFill>
                  <a:srgbClr val="232323"/>
                </a:solidFill>
                <a:latin typeface="Consolas"/>
                <a:cs typeface="Consolas"/>
              </a:rPr>
              <a:t>	</a:t>
            </a:r>
            <a:r>
              <a:rPr dirty="0" sz="2200" spc="-10" i="1">
                <a:solidFill>
                  <a:srgbClr val="232323"/>
                </a:solidFill>
                <a:latin typeface="Consolas"/>
                <a:cs typeface="Consolas"/>
              </a:rPr>
              <a:t>zekâsında</a:t>
            </a:r>
            <a:r>
              <a:rPr dirty="0" sz="2200" i="1">
                <a:solidFill>
                  <a:srgbClr val="232323"/>
                </a:solidFill>
                <a:latin typeface="Consolas"/>
                <a:cs typeface="Consolas"/>
              </a:rPr>
              <a:t>	</a:t>
            </a:r>
            <a:r>
              <a:rPr dirty="0" sz="2200" spc="-10" i="1">
                <a:solidFill>
                  <a:srgbClr val="232323"/>
                </a:solidFill>
                <a:latin typeface="Consolas"/>
                <a:cs typeface="Consolas"/>
              </a:rPr>
              <a:t>başka</a:t>
            </a:r>
            <a:r>
              <a:rPr dirty="0" sz="2200" spc="-10" i="1">
                <a:solidFill>
                  <a:srgbClr val="232323"/>
                </a:solidFill>
                <a:latin typeface="Consolas"/>
                <a:cs typeface="Consolas"/>
              </a:rPr>
              <a:t> </a:t>
            </a:r>
            <a:r>
              <a:rPr dirty="0" sz="2200" i="1">
                <a:solidFill>
                  <a:srgbClr val="232323"/>
                </a:solidFill>
                <a:latin typeface="Consolas"/>
                <a:cs typeface="Consolas"/>
              </a:rPr>
              <a:t>Stigmergy</a:t>
            </a:r>
            <a:r>
              <a:rPr dirty="0" sz="2200" spc="195" i="1">
                <a:solidFill>
                  <a:srgbClr val="232323"/>
                </a:solidFill>
                <a:latin typeface="Consolas"/>
                <a:cs typeface="Consolas"/>
              </a:rPr>
              <a:t> </a:t>
            </a:r>
            <a:r>
              <a:rPr dirty="0" sz="2200" spc="-10" i="1">
                <a:solidFill>
                  <a:srgbClr val="232323"/>
                </a:solidFill>
                <a:latin typeface="Consolas"/>
                <a:cs typeface="Consolas"/>
              </a:rPr>
              <a:t>etmenler</a:t>
            </a:r>
            <a:endParaRPr sz="2200">
              <a:latin typeface="Consolas"/>
              <a:cs typeface="Consolas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7087549" y="902694"/>
            <a:ext cx="4911725" cy="69532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974090" marR="5080" indent="-962025">
              <a:lnSpc>
                <a:spcPct val="100000"/>
              </a:lnSpc>
              <a:spcBef>
                <a:spcPts val="95"/>
              </a:spcBef>
              <a:tabLst>
                <a:tab pos="818515" algn="l"/>
                <a:tab pos="2242185" algn="l"/>
                <a:tab pos="3511550" algn="l"/>
              </a:tabLst>
            </a:pPr>
            <a:r>
              <a:rPr dirty="0" sz="2200" spc="-25" i="1">
                <a:solidFill>
                  <a:srgbClr val="232323"/>
                </a:solidFill>
                <a:latin typeface="Consolas"/>
                <a:cs typeface="Consolas"/>
              </a:rPr>
              <a:t>bir</a:t>
            </a:r>
            <a:r>
              <a:rPr dirty="0" sz="2200" i="1">
                <a:solidFill>
                  <a:srgbClr val="232323"/>
                </a:solidFill>
                <a:latin typeface="Consolas"/>
                <a:cs typeface="Consolas"/>
              </a:rPr>
              <a:t>	</a:t>
            </a:r>
            <a:r>
              <a:rPr dirty="0" sz="2200" spc="-10" i="1">
                <a:solidFill>
                  <a:srgbClr val="232323"/>
                </a:solidFill>
                <a:latin typeface="Consolas"/>
                <a:cs typeface="Consolas"/>
              </a:rPr>
              <a:t>anahtar</a:t>
            </a:r>
            <a:r>
              <a:rPr dirty="0" sz="2200" i="1">
                <a:solidFill>
                  <a:srgbClr val="232323"/>
                </a:solidFill>
                <a:latin typeface="Consolas"/>
                <a:cs typeface="Consolas"/>
              </a:rPr>
              <a:t>	</a:t>
            </a:r>
            <a:r>
              <a:rPr dirty="0" sz="2200" spc="-10" i="1">
                <a:solidFill>
                  <a:srgbClr val="232323"/>
                </a:solidFill>
                <a:latin typeface="Consolas"/>
                <a:cs typeface="Consolas"/>
              </a:rPr>
              <a:t>kavram</a:t>
            </a:r>
            <a:r>
              <a:rPr dirty="0" sz="2200" i="1">
                <a:solidFill>
                  <a:srgbClr val="232323"/>
                </a:solidFill>
                <a:latin typeface="Consolas"/>
                <a:cs typeface="Consolas"/>
              </a:rPr>
              <a:t>	</a:t>
            </a:r>
            <a:r>
              <a:rPr dirty="0" sz="2200" spc="-10" i="1">
                <a:solidFill>
                  <a:srgbClr val="232323"/>
                </a:solidFill>
                <a:latin typeface="Consolas"/>
                <a:cs typeface="Consolas"/>
              </a:rPr>
              <a:t>stigmergy</a:t>
            </a:r>
            <a:r>
              <a:rPr dirty="0" sz="2200" spc="-10" i="1">
                <a:solidFill>
                  <a:srgbClr val="232323"/>
                </a:solidFill>
                <a:latin typeface="Consolas"/>
                <a:cs typeface="Consolas"/>
              </a:rPr>
              <a:t> arasında</a:t>
            </a:r>
            <a:endParaRPr sz="2200">
              <a:latin typeface="Consolas"/>
              <a:cs typeface="Consolas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1243088" y="902694"/>
            <a:ext cx="1873250" cy="103060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dirty="0" sz="2200" spc="-10">
                <a:solidFill>
                  <a:srgbClr val="232323"/>
                </a:solidFill>
                <a:latin typeface="Consolas"/>
                <a:cs typeface="Consolas"/>
              </a:rPr>
              <a:t>Stigmergy: </a:t>
            </a:r>
            <a:r>
              <a:rPr dirty="0" sz="2200" spc="-10" i="1">
                <a:solidFill>
                  <a:srgbClr val="232323"/>
                </a:solidFill>
                <a:latin typeface="Consolas"/>
                <a:cs typeface="Consolas"/>
              </a:rPr>
              <a:t>kavramıdır.</a:t>
            </a:r>
            <a:r>
              <a:rPr dirty="0" sz="2200" spc="-10" i="1">
                <a:solidFill>
                  <a:srgbClr val="232323"/>
                </a:solidFill>
                <a:latin typeface="Consolas"/>
                <a:cs typeface="Consolas"/>
              </a:rPr>
              <a:t> koordinasyon</a:t>
            </a:r>
            <a:endParaRPr sz="2200">
              <a:latin typeface="Consolas"/>
              <a:cs typeface="Consolas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3466973" y="1573150"/>
            <a:ext cx="233553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-10" i="1">
                <a:solidFill>
                  <a:srgbClr val="232323"/>
                </a:solidFill>
                <a:latin typeface="Consolas"/>
                <a:cs typeface="Consolas"/>
              </a:rPr>
              <a:t>mekanizmasıdır.</a:t>
            </a:r>
            <a:endParaRPr sz="2200">
              <a:latin typeface="Consolas"/>
              <a:cs typeface="Consolas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6127603" y="1237922"/>
            <a:ext cx="1757045" cy="69532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735" marR="5080" indent="-26670">
              <a:lnSpc>
                <a:spcPct val="100000"/>
              </a:lnSpc>
              <a:spcBef>
                <a:spcPts val="95"/>
              </a:spcBef>
            </a:pPr>
            <a:r>
              <a:rPr dirty="0" sz="2200" i="1">
                <a:solidFill>
                  <a:srgbClr val="232323"/>
                </a:solidFill>
                <a:latin typeface="Consolas"/>
                <a:cs typeface="Consolas"/>
              </a:rPr>
              <a:t>ve</a:t>
            </a:r>
            <a:r>
              <a:rPr dirty="0" sz="2200" spc="270" i="1">
                <a:solidFill>
                  <a:srgbClr val="232323"/>
                </a:solidFill>
                <a:latin typeface="Consolas"/>
                <a:cs typeface="Consolas"/>
              </a:rPr>
              <a:t> </a:t>
            </a:r>
            <a:r>
              <a:rPr dirty="0" sz="2200" spc="-10" i="1">
                <a:solidFill>
                  <a:srgbClr val="232323"/>
                </a:solidFill>
                <a:latin typeface="Consolas"/>
                <a:cs typeface="Consolas"/>
              </a:rPr>
              <a:t>eylemler</a:t>
            </a:r>
            <a:r>
              <a:rPr dirty="0" sz="2200" spc="-10" i="1">
                <a:solidFill>
                  <a:srgbClr val="232323"/>
                </a:solidFill>
                <a:latin typeface="Consolas"/>
                <a:cs typeface="Consolas"/>
              </a:rPr>
              <a:t> </a:t>
            </a:r>
            <a:r>
              <a:rPr dirty="0" sz="2200" spc="-25" i="1">
                <a:solidFill>
                  <a:srgbClr val="232323"/>
                </a:solidFill>
                <a:latin typeface="Consolas"/>
                <a:cs typeface="Consolas"/>
              </a:rPr>
              <a:t>Ana</a:t>
            </a:r>
            <a:endParaRPr sz="2200">
              <a:latin typeface="Consolas"/>
              <a:cs typeface="Consolas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6991889" y="1573150"/>
            <a:ext cx="125857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-10" i="1">
                <a:solidFill>
                  <a:srgbClr val="232323"/>
                </a:solidFill>
                <a:latin typeface="Consolas"/>
                <a:cs typeface="Consolas"/>
              </a:rPr>
              <a:t>prensibi</a:t>
            </a:r>
            <a:endParaRPr sz="2200">
              <a:latin typeface="Consolas"/>
              <a:cs typeface="Consolas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3890331" y="1908379"/>
            <a:ext cx="219583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104900" algn="l"/>
              </a:tabLst>
            </a:pPr>
            <a:r>
              <a:rPr dirty="0" sz="2200" spc="-10" i="1">
                <a:solidFill>
                  <a:srgbClr val="232323"/>
                </a:solidFill>
                <a:latin typeface="Consolas"/>
                <a:cs typeface="Consolas"/>
              </a:rPr>
              <a:t>diğer</a:t>
            </a:r>
            <a:r>
              <a:rPr dirty="0" sz="2200" i="1">
                <a:solidFill>
                  <a:srgbClr val="232323"/>
                </a:solidFill>
                <a:latin typeface="Consolas"/>
                <a:cs typeface="Consolas"/>
              </a:rPr>
              <a:t>	</a:t>
            </a:r>
            <a:r>
              <a:rPr dirty="0" sz="2200" spc="-10" i="1">
                <a:solidFill>
                  <a:srgbClr val="232323"/>
                </a:solidFill>
                <a:latin typeface="Consolas"/>
                <a:cs typeface="Consolas"/>
              </a:rPr>
              <a:t>eylemin</a:t>
            </a:r>
            <a:endParaRPr sz="2200">
              <a:latin typeface="Consolas"/>
              <a:cs typeface="Consolas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6383625" y="1908379"/>
            <a:ext cx="202692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-10" i="1">
                <a:solidFill>
                  <a:srgbClr val="232323"/>
                </a:solidFill>
                <a:latin typeface="Consolas"/>
                <a:cs typeface="Consolas"/>
              </a:rPr>
              <a:t>gerçekleşmesi</a:t>
            </a:r>
            <a:endParaRPr sz="2200">
              <a:latin typeface="Consolas"/>
              <a:cs typeface="Consolas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8601096" y="1237922"/>
            <a:ext cx="2148840" cy="103060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 indent="871219">
              <a:lnSpc>
                <a:spcPct val="100000"/>
              </a:lnSpc>
              <a:spcBef>
                <a:spcPts val="95"/>
              </a:spcBef>
              <a:tabLst>
                <a:tab pos="850265" algn="l"/>
                <a:tab pos="951230" algn="l"/>
              </a:tabLst>
            </a:pPr>
            <a:r>
              <a:rPr dirty="0" sz="2200" spc="-10" i="1">
                <a:solidFill>
                  <a:srgbClr val="232323"/>
                </a:solidFill>
                <a:latin typeface="Consolas"/>
                <a:cs typeface="Consolas"/>
              </a:rPr>
              <a:t>doğrudan</a:t>
            </a:r>
            <a:r>
              <a:rPr dirty="0" sz="2200" spc="-10" i="1">
                <a:solidFill>
                  <a:srgbClr val="232323"/>
                </a:solidFill>
                <a:latin typeface="Consolas"/>
                <a:cs typeface="Consolas"/>
              </a:rPr>
              <a:t> </a:t>
            </a:r>
            <a:r>
              <a:rPr dirty="0" sz="2200" spc="-25" i="1">
                <a:solidFill>
                  <a:srgbClr val="232323"/>
                </a:solidFill>
                <a:latin typeface="Consolas"/>
                <a:cs typeface="Consolas"/>
              </a:rPr>
              <a:t>bir</a:t>
            </a:r>
            <a:r>
              <a:rPr dirty="0" sz="2200" i="1">
                <a:solidFill>
                  <a:srgbClr val="232323"/>
                </a:solidFill>
                <a:latin typeface="Consolas"/>
                <a:cs typeface="Consolas"/>
              </a:rPr>
              <a:t>	</a:t>
            </a:r>
            <a:r>
              <a:rPr dirty="0" sz="2200" spc="-10" i="1">
                <a:solidFill>
                  <a:srgbClr val="232323"/>
                </a:solidFill>
                <a:latin typeface="Consolas"/>
                <a:cs typeface="Consolas"/>
              </a:rPr>
              <a:t>eylemin </a:t>
            </a:r>
            <a:r>
              <a:rPr dirty="0" sz="2200" spc="-20" i="1">
                <a:solidFill>
                  <a:srgbClr val="232323"/>
                </a:solidFill>
                <a:latin typeface="Consolas"/>
                <a:cs typeface="Consolas"/>
              </a:rPr>
              <a:t>için</a:t>
            </a:r>
            <a:r>
              <a:rPr dirty="0" sz="2200" i="1">
                <a:solidFill>
                  <a:srgbClr val="232323"/>
                </a:solidFill>
                <a:latin typeface="Consolas"/>
                <a:cs typeface="Consolas"/>
              </a:rPr>
              <a:t>		</a:t>
            </a:r>
            <a:r>
              <a:rPr dirty="0" sz="2200" spc="-10" i="1">
                <a:solidFill>
                  <a:srgbClr val="232323"/>
                </a:solidFill>
                <a:latin typeface="Consolas"/>
                <a:cs typeface="Consolas"/>
              </a:rPr>
              <a:t>uyarıcı</a:t>
            </a:r>
            <a:endParaRPr sz="2200">
              <a:latin typeface="Consolas"/>
              <a:cs typeface="Consolas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10893030" y="1237922"/>
            <a:ext cx="1108075" cy="103060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12700" marR="5080" indent="3175">
              <a:lnSpc>
                <a:spcPct val="100000"/>
              </a:lnSpc>
              <a:spcBef>
                <a:spcPts val="95"/>
              </a:spcBef>
            </a:pPr>
            <a:r>
              <a:rPr dirty="0" sz="2200" spc="-10" i="1">
                <a:solidFill>
                  <a:srgbClr val="232323"/>
                </a:solidFill>
                <a:latin typeface="Consolas"/>
                <a:cs typeface="Consolas"/>
              </a:rPr>
              <a:t>olmayan</a:t>
            </a:r>
            <a:r>
              <a:rPr dirty="0" sz="2200" spc="-10" i="1">
                <a:solidFill>
                  <a:srgbClr val="232323"/>
                </a:solidFill>
                <a:latin typeface="Consolas"/>
                <a:cs typeface="Consolas"/>
              </a:rPr>
              <a:t> çevrede etkisi</a:t>
            </a:r>
            <a:endParaRPr sz="2200">
              <a:latin typeface="Consolas"/>
              <a:cs typeface="Consolas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1243088" y="1908379"/>
            <a:ext cx="2350135" cy="69532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  <a:tabLst>
                <a:tab pos="1720850" algn="l"/>
              </a:tabLst>
            </a:pPr>
            <a:r>
              <a:rPr dirty="0" sz="2200" spc="-10" i="1">
                <a:solidFill>
                  <a:srgbClr val="232323"/>
                </a:solidFill>
                <a:latin typeface="Consolas"/>
                <a:cs typeface="Consolas"/>
              </a:rPr>
              <a:t>bıraktığı</a:t>
            </a:r>
            <a:r>
              <a:rPr dirty="0" sz="2200" i="1">
                <a:solidFill>
                  <a:srgbClr val="232323"/>
                </a:solidFill>
                <a:latin typeface="Consolas"/>
                <a:cs typeface="Consolas"/>
              </a:rPr>
              <a:t>	</a:t>
            </a:r>
            <a:r>
              <a:rPr dirty="0" sz="2200" spc="-20" i="1">
                <a:solidFill>
                  <a:srgbClr val="232323"/>
                </a:solidFill>
                <a:latin typeface="Consolas"/>
                <a:cs typeface="Consolas"/>
              </a:rPr>
              <a:t>izin</a:t>
            </a:r>
            <a:r>
              <a:rPr dirty="0" sz="2200" spc="-20" i="1">
                <a:solidFill>
                  <a:srgbClr val="232323"/>
                </a:solidFill>
                <a:latin typeface="Consolas"/>
                <a:cs typeface="Consolas"/>
              </a:rPr>
              <a:t> </a:t>
            </a:r>
            <a:r>
              <a:rPr dirty="0" sz="2200" spc="-10" i="1">
                <a:solidFill>
                  <a:srgbClr val="232323"/>
                </a:solidFill>
                <a:latin typeface="Consolas"/>
                <a:cs typeface="Consolas"/>
              </a:rPr>
              <a:t>yapmasıdır.</a:t>
            </a:r>
            <a:endParaRPr sz="2200">
              <a:latin typeface="Consolas"/>
              <a:cs typeface="Consolas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3122262" y="2243607"/>
            <a:ext cx="795655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-10" i="1">
                <a:solidFill>
                  <a:srgbClr val="232323"/>
                </a:solidFill>
                <a:latin typeface="Consolas"/>
                <a:cs typeface="Consolas"/>
              </a:rPr>
              <a:t>Takip</a:t>
            </a:r>
            <a:endParaRPr sz="2200">
              <a:latin typeface="Consolas"/>
              <a:cs typeface="Consolas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4077746" y="2243607"/>
            <a:ext cx="224790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i="1">
                <a:solidFill>
                  <a:srgbClr val="232323"/>
                </a:solidFill>
                <a:latin typeface="Consolas"/>
                <a:cs typeface="Consolas"/>
              </a:rPr>
              <a:t>eden</a:t>
            </a:r>
            <a:r>
              <a:rPr dirty="0" sz="2200" spc="204" i="1">
                <a:solidFill>
                  <a:srgbClr val="232323"/>
                </a:solidFill>
                <a:latin typeface="Consolas"/>
                <a:cs typeface="Consolas"/>
              </a:rPr>
              <a:t> </a:t>
            </a:r>
            <a:r>
              <a:rPr dirty="0" sz="2200" i="1">
                <a:solidFill>
                  <a:srgbClr val="232323"/>
                </a:solidFill>
                <a:latin typeface="Consolas"/>
                <a:cs typeface="Consolas"/>
              </a:rPr>
              <a:t>eylem</a:t>
            </a:r>
            <a:r>
              <a:rPr dirty="0" sz="2200" spc="225" i="1">
                <a:solidFill>
                  <a:srgbClr val="232323"/>
                </a:solidFill>
                <a:latin typeface="Consolas"/>
                <a:cs typeface="Consolas"/>
              </a:rPr>
              <a:t> </a:t>
            </a:r>
            <a:r>
              <a:rPr dirty="0" sz="2200" spc="-25" i="1">
                <a:solidFill>
                  <a:srgbClr val="232323"/>
                </a:solidFill>
                <a:latin typeface="Consolas"/>
                <a:cs typeface="Consolas"/>
              </a:rPr>
              <a:t>ilk</a:t>
            </a:r>
            <a:endParaRPr sz="2200">
              <a:latin typeface="Consolas"/>
              <a:cs typeface="Consolas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6485700" y="2243607"/>
            <a:ext cx="79629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-10" i="1">
                <a:solidFill>
                  <a:srgbClr val="232323"/>
                </a:solidFill>
                <a:latin typeface="Consolas"/>
                <a:cs typeface="Consolas"/>
              </a:rPr>
              <a:t>etmen</a:t>
            </a:r>
            <a:endParaRPr sz="2200">
              <a:latin typeface="Consolas"/>
              <a:cs typeface="Consolas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7442858" y="2243607"/>
            <a:ext cx="1566545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-10" i="1">
                <a:solidFill>
                  <a:srgbClr val="232323"/>
                </a:solidFill>
                <a:latin typeface="Consolas"/>
                <a:cs typeface="Consolas"/>
              </a:rPr>
              <a:t>tarafından</a:t>
            </a:r>
            <a:endParaRPr sz="2200">
              <a:latin typeface="Consolas"/>
              <a:cs typeface="Consolas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9169478" y="2243607"/>
            <a:ext cx="2831465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i="1">
                <a:solidFill>
                  <a:srgbClr val="232323"/>
                </a:solidFill>
                <a:latin typeface="Consolas"/>
                <a:cs typeface="Consolas"/>
              </a:rPr>
              <a:t>yapılabildiği</a:t>
            </a:r>
            <a:r>
              <a:rPr dirty="0" sz="2200" spc="120" i="1">
                <a:solidFill>
                  <a:srgbClr val="232323"/>
                </a:solidFill>
                <a:latin typeface="Consolas"/>
                <a:cs typeface="Consolas"/>
              </a:rPr>
              <a:t> </a:t>
            </a:r>
            <a:r>
              <a:rPr dirty="0" sz="2200" spc="-20" i="1">
                <a:solidFill>
                  <a:srgbClr val="232323"/>
                </a:solidFill>
                <a:latin typeface="Consolas"/>
                <a:cs typeface="Consolas"/>
              </a:rPr>
              <a:t>gibi</a:t>
            </a:r>
            <a:endParaRPr sz="2200">
              <a:latin typeface="Consolas"/>
              <a:cs typeface="Consolas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3678652" y="2578835"/>
            <a:ext cx="1475105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i="1">
                <a:solidFill>
                  <a:srgbClr val="232323"/>
                </a:solidFill>
                <a:latin typeface="Consolas"/>
                <a:cs typeface="Consolas"/>
              </a:rPr>
              <a:t>bir</a:t>
            </a:r>
            <a:r>
              <a:rPr dirty="0" sz="2200" spc="470" i="1">
                <a:solidFill>
                  <a:srgbClr val="232323"/>
                </a:solidFill>
                <a:latin typeface="Consolas"/>
                <a:cs typeface="Consolas"/>
              </a:rPr>
              <a:t> </a:t>
            </a:r>
            <a:r>
              <a:rPr dirty="0" sz="2200" spc="-20" i="1">
                <a:solidFill>
                  <a:srgbClr val="232323"/>
                </a:solidFill>
                <a:latin typeface="Consolas"/>
                <a:cs typeface="Consolas"/>
              </a:rPr>
              <a:t>etmen</a:t>
            </a:r>
            <a:endParaRPr sz="2200">
              <a:latin typeface="Consolas"/>
              <a:cs typeface="Consolas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5344474" y="2578835"/>
            <a:ext cx="2092325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i="1">
                <a:solidFill>
                  <a:srgbClr val="232323"/>
                </a:solidFill>
                <a:latin typeface="Consolas"/>
                <a:cs typeface="Consolas"/>
              </a:rPr>
              <a:t>tarafından</a:t>
            </a:r>
            <a:r>
              <a:rPr dirty="0" sz="2200" spc="395" i="1">
                <a:solidFill>
                  <a:srgbClr val="232323"/>
                </a:solidFill>
                <a:latin typeface="Consolas"/>
                <a:cs typeface="Consolas"/>
              </a:rPr>
              <a:t> </a:t>
            </a:r>
            <a:r>
              <a:rPr dirty="0" sz="2200" spc="-25" i="1">
                <a:solidFill>
                  <a:srgbClr val="232323"/>
                </a:solidFill>
                <a:latin typeface="Consolas"/>
                <a:cs typeface="Consolas"/>
              </a:rPr>
              <a:t>da</a:t>
            </a:r>
            <a:endParaRPr sz="2200">
              <a:latin typeface="Consolas"/>
              <a:cs typeface="Consolas"/>
            </a:endParaRPr>
          </a:p>
        </p:txBody>
      </p:sp>
      <p:sp>
        <p:nvSpPr>
          <p:cNvPr id="22" name="object 22" descr=""/>
          <p:cNvSpPr txBox="1"/>
          <p:nvPr/>
        </p:nvSpPr>
        <p:spPr>
          <a:xfrm>
            <a:off x="7627484" y="2578835"/>
            <a:ext cx="1873885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-10" i="1">
                <a:solidFill>
                  <a:srgbClr val="232323"/>
                </a:solidFill>
                <a:latin typeface="Consolas"/>
                <a:cs typeface="Consolas"/>
              </a:rPr>
              <a:t>yapılabilir.</a:t>
            </a:r>
            <a:endParaRPr sz="2200">
              <a:latin typeface="Consolas"/>
              <a:cs typeface="Consolas"/>
            </a:endParaRPr>
          </a:p>
        </p:txBody>
      </p:sp>
      <p:sp>
        <p:nvSpPr>
          <p:cNvPr id="23" name="object 23" descr=""/>
          <p:cNvSpPr txBox="1"/>
          <p:nvPr/>
        </p:nvSpPr>
        <p:spPr>
          <a:xfrm>
            <a:off x="1243088" y="2578835"/>
            <a:ext cx="2244725" cy="69532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 indent="-635">
              <a:lnSpc>
                <a:spcPct val="100000"/>
              </a:lnSpc>
              <a:spcBef>
                <a:spcPts val="95"/>
              </a:spcBef>
            </a:pPr>
            <a:r>
              <a:rPr dirty="0" sz="2200" i="1">
                <a:solidFill>
                  <a:srgbClr val="232323"/>
                </a:solidFill>
                <a:latin typeface="Consolas"/>
                <a:cs typeface="Consolas"/>
              </a:rPr>
              <a:t>bağımsız</a:t>
            </a:r>
            <a:r>
              <a:rPr dirty="0" sz="2200" spc="409" i="1">
                <a:solidFill>
                  <a:srgbClr val="232323"/>
                </a:solidFill>
                <a:latin typeface="Consolas"/>
                <a:cs typeface="Consolas"/>
              </a:rPr>
              <a:t> </a:t>
            </a:r>
            <a:r>
              <a:rPr dirty="0" sz="2200" spc="-10" i="1">
                <a:solidFill>
                  <a:srgbClr val="232323"/>
                </a:solidFill>
                <a:latin typeface="Consolas"/>
                <a:cs typeface="Consolas"/>
              </a:rPr>
              <a:t>başka</a:t>
            </a:r>
            <a:r>
              <a:rPr dirty="0" sz="2200" spc="-10" i="1">
                <a:solidFill>
                  <a:srgbClr val="232323"/>
                </a:solidFill>
                <a:latin typeface="Consolas"/>
                <a:cs typeface="Consolas"/>
              </a:rPr>
              <a:t> </a:t>
            </a:r>
            <a:r>
              <a:rPr dirty="0" sz="2200" i="1">
                <a:solidFill>
                  <a:srgbClr val="232323"/>
                </a:solidFill>
                <a:latin typeface="Consolas"/>
                <a:cs typeface="Consolas"/>
              </a:rPr>
              <a:t>birini</a:t>
            </a:r>
            <a:r>
              <a:rPr dirty="0" sz="2200" spc="335" i="1">
                <a:solidFill>
                  <a:srgbClr val="232323"/>
                </a:solidFill>
                <a:latin typeface="Consolas"/>
                <a:cs typeface="Consolas"/>
              </a:rPr>
              <a:t> </a:t>
            </a:r>
            <a:r>
              <a:rPr dirty="0" sz="2200" spc="-10" i="1">
                <a:solidFill>
                  <a:srgbClr val="232323"/>
                </a:solidFill>
                <a:latin typeface="Consolas"/>
                <a:cs typeface="Consolas"/>
              </a:rPr>
              <a:t>izleyen</a:t>
            </a:r>
            <a:endParaRPr sz="2200">
              <a:latin typeface="Consolas"/>
              <a:cs typeface="Consolas"/>
            </a:endParaRPr>
          </a:p>
        </p:txBody>
      </p:sp>
      <p:sp>
        <p:nvSpPr>
          <p:cNvPr id="24" name="object 24" descr=""/>
          <p:cNvSpPr txBox="1"/>
          <p:nvPr/>
        </p:nvSpPr>
        <p:spPr>
          <a:xfrm>
            <a:off x="3655783" y="2914063"/>
            <a:ext cx="3515995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i="1">
                <a:solidFill>
                  <a:srgbClr val="232323"/>
                </a:solidFill>
                <a:latin typeface="Consolas"/>
                <a:cs typeface="Consolas"/>
              </a:rPr>
              <a:t>eylemler</a:t>
            </a:r>
            <a:r>
              <a:rPr dirty="0" sz="2200" spc="305" i="1">
                <a:solidFill>
                  <a:srgbClr val="232323"/>
                </a:solidFill>
                <a:latin typeface="Consolas"/>
                <a:cs typeface="Consolas"/>
              </a:rPr>
              <a:t> </a:t>
            </a:r>
            <a:r>
              <a:rPr dirty="0" sz="2200" i="1">
                <a:solidFill>
                  <a:srgbClr val="232323"/>
                </a:solidFill>
                <a:latin typeface="Consolas"/>
                <a:cs typeface="Consolas"/>
              </a:rPr>
              <a:t>pekişerek</a:t>
            </a:r>
            <a:r>
              <a:rPr dirty="0" sz="2200" spc="305" i="1">
                <a:solidFill>
                  <a:srgbClr val="232323"/>
                </a:solidFill>
                <a:latin typeface="Consolas"/>
                <a:cs typeface="Consolas"/>
              </a:rPr>
              <a:t> </a:t>
            </a:r>
            <a:r>
              <a:rPr dirty="0" sz="2200" spc="-25" i="1">
                <a:solidFill>
                  <a:srgbClr val="232323"/>
                </a:solidFill>
                <a:latin typeface="Consolas"/>
                <a:cs typeface="Consolas"/>
              </a:rPr>
              <a:t>bir</a:t>
            </a:r>
            <a:endParaRPr sz="2200">
              <a:latin typeface="Consolas"/>
              <a:cs typeface="Consolas"/>
            </a:endParaRPr>
          </a:p>
        </p:txBody>
      </p:sp>
      <p:sp>
        <p:nvSpPr>
          <p:cNvPr id="25" name="object 25" descr=""/>
          <p:cNvSpPr txBox="1"/>
          <p:nvPr/>
        </p:nvSpPr>
        <p:spPr>
          <a:xfrm>
            <a:off x="7351381" y="2914063"/>
            <a:ext cx="413131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i="1">
                <a:solidFill>
                  <a:srgbClr val="232323"/>
                </a:solidFill>
                <a:latin typeface="Consolas"/>
                <a:cs typeface="Consolas"/>
              </a:rPr>
              <a:t>birlerinin</a:t>
            </a:r>
            <a:r>
              <a:rPr dirty="0" sz="2200" spc="305" i="1">
                <a:solidFill>
                  <a:srgbClr val="232323"/>
                </a:solidFill>
                <a:latin typeface="Consolas"/>
                <a:cs typeface="Consolas"/>
              </a:rPr>
              <a:t> </a:t>
            </a:r>
            <a:r>
              <a:rPr dirty="0" sz="2200" i="1">
                <a:solidFill>
                  <a:srgbClr val="232323"/>
                </a:solidFill>
                <a:latin typeface="Consolas"/>
                <a:cs typeface="Consolas"/>
              </a:rPr>
              <a:t>üzerine</a:t>
            </a:r>
            <a:r>
              <a:rPr dirty="0" sz="2200" spc="305" i="1">
                <a:solidFill>
                  <a:srgbClr val="232323"/>
                </a:solidFill>
                <a:latin typeface="Consolas"/>
                <a:cs typeface="Consolas"/>
              </a:rPr>
              <a:t> </a:t>
            </a:r>
            <a:r>
              <a:rPr dirty="0" sz="2200" spc="-10" i="1">
                <a:solidFill>
                  <a:srgbClr val="232323"/>
                </a:solidFill>
                <a:latin typeface="Consolas"/>
                <a:cs typeface="Consolas"/>
              </a:rPr>
              <a:t>kurulur</a:t>
            </a:r>
            <a:endParaRPr sz="2200">
              <a:latin typeface="Consolas"/>
              <a:cs typeface="Consolas"/>
            </a:endParaRPr>
          </a:p>
        </p:txBody>
      </p:sp>
      <p:sp>
        <p:nvSpPr>
          <p:cNvPr id="26" name="object 26" descr=""/>
          <p:cNvSpPr txBox="1"/>
          <p:nvPr/>
        </p:nvSpPr>
        <p:spPr>
          <a:xfrm>
            <a:off x="9692400" y="2578835"/>
            <a:ext cx="2308860" cy="69532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r" marR="5080">
              <a:lnSpc>
                <a:spcPct val="100000"/>
              </a:lnSpc>
              <a:spcBef>
                <a:spcPts val="95"/>
              </a:spcBef>
            </a:pPr>
            <a:r>
              <a:rPr dirty="0" sz="2200" i="1">
                <a:solidFill>
                  <a:srgbClr val="232323"/>
                </a:solidFill>
                <a:latin typeface="Consolas"/>
                <a:cs typeface="Consolas"/>
              </a:rPr>
              <a:t>Bu</a:t>
            </a:r>
            <a:r>
              <a:rPr dirty="0" sz="2200" spc="455" i="1">
                <a:solidFill>
                  <a:srgbClr val="232323"/>
                </a:solidFill>
                <a:latin typeface="Consolas"/>
                <a:cs typeface="Consolas"/>
              </a:rPr>
              <a:t> </a:t>
            </a:r>
            <a:r>
              <a:rPr dirty="0" sz="2200" i="1">
                <a:solidFill>
                  <a:srgbClr val="232323"/>
                </a:solidFill>
                <a:latin typeface="Consolas"/>
                <a:cs typeface="Consolas"/>
              </a:rPr>
              <a:t>şekilde</a:t>
            </a:r>
            <a:r>
              <a:rPr dirty="0" sz="2200" spc="455" i="1">
                <a:solidFill>
                  <a:srgbClr val="232323"/>
                </a:solidFill>
                <a:latin typeface="Consolas"/>
                <a:cs typeface="Consolas"/>
              </a:rPr>
              <a:t> </a:t>
            </a:r>
            <a:r>
              <a:rPr dirty="0" sz="2200" spc="-25" i="1">
                <a:solidFill>
                  <a:srgbClr val="232323"/>
                </a:solidFill>
                <a:latin typeface="Consolas"/>
                <a:cs typeface="Consolas"/>
              </a:rPr>
              <a:t>bir</a:t>
            </a:r>
            <a:endParaRPr sz="2200">
              <a:latin typeface="Consolas"/>
              <a:cs typeface="Consolas"/>
            </a:endParaRPr>
          </a:p>
          <a:p>
            <a:pPr algn="r" marR="8890">
              <a:lnSpc>
                <a:spcPct val="100000"/>
              </a:lnSpc>
            </a:pPr>
            <a:r>
              <a:rPr dirty="0" sz="2200" spc="-25" i="1">
                <a:solidFill>
                  <a:srgbClr val="232323"/>
                </a:solidFill>
                <a:latin typeface="Consolas"/>
                <a:cs typeface="Consolas"/>
              </a:rPr>
              <a:t>ve</a:t>
            </a:r>
            <a:endParaRPr sz="2200">
              <a:latin typeface="Consolas"/>
              <a:cs typeface="Consolas"/>
            </a:endParaRPr>
          </a:p>
        </p:txBody>
      </p:sp>
      <p:sp>
        <p:nvSpPr>
          <p:cNvPr id="27" name="object 27" descr=""/>
          <p:cNvSpPr txBox="1"/>
          <p:nvPr/>
        </p:nvSpPr>
        <p:spPr>
          <a:xfrm>
            <a:off x="1243367" y="3249291"/>
            <a:ext cx="390906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261870" algn="l"/>
                <a:tab pos="3587750" algn="l"/>
              </a:tabLst>
            </a:pPr>
            <a:r>
              <a:rPr dirty="0" sz="2200" spc="-10" i="1">
                <a:solidFill>
                  <a:srgbClr val="232323"/>
                </a:solidFill>
                <a:latin typeface="Consolas"/>
                <a:cs typeface="Consolas"/>
              </a:rPr>
              <a:t>kendiliğinden</a:t>
            </a:r>
            <a:r>
              <a:rPr dirty="0" sz="2200" i="1">
                <a:solidFill>
                  <a:srgbClr val="232323"/>
                </a:solidFill>
                <a:latin typeface="Consolas"/>
                <a:cs typeface="Consolas"/>
              </a:rPr>
              <a:t>	</a:t>
            </a:r>
            <a:r>
              <a:rPr dirty="0" sz="2200" spc="-10" i="1">
                <a:solidFill>
                  <a:srgbClr val="232323"/>
                </a:solidFill>
                <a:latin typeface="Consolas"/>
                <a:cs typeface="Consolas"/>
              </a:rPr>
              <a:t>tutarlı</a:t>
            </a:r>
            <a:r>
              <a:rPr dirty="0" sz="2200" i="1">
                <a:solidFill>
                  <a:srgbClr val="232323"/>
                </a:solidFill>
                <a:latin typeface="Consolas"/>
                <a:cs typeface="Consolas"/>
              </a:rPr>
              <a:t>	</a:t>
            </a:r>
            <a:r>
              <a:rPr dirty="0" sz="2200" spc="-25" i="1">
                <a:solidFill>
                  <a:srgbClr val="232323"/>
                </a:solidFill>
                <a:latin typeface="Consolas"/>
                <a:cs typeface="Consolas"/>
              </a:rPr>
              <a:t>ve</a:t>
            </a:r>
            <a:endParaRPr sz="2200">
              <a:latin typeface="Consolas"/>
              <a:cs typeface="Consolas"/>
            </a:endParaRPr>
          </a:p>
        </p:txBody>
      </p:sp>
      <p:sp>
        <p:nvSpPr>
          <p:cNvPr id="28" name="object 28" descr=""/>
          <p:cNvSpPr txBox="1"/>
          <p:nvPr/>
        </p:nvSpPr>
        <p:spPr>
          <a:xfrm>
            <a:off x="5375152" y="3249291"/>
            <a:ext cx="467868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184275" algn="l"/>
                <a:tab pos="2971800" algn="l"/>
              </a:tabLst>
            </a:pPr>
            <a:r>
              <a:rPr dirty="0" sz="2200" spc="-10" i="1">
                <a:solidFill>
                  <a:srgbClr val="232323"/>
                </a:solidFill>
                <a:latin typeface="Consolas"/>
                <a:cs typeface="Consolas"/>
              </a:rPr>
              <a:t>görece</a:t>
            </a:r>
            <a:r>
              <a:rPr dirty="0" sz="2200" i="1">
                <a:solidFill>
                  <a:srgbClr val="232323"/>
                </a:solidFill>
                <a:latin typeface="Consolas"/>
                <a:cs typeface="Consolas"/>
              </a:rPr>
              <a:t>	</a:t>
            </a:r>
            <a:r>
              <a:rPr dirty="0" sz="2200" spc="-10" i="1">
                <a:solidFill>
                  <a:srgbClr val="232323"/>
                </a:solidFill>
                <a:latin typeface="Consolas"/>
                <a:cs typeface="Consolas"/>
              </a:rPr>
              <a:t>sistematik</a:t>
            </a:r>
            <a:r>
              <a:rPr dirty="0" sz="2200" i="1">
                <a:solidFill>
                  <a:srgbClr val="232323"/>
                </a:solidFill>
                <a:latin typeface="Consolas"/>
                <a:cs typeface="Consolas"/>
              </a:rPr>
              <a:t>	</a:t>
            </a:r>
            <a:r>
              <a:rPr dirty="0" sz="2200" spc="-10" i="1">
                <a:solidFill>
                  <a:srgbClr val="232323"/>
                </a:solidFill>
                <a:latin typeface="Consolas"/>
                <a:cs typeface="Consolas"/>
              </a:rPr>
              <a:t>aktivitenin</a:t>
            </a:r>
            <a:endParaRPr sz="2200">
              <a:latin typeface="Consolas"/>
              <a:cs typeface="Consolas"/>
            </a:endParaRPr>
          </a:p>
        </p:txBody>
      </p:sp>
      <p:sp>
        <p:nvSpPr>
          <p:cNvPr id="29" name="object 29" descr=""/>
          <p:cNvSpPr txBox="1"/>
          <p:nvPr/>
        </p:nvSpPr>
        <p:spPr>
          <a:xfrm>
            <a:off x="10276400" y="3249291"/>
            <a:ext cx="1721485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-10" i="1">
                <a:solidFill>
                  <a:srgbClr val="232323"/>
                </a:solidFill>
                <a:latin typeface="Consolas"/>
                <a:cs typeface="Consolas"/>
              </a:rPr>
              <a:t>belirmesine</a:t>
            </a:r>
            <a:endParaRPr sz="2200">
              <a:latin typeface="Consolas"/>
              <a:cs typeface="Consolas"/>
            </a:endParaRPr>
          </a:p>
        </p:txBody>
      </p:sp>
      <p:sp>
        <p:nvSpPr>
          <p:cNvPr id="30" name="object 30" descr=""/>
          <p:cNvSpPr txBox="1"/>
          <p:nvPr/>
        </p:nvSpPr>
        <p:spPr>
          <a:xfrm>
            <a:off x="3002339" y="3584519"/>
            <a:ext cx="141097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-10" b="1" i="1">
                <a:solidFill>
                  <a:srgbClr val="232323"/>
                </a:solidFill>
                <a:latin typeface="Consolas"/>
                <a:cs typeface="Consolas"/>
              </a:rPr>
              <a:t>Stigmergy</a:t>
            </a:r>
            <a:endParaRPr sz="2200">
              <a:latin typeface="Consolas"/>
              <a:cs typeface="Consolas"/>
            </a:endParaRPr>
          </a:p>
        </p:txBody>
      </p:sp>
      <p:sp>
        <p:nvSpPr>
          <p:cNvPr id="31" name="object 31" descr=""/>
          <p:cNvSpPr txBox="1"/>
          <p:nvPr/>
        </p:nvSpPr>
        <p:spPr>
          <a:xfrm>
            <a:off x="4651427" y="3584519"/>
            <a:ext cx="795655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-10" b="1" i="1">
                <a:solidFill>
                  <a:srgbClr val="232323"/>
                </a:solidFill>
                <a:latin typeface="Consolas"/>
                <a:cs typeface="Consolas"/>
              </a:rPr>
              <a:t>kendi</a:t>
            </a:r>
            <a:endParaRPr sz="2200">
              <a:latin typeface="Consolas"/>
              <a:cs typeface="Consolas"/>
            </a:endParaRPr>
          </a:p>
        </p:txBody>
      </p:sp>
      <p:sp>
        <p:nvSpPr>
          <p:cNvPr id="32" name="object 32" descr=""/>
          <p:cNvSpPr txBox="1"/>
          <p:nvPr/>
        </p:nvSpPr>
        <p:spPr>
          <a:xfrm>
            <a:off x="5684722" y="3584519"/>
            <a:ext cx="259842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353820" algn="l"/>
              </a:tabLst>
            </a:pPr>
            <a:r>
              <a:rPr dirty="0" sz="2200" spc="-10" b="1" i="1">
                <a:solidFill>
                  <a:srgbClr val="232323"/>
                </a:solidFill>
                <a:latin typeface="Consolas"/>
                <a:cs typeface="Consolas"/>
              </a:rPr>
              <a:t>kendini</a:t>
            </a:r>
            <a:r>
              <a:rPr dirty="0" sz="2200" b="1" i="1">
                <a:solidFill>
                  <a:srgbClr val="232323"/>
                </a:solidFill>
                <a:latin typeface="Consolas"/>
                <a:cs typeface="Consolas"/>
              </a:rPr>
              <a:t>	</a:t>
            </a:r>
            <a:r>
              <a:rPr dirty="0" sz="2200" spc="-10" b="1" i="1">
                <a:solidFill>
                  <a:srgbClr val="232323"/>
                </a:solidFill>
                <a:latin typeface="Consolas"/>
                <a:cs typeface="Consolas"/>
              </a:rPr>
              <a:t>organize</a:t>
            </a:r>
            <a:endParaRPr sz="2200">
              <a:latin typeface="Consolas"/>
              <a:cs typeface="Consolas"/>
            </a:endParaRPr>
          </a:p>
        </p:txBody>
      </p:sp>
      <p:sp>
        <p:nvSpPr>
          <p:cNvPr id="33" name="object 33" descr=""/>
          <p:cNvSpPr txBox="1"/>
          <p:nvPr/>
        </p:nvSpPr>
        <p:spPr>
          <a:xfrm>
            <a:off x="8521054" y="3584519"/>
            <a:ext cx="182880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353820" algn="l"/>
              </a:tabLst>
            </a:pPr>
            <a:r>
              <a:rPr dirty="0" sz="2200" spc="-10" b="1" i="1">
                <a:solidFill>
                  <a:srgbClr val="232323"/>
                </a:solidFill>
                <a:latin typeface="Consolas"/>
                <a:cs typeface="Consolas"/>
              </a:rPr>
              <a:t>etmenin</a:t>
            </a:r>
            <a:r>
              <a:rPr dirty="0" sz="2200" b="1" i="1">
                <a:solidFill>
                  <a:srgbClr val="232323"/>
                </a:solidFill>
                <a:latin typeface="Consolas"/>
                <a:cs typeface="Consolas"/>
              </a:rPr>
              <a:t>	</a:t>
            </a:r>
            <a:r>
              <a:rPr dirty="0" sz="2200" spc="-25" b="1" i="1">
                <a:solidFill>
                  <a:srgbClr val="232323"/>
                </a:solidFill>
                <a:latin typeface="Consolas"/>
                <a:cs typeface="Consolas"/>
              </a:rPr>
              <a:t>bir</a:t>
            </a:r>
            <a:endParaRPr sz="2200">
              <a:latin typeface="Consolas"/>
              <a:cs typeface="Consolas"/>
            </a:endParaRPr>
          </a:p>
        </p:txBody>
      </p:sp>
      <p:sp>
        <p:nvSpPr>
          <p:cNvPr id="34" name="object 34" descr=""/>
          <p:cNvSpPr txBox="1"/>
          <p:nvPr/>
        </p:nvSpPr>
        <p:spPr>
          <a:xfrm>
            <a:off x="1243646" y="3584519"/>
            <a:ext cx="1520190" cy="69532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 indent="-635">
              <a:lnSpc>
                <a:spcPct val="100000"/>
              </a:lnSpc>
              <a:spcBef>
                <a:spcPts val="95"/>
              </a:spcBef>
              <a:tabLst>
                <a:tab pos="737870" algn="l"/>
              </a:tabLst>
            </a:pPr>
            <a:r>
              <a:rPr dirty="0" sz="2200" spc="-25" i="1">
                <a:solidFill>
                  <a:srgbClr val="232323"/>
                </a:solidFill>
                <a:latin typeface="Consolas"/>
                <a:cs typeface="Consolas"/>
              </a:rPr>
              <a:t>yol</a:t>
            </a:r>
            <a:r>
              <a:rPr dirty="0" sz="2200" i="1">
                <a:solidFill>
                  <a:srgbClr val="232323"/>
                </a:solidFill>
                <a:latin typeface="Consolas"/>
                <a:cs typeface="Consolas"/>
              </a:rPr>
              <a:t>	</a:t>
            </a:r>
            <a:r>
              <a:rPr dirty="0" sz="2200" spc="-10" i="1">
                <a:solidFill>
                  <a:srgbClr val="232323"/>
                </a:solidFill>
                <a:latin typeface="Consolas"/>
                <a:cs typeface="Consolas"/>
              </a:rPr>
              <a:t>açar.</a:t>
            </a:r>
            <a:r>
              <a:rPr dirty="0" sz="2200" spc="-10" i="1">
                <a:solidFill>
                  <a:srgbClr val="232323"/>
                </a:solidFill>
                <a:latin typeface="Consolas"/>
                <a:cs typeface="Consolas"/>
              </a:rPr>
              <a:t> Planlama,</a:t>
            </a:r>
            <a:endParaRPr sz="2200">
              <a:latin typeface="Consolas"/>
              <a:cs typeface="Consolas"/>
            </a:endParaRPr>
          </a:p>
        </p:txBody>
      </p:sp>
      <p:sp>
        <p:nvSpPr>
          <p:cNvPr id="35" name="object 35" descr=""/>
          <p:cNvSpPr txBox="1"/>
          <p:nvPr/>
        </p:nvSpPr>
        <p:spPr>
          <a:xfrm>
            <a:off x="2952696" y="3919747"/>
            <a:ext cx="110363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-10" i="1">
                <a:solidFill>
                  <a:srgbClr val="232323"/>
                </a:solidFill>
                <a:latin typeface="Consolas"/>
                <a:cs typeface="Consolas"/>
              </a:rPr>
              <a:t>kontrol</a:t>
            </a:r>
            <a:endParaRPr sz="2200">
              <a:latin typeface="Consolas"/>
              <a:cs typeface="Consolas"/>
            </a:endParaRPr>
          </a:p>
        </p:txBody>
      </p:sp>
      <p:sp>
        <p:nvSpPr>
          <p:cNvPr id="36" name="object 36" descr=""/>
          <p:cNvSpPr txBox="1"/>
          <p:nvPr/>
        </p:nvSpPr>
        <p:spPr>
          <a:xfrm>
            <a:off x="4353292" y="3919747"/>
            <a:ext cx="333375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-25" i="1">
                <a:solidFill>
                  <a:srgbClr val="232323"/>
                </a:solidFill>
                <a:latin typeface="Consolas"/>
                <a:cs typeface="Consolas"/>
              </a:rPr>
              <a:t>ve</a:t>
            </a:r>
            <a:endParaRPr sz="2200">
              <a:latin typeface="Consolas"/>
              <a:cs typeface="Consolas"/>
            </a:endParaRPr>
          </a:p>
        </p:txBody>
      </p:sp>
      <p:sp>
        <p:nvSpPr>
          <p:cNvPr id="37" name="object 37" descr=""/>
          <p:cNvSpPr txBox="1"/>
          <p:nvPr/>
        </p:nvSpPr>
        <p:spPr>
          <a:xfrm>
            <a:off x="4984146" y="3919747"/>
            <a:ext cx="795655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-10" i="1">
                <a:solidFill>
                  <a:srgbClr val="232323"/>
                </a:solidFill>
                <a:latin typeface="Consolas"/>
                <a:cs typeface="Consolas"/>
              </a:rPr>
              <a:t>hatta</a:t>
            </a:r>
            <a:endParaRPr sz="2200">
              <a:latin typeface="Consolas"/>
              <a:cs typeface="Consolas"/>
            </a:endParaRPr>
          </a:p>
        </p:txBody>
      </p:sp>
      <p:sp>
        <p:nvSpPr>
          <p:cNvPr id="38" name="object 38" descr=""/>
          <p:cNvSpPr txBox="1"/>
          <p:nvPr/>
        </p:nvSpPr>
        <p:spPr>
          <a:xfrm>
            <a:off x="6076844" y="3919747"/>
            <a:ext cx="125730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-10" i="1">
                <a:solidFill>
                  <a:srgbClr val="232323"/>
                </a:solidFill>
                <a:latin typeface="Consolas"/>
                <a:cs typeface="Consolas"/>
              </a:rPr>
              <a:t>etmenler</a:t>
            </a:r>
            <a:endParaRPr sz="2200">
              <a:latin typeface="Consolas"/>
              <a:cs typeface="Consolas"/>
            </a:endParaRPr>
          </a:p>
        </p:txBody>
      </p:sp>
      <p:sp>
        <p:nvSpPr>
          <p:cNvPr id="39" name="object 39" descr=""/>
          <p:cNvSpPr txBox="1"/>
          <p:nvPr/>
        </p:nvSpPr>
        <p:spPr>
          <a:xfrm>
            <a:off x="9185933" y="3919747"/>
            <a:ext cx="125730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-10" i="1">
                <a:solidFill>
                  <a:srgbClr val="232323"/>
                </a:solidFill>
                <a:latin typeface="Consolas"/>
                <a:cs typeface="Consolas"/>
              </a:rPr>
              <a:t>doğrudan</a:t>
            </a:r>
            <a:endParaRPr sz="2200">
              <a:latin typeface="Consolas"/>
              <a:cs typeface="Consolas"/>
            </a:endParaRPr>
          </a:p>
        </p:txBody>
      </p:sp>
      <p:sp>
        <p:nvSpPr>
          <p:cNvPr id="40" name="object 40" descr=""/>
          <p:cNvSpPr txBox="1"/>
          <p:nvPr/>
        </p:nvSpPr>
        <p:spPr>
          <a:xfrm>
            <a:off x="10587643" y="3584519"/>
            <a:ext cx="1410970" cy="69532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r" marR="5080">
              <a:lnSpc>
                <a:spcPct val="100000"/>
              </a:lnSpc>
              <a:spcBef>
                <a:spcPts val="95"/>
              </a:spcBef>
            </a:pPr>
            <a:r>
              <a:rPr dirty="0" sz="2200" spc="-10" b="1" i="1">
                <a:solidFill>
                  <a:srgbClr val="232323"/>
                </a:solidFill>
                <a:latin typeface="Consolas"/>
                <a:cs typeface="Consolas"/>
              </a:rPr>
              <a:t>şeklidir</a:t>
            </a:r>
            <a:r>
              <a:rPr dirty="0" sz="2200" spc="-10" i="1">
                <a:solidFill>
                  <a:srgbClr val="232323"/>
                </a:solidFill>
                <a:latin typeface="Consolas"/>
                <a:cs typeface="Consolas"/>
              </a:rPr>
              <a:t>.</a:t>
            </a:r>
            <a:endParaRPr sz="2200">
              <a:latin typeface="Consolas"/>
              <a:cs typeface="Consolas"/>
            </a:endParaRPr>
          </a:p>
          <a:p>
            <a:pPr algn="r" marR="5080">
              <a:lnSpc>
                <a:spcPct val="100000"/>
              </a:lnSpc>
            </a:pPr>
            <a:r>
              <a:rPr dirty="0" sz="2200" spc="-10" i="1">
                <a:solidFill>
                  <a:srgbClr val="232323"/>
                </a:solidFill>
                <a:latin typeface="Consolas"/>
                <a:cs typeface="Consolas"/>
              </a:rPr>
              <a:t>iletişim</a:t>
            </a:r>
            <a:endParaRPr sz="2200">
              <a:latin typeface="Consolas"/>
              <a:cs typeface="Consolas"/>
            </a:endParaRPr>
          </a:p>
        </p:txBody>
      </p:sp>
      <p:sp>
        <p:nvSpPr>
          <p:cNvPr id="41" name="object 41" descr=""/>
          <p:cNvSpPr txBox="1"/>
          <p:nvPr/>
        </p:nvSpPr>
        <p:spPr>
          <a:xfrm>
            <a:off x="1244483" y="4254976"/>
            <a:ext cx="202692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-10" i="1">
                <a:solidFill>
                  <a:srgbClr val="232323"/>
                </a:solidFill>
                <a:latin typeface="Consolas"/>
                <a:cs typeface="Consolas"/>
              </a:rPr>
              <a:t>gerektirmeden</a:t>
            </a:r>
            <a:endParaRPr sz="2200">
              <a:latin typeface="Consolas"/>
              <a:cs typeface="Consolas"/>
            </a:endParaRPr>
          </a:p>
        </p:txBody>
      </p:sp>
      <p:sp>
        <p:nvSpPr>
          <p:cNvPr id="42" name="object 42" descr=""/>
          <p:cNvSpPr txBox="1"/>
          <p:nvPr/>
        </p:nvSpPr>
        <p:spPr>
          <a:xfrm>
            <a:off x="3436016" y="4254976"/>
            <a:ext cx="287274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i="1">
                <a:solidFill>
                  <a:srgbClr val="232323"/>
                </a:solidFill>
                <a:latin typeface="Consolas"/>
                <a:cs typeface="Consolas"/>
              </a:rPr>
              <a:t>karmaşık</a:t>
            </a:r>
            <a:r>
              <a:rPr dirty="0" sz="2200" spc="235" i="1">
                <a:solidFill>
                  <a:srgbClr val="232323"/>
                </a:solidFill>
                <a:latin typeface="Consolas"/>
                <a:cs typeface="Consolas"/>
              </a:rPr>
              <a:t> </a:t>
            </a:r>
            <a:r>
              <a:rPr dirty="0" sz="2200" i="1">
                <a:solidFill>
                  <a:srgbClr val="232323"/>
                </a:solidFill>
                <a:latin typeface="Consolas"/>
                <a:cs typeface="Consolas"/>
              </a:rPr>
              <a:t>ve</a:t>
            </a:r>
            <a:r>
              <a:rPr dirty="0" sz="2200" spc="240" i="1">
                <a:solidFill>
                  <a:srgbClr val="232323"/>
                </a:solidFill>
                <a:latin typeface="Consolas"/>
                <a:cs typeface="Consolas"/>
              </a:rPr>
              <a:t> </a:t>
            </a:r>
            <a:r>
              <a:rPr dirty="0" sz="2200" spc="-10" i="1">
                <a:solidFill>
                  <a:srgbClr val="232323"/>
                </a:solidFill>
                <a:latin typeface="Consolas"/>
                <a:cs typeface="Consolas"/>
              </a:rPr>
              <a:t>zekice</a:t>
            </a:r>
            <a:endParaRPr sz="2200">
              <a:latin typeface="Consolas"/>
              <a:cs typeface="Consolas"/>
            </a:endParaRPr>
          </a:p>
        </p:txBody>
      </p:sp>
      <p:sp>
        <p:nvSpPr>
          <p:cNvPr id="43" name="object 43" descr=""/>
          <p:cNvSpPr txBox="1"/>
          <p:nvPr/>
        </p:nvSpPr>
        <p:spPr>
          <a:xfrm>
            <a:off x="6473429" y="4254976"/>
            <a:ext cx="110490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-10" i="1">
                <a:solidFill>
                  <a:srgbClr val="232323"/>
                </a:solidFill>
                <a:latin typeface="Consolas"/>
                <a:cs typeface="Consolas"/>
              </a:rPr>
              <a:t>görünen</a:t>
            </a:r>
            <a:endParaRPr sz="2200">
              <a:latin typeface="Consolas"/>
              <a:cs typeface="Consolas"/>
            </a:endParaRPr>
          </a:p>
        </p:txBody>
      </p:sp>
      <p:sp>
        <p:nvSpPr>
          <p:cNvPr id="44" name="object 44" descr=""/>
          <p:cNvSpPr txBox="1"/>
          <p:nvPr/>
        </p:nvSpPr>
        <p:spPr>
          <a:xfrm>
            <a:off x="7631389" y="3919747"/>
            <a:ext cx="1257300" cy="69532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3825" marR="5080" indent="-111760">
              <a:lnSpc>
                <a:spcPct val="100000"/>
              </a:lnSpc>
              <a:spcBef>
                <a:spcPts val="95"/>
              </a:spcBef>
            </a:pPr>
            <a:r>
              <a:rPr dirty="0" sz="2200" spc="-10" i="1">
                <a:solidFill>
                  <a:srgbClr val="232323"/>
                </a:solidFill>
                <a:latin typeface="Consolas"/>
                <a:cs typeface="Consolas"/>
              </a:rPr>
              <a:t>arasında</a:t>
            </a:r>
            <a:r>
              <a:rPr dirty="0" sz="2200" spc="-10" i="1">
                <a:solidFill>
                  <a:srgbClr val="232323"/>
                </a:solidFill>
                <a:latin typeface="Consolas"/>
                <a:cs typeface="Consolas"/>
              </a:rPr>
              <a:t> yapılar</a:t>
            </a:r>
            <a:endParaRPr sz="2200">
              <a:latin typeface="Consolas"/>
              <a:cs typeface="Consolas"/>
            </a:endParaRPr>
          </a:p>
        </p:txBody>
      </p:sp>
      <p:sp>
        <p:nvSpPr>
          <p:cNvPr id="45" name="object 45" descr=""/>
          <p:cNvSpPr txBox="1"/>
          <p:nvPr/>
        </p:nvSpPr>
        <p:spPr>
          <a:xfrm>
            <a:off x="9012462" y="4254976"/>
            <a:ext cx="2336165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-10" i="1">
                <a:solidFill>
                  <a:srgbClr val="232323"/>
                </a:solidFill>
                <a:latin typeface="Consolas"/>
                <a:cs typeface="Consolas"/>
              </a:rPr>
              <a:t>oluşturulmasına</a:t>
            </a:r>
            <a:endParaRPr sz="2200">
              <a:latin typeface="Consolas"/>
              <a:cs typeface="Consolas"/>
            </a:endParaRPr>
          </a:p>
        </p:txBody>
      </p:sp>
      <p:sp>
        <p:nvSpPr>
          <p:cNvPr id="46" name="object 46" descr=""/>
          <p:cNvSpPr txBox="1"/>
          <p:nvPr/>
        </p:nvSpPr>
        <p:spPr>
          <a:xfrm>
            <a:off x="11513286" y="4254976"/>
            <a:ext cx="48768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-25" i="1">
                <a:solidFill>
                  <a:srgbClr val="232323"/>
                </a:solidFill>
                <a:latin typeface="Consolas"/>
                <a:cs typeface="Consolas"/>
              </a:rPr>
              <a:t>yol</a:t>
            </a:r>
            <a:endParaRPr sz="2200">
              <a:latin typeface="Consolas"/>
              <a:cs typeface="Consolas"/>
            </a:endParaRPr>
          </a:p>
        </p:txBody>
      </p:sp>
      <p:sp>
        <p:nvSpPr>
          <p:cNvPr id="47" name="object 47" descr=""/>
          <p:cNvSpPr txBox="1"/>
          <p:nvPr/>
        </p:nvSpPr>
        <p:spPr>
          <a:xfrm>
            <a:off x="1244483" y="4590204"/>
            <a:ext cx="4324985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i="1">
                <a:solidFill>
                  <a:srgbClr val="232323"/>
                </a:solidFill>
                <a:latin typeface="Consolas"/>
                <a:cs typeface="Consolas"/>
              </a:rPr>
              <a:t>açar.</a:t>
            </a:r>
            <a:r>
              <a:rPr dirty="0" sz="2200" spc="465" i="1">
                <a:solidFill>
                  <a:srgbClr val="232323"/>
                </a:solidFill>
                <a:latin typeface="Consolas"/>
                <a:cs typeface="Consolas"/>
              </a:rPr>
              <a:t> </a:t>
            </a:r>
            <a:r>
              <a:rPr dirty="0" sz="2200" i="1">
                <a:solidFill>
                  <a:srgbClr val="232323"/>
                </a:solidFill>
                <a:latin typeface="Consolas"/>
                <a:cs typeface="Consolas"/>
              </a:rPr>
              <a:t>Dolayısıyla</a:t>
            </a:r>
            <a:r>
              <a:rPr dirty="0" sz="2200" spc="475" i="1">
                <a:solidFill>
                  <a:srgbClr val="232323"/>
                </a:solidFill>
                <a:latin typeface="Consolas"/>
                <a:cs typeface="Consolas"/>
              </a:rPr>
              <a:t> </a:t>
            </a:r>
            <a:r>
              <a:rPr dirty="0" sz="2200" spc="-10" i="1">
                <a:solidFill>
                  <a:srgbClr val="232323"/>
                </a:solidFill>
                <a:latin typeface="Consolas"/>
                <a:cs typeface="Consolas"/>
              </a:rPr>
              <a:t>hafızası,</a:t>
            </a:r>
            <a:endParaRPr sz="2200">
              <a:latin typeface="Consolas"/>
              <a:cs typeface="Consolas"/>
            </a:endParaRPr>
          </a:p>
        </p:txBody>
      </p:sp>
      <p:sp>
        <p:nvSpPr>
          <p:cNvPr id="48" name="object 48" descr=""/>
          <p:cNvSpPr txBox="1"/>
          <p:nvPr/>
        </p:nvSpPr>
        <p:spPr>
          <a:xfrm>
            <a:off x="5767553" y="4590204"/>
            <a:ext cx="949325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-10" i="1">
                <a:solidFill>
                  <a:srgbClr val="232323"/>
                </a:solidFill>
                <a:latin typeface="Consolas"/>
                <a:cs typeface="Consolas"/>
              </a:rPr>
              <a:t>zekâsı</a:t>
            </a:r>
            <a:endParaRPr sz="2200">
              <a:latin typeface="Consolas"/>
              <a:cs typeface="Consolas"/>
            </a:endParaRPr>
          </a:p>
        </p:txBody>
      </p:sp>
      <p:sp>
        <p:nvSpPr>
          <p:cNvPr id="49" name="object 49" descr=""/>
          <p:cNvSpPr txBox="1"/>
          <p:nvPr/>
        </p:nvSpPr>
        <p:spPr>
          <a:xfrm>
            <a:off x="6915194" y="4590204"/>
            <a:ext cx="1636395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i="1">
                <a:solidFill>
                  <a:srgbClr val="232323"/>
                </a:solidFill>
                <a:latin typeface="Consolas"/>
                <a:cs typeface="Consolas"/>
              </a:rPr>
              <a:t>olmayan</a:t>
            </a:r>
            <a:r>
              <a:rPr dirty="0" sz="2200" spc="484" i="1">
                <a:solidFill>
                  <a:srgbClr val="232323"/>
                </a:solidFill>
                <a:latin typeface="Consolas"/>
                <a:cs typeface="Consolas"/>
              </a:rPr>
              <a:t> </a:t>
            </a:r>
            <a:r>
              <a:rPr dirty="0" sz="2200" spc="-25" i="1">
                <a:solidFill>
                  <a:srgbClr val="232323"/>
                </a:solidFill>
                <a:latin typeface="Consolas"/>
                <a:cs typeface="Consolas"/>
              </a:rPr>
              <a:t>ve</a:t>
            </a:r>
            <a:endParaRPr sz="2200">
              <a:latin typeface="Consolas"/>
              <a:cs typeface="Consolas"/>
            </a:endParaRPr>
          </a:p>
        </p:txBody>
      </p:sp>
      <p:sp>
        <p:nvSpPr>
          <p:cNvPr id="50" name="object 50" descr=""/>
          <p:cNvSpPr txBox="1"/>
          <p:nvPr/>
        </p:nvSpPr>
        <p:spPr>
          <a:xfrm>
            <a:off x="8751419" y="4590204"/>
            <a:ext cx="179070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i="1">
                <a:solidFill>
                  <a:srgbClr val="232323"/>
                </a:solidFill>
                <a:latin typeface="Consolas"/>
                <a:cs typeface="Consolas"/>
              </a:rPr>
              <a:t>bir</a:t>
            </a:r>
            <a:r>
              <a:rPr dirty="0" sz="2200" spc="515" i="1">
                <a:solidFill>
                  <a:srgbClr val="232323"/>
                </a:solidFill>
                <a:latin typeface="Consolas"/>
                <a:cs typeface="Consolas"/>
              </a:rPr>
              <a:t> </a:t>
            </a:r>
            <a:r>
              <a:rPr dirty="0" sz="2200" spc="-10" i="1">
                <a:solidFill>
                  <a:srgbClr val="232323"/>
                </a:solidFill>
                <a:latin typeface="Consolas"/>
                <a:cs typeface="Consolas"/>
              </a:rPr>
              <a:t>birinin</a:t>
            </a:r>
            <a:endParaRPr sz="2200">
              <a:latin typeface="Consolas"/>
              <a:cs typeface="Consolas"/>
            </a:endParaRPr>
          </a:p>
        </p:txBody>
      </p:sp>
      <p:sp>
        <p:nvSpPr>
          <p:cNvPr id="51" name="object 51" descr=""/>
          <p:cNvSpPr txBox="1"/>
          <p:nvPr/>
        </p:nvSpPr>
        <p:spPr>
          <a:xfrm>
            <a:off x="10740197" y="4590204"/>
            <a:ext cx="125857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-10" i="1">
                <a:solidFill>
                  <a:srgbClr val="232323"/>
                </a:solidFill>
                <a:latin typeface="Consolas"/>
                <a:cs typeface="Consolas"/>
              </a:rPr>
              <a:t>farkında</a:t>
            </a:r>
            <a:endParaRPr sz="2200">
              <a:latin typeface="Consolas"/>
              <a:cs typeface="Consolas"/>
            </a:endParaRPr>
          </a:p>
        </p:txBody>
      </p:sp>
      <p:sp>
        <p:nvSpPr>
          <p:cNvPr id="52" name="object 52" descr=""/>
          <p:cNvSpPr txBox="1"/>
          <p:nvPr/>
        </p:nvSpPr>
        <p:spPr>
          <a:xfrm>
            <a:off x="1243925" y="4925432"/>
            <a:ext cx="10756265" cy="69532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  <a:tabLst>
                <a:tab pos="1390015" algn="l"/>
                <a:tab pos="2769235" algn="l"/>
                <a:tab pos="3841115" algn="l"/>
                <a:tab pos="5374005" algn="l"/>
                <a:tab pos="6906895" algn="l"/>
                <a:tab pos="8132445" algn="l"/>
                <a:tab pos="8894445" algn="l"/>
              </a:tabLst>
            </a:pPr>
            <a:r>
              <a:rPr dirty="0" sz="2200" spc="-10" i="1">
                <a:solidFill>
                  <a:srgbClr val="232323"/>
                </a:solidFill>
                <a:latin typeface="Consolas"/>
                <a:cs typeface="Consolas"/>
              </a:rPr>
              <a:t>olmayan</a:t>
            </a:r>
            <a:r>
              <a:rPr dirty="0" sz="2200" i="1">
                <a:solidFill>
                  <a:srgbClr val="232323"/>
                </a:solidFill>
                <a:latin typeface="Consolas"/>
                <a:cs typeface="Consolas"/>
              </a:rPr>
              <a:t>	</a:t>
            </a:r>
            <a:r>
              <a:rPr dirty="0" sz="2200" spc="-10" i="1">
                <a:solidFill>
                  <a:srgbClr val="232323"/>
                </a:solidFill>
                <a:latin typeface="Consolas"/>
                <a:cs typeface="Consolas"/>
              </a:rPr>
              <a:t>oldukça</a:t>
            </a:r>
            <a:r>
              <a:rPr dirty="0" sz="2200" i="1">
                <a:solidFill>
                  <a:srgbClr val="232323"/>
                </a:solidFill>
                <a:latin typeface="Consolas"/>
                <a:cs typeface="Consolas"/>
              </a:rPr>
              <a:t>	</a:t>
            </a:r>
            <a:r>
              <a:rPr dirty="0" sz="2200" spc="-10" i="1">
                <a:solidFill>
                  <a:srgbClr val="232323"/>
                </a:solidFill>
                <a:latin typeface="Consolas"/>
                <a:cs typeface="Consolas"/>
              </a:rPr>
              <a:t>basit</a:t>
            </a:r>
            <a:r>
              <a:rPr dirty="0" sz="2200" i="1">
                <a:solidFill>
                  <a:srgbClr val="232323"/>
                </a:solidFill>
                <a:latin typeface="Consolas"/>
                <a:cs typeface="Consolas"/>
              </a:rPr>
              <a:t>	</a:t>
            </a:r>
            <a:r>
              <a:rPr dirty="0" sz="2200" spc="-10" i="1">
                <a:solidFill>
                  <a:srgbClr val="232323"/>
                </a:solidFill>
                <a:latin typeface="Consolas"/>
                <a:cs typeface="Consolas"/>
              </a:rPr>
              <a:t>etmenler</a:t>
            </a:r>
            <a:r>
              <a:rPr dirty="0" sz="2200" i="1">
                <a:solidFill>
                  <a:srgbClr val="232323"/>
                </a:solidFill>
                <a:latin typeface="Consolas"/>
                <a:cs typeface="Consolas"/>
              </a:rPr>
              <a:t>	</a:t>
            </a:r>
            <a:r>
              <a:rPr dirty="0" sz="2200" spc="-10" i="1">
                <a:solidFill>
                  <a:srgbClr val="232323"/>
                </a:solidFill>
                <a:latin typeface="Consolas"/>
                <a:cs typeface="Consolas"/>
              </a:rPr>
              <a:t>arasında</a:t>
            </a:r>
            <a:r>
              <a:rPr dirty="0" sz="2200" i="1">
                <a:solidFill>
                  <a:srgbClr val="232323"/>
                </a:solidFill>
                <a:latin typeface="Consolas"/>
                <a:cs typeface="Consolas"/>
              </a:rPr>
              <a:t>	</a:t>
            </a:r>
            <a:r>
              <a:rPr dirty="0" sz="2200" spc="-10" i="1">
                <a:solidFill>
                  <a:srgbClr val="232323"/>
                </a:solidFill>
                <a:latin typeface="Consolas"/>
                <a:cs typeface="Consolas"/>
              </a:rPr>
              <a:t>etkili</a:t>
            </a:r>
            <a:r>
              <a:rPr dirty="0" sz="2200" i="1">
                <a:solidFill>
                  <a:srgbClr val="232323"/>
                </a:solidFill>
                <a:latin typeface="Consolas"/>
                <a:cs typeface="Consolas"/>
              </a:rPr>
              <a:t>	</a:t>
            </a:r>
            <a:r>
              <a:rPr dirty="0" sz="2200" spc="-25" i="1">
                <a:solidFill>
                  <a:srgbClr val="232323"/>
                </a:solidFill>
                <a:latin typeface="Consolas"/>
                <a:cs typeface="Consolas"/>
              </a:rPr>
              <a:t>bir</a:t>
            </a:r>
            <a:r>
              <a:rPr dirty="0" sz="2200" i="1">
                <a:solidFill>
                  <a:srgbClr val="232323"/>
                </a:solidFill>
                <a:latin typeface="Consolas"/>
                <a:cs typeface="Consolas"/>
              </a:rPr>
              <a:t>	</a:t>
            </a:r>
            <a:r>
              <a:rPr dirty="0" sz="2200" spc="-10" i="1">
                <a:solidFill>
                  <a:srgbClr val="232323"/>
                </a:solidFill>
                <a:latin typeface="Consolas"/>
                <a:cs typeface="Consolas"/>
              </a:rPr>
              <a:t>işbirliğinin</a:t>
            </a:r>
            <a:r>
              <a:rPr dirty="0" sz="2200" spc="-10" i="1">
                <a:solidFill>
                  <a:srgbClr val="232323"/>
                </a:solidFill>
                <a:latin typeface="Consolas"/>
                <a:cs typeface="Consolas"/>
              </a:rPr>
              <a:t> </a:t>
            </a:r>
            <a:r>
              <a:rPr dirty="0" sz="2200" i="1">
                <a:solidFill>
                  <a:srgbClr val="232323"/>
                </a:solidFill>
                <a:latin typeface="Consolas"/>
                <a:cs typeface="Consolas"/>
              </a:rPr>
              <a:t>doğmasını</a:t>
            </a:r>
            <a:r>
              <a:rPr dirty="0" sz="2200" spc="-105" i="1">
                <a:solidFill>
                  <a:srgbClr val="232323"/>
                </a:solidFill>
                <a:latin typeface="Consolas"/>
                <a:cs typeface="Consolas"/>
              </a:rPr>
              <a:t> </a:t>
            </a:r>
            <a:r>
              <a:rPr dirty="0" sz="2200" spc="-10" i="1">
                <a:solidFill>
                  <a:srgbClr val="232323"/>
                </a:solidFill>
                <a:latin typeface="Consolas"/>
                <a:cs typeface="Consolas"/>
              </a:rPr>
              <a:t>sağlar.»</a:t>
            </a:r>
            <a:endParaRPr sz="22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960755">
              <a:lnSpc>
                <a:spcPct val="100000"/>
              </a:lnSpc>
              <a:spcBef>
                <a:spcPts val="100"/>
              </a:spcBef>
            </a:pPr>
            <a:r>
              <a:rPr dirty="0"/>
              <a:t>Karınca</a:t>
            </a:r>
            <a:r>
              <a:rPr dirty="0" spc="-190"/>
              <a:t> </a:t>
            </a:r>
            <a:r>
              <a:rPr dirty="0"/>
              <a:t>Kolonisi</a:t>
            </a:r>
            <a:r>
              <a:rPr dirty="0" spc="-185"/>
              <a:t> </a:t>
            </a:r>
            <a:r>
              <a:rPr dirty="0"/>
              <a:t>Optimizasyonu</a:t>
            </a:r>
            <a:r>
              <a:rPr dirty="0" spc="-190"/>
              <a:t> </a:t>
            </a:r>
            <a:r>
              <a:rPr dirty="0" spc="-10"/>
              <a:t>Felsefesi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0018" cy="6857999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1242860" y="904218"/>
            <a:ext cx="10758805" cy="46888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Consolas"/>
                <a:cs typeface="Consolas"/>
              </a:rPr>
              <a:t>Bu</a:t>
            </a:r>
            <a:r>
              <a:rPr dirty="0" sz="1800" spc="-35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koordinasyon</a:t>
            </a:r>
            <a:r>
              <a:rPr dirty="0" sz="1800" spc="-40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mekanizması</a:t>
            </a:r>
            <a:r>
              <a:rPr dirty="0" sz="1800" spc="-35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karınca</a:t>
            </a:r>
            <a:r>
              <a:rPr dirty="0" sz="1800" spc="-25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kolonilerinde</a:t>
            </a:r>
            <a:r>
              <a:rPr dirty="0" sz="1800" spc="-35">
                <a:latin typeface="Consolas"/>
                <a:cs typeface="Consolas"/>
              </a:rPr>
              <a:t> </a:t>
            </a:r>
            <a:r>
              <a:rPr dirty="0" sz="1800" spc="-10">
                <a:latin typeface="Consolas"/>
                <a:cs typeface="Consolas"/>
              </a:rPr>
              <a:t>gözlenmektedir.</a:t>
            </a:r>
            <a:endParaRPr sz="18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800">
              <a:latin typeface="Consolas"/>
              <a:cs typeface="Consolas"/>
            </a:endParaRPr>
          </a:p>
          <a:p>
            <a:pPr algn="just" marL="12700" marR="5080">
              <a:lnSpc>
                <a:spcPct val="100000"/>
              </a:lnSpc>
            </a:pPr>
            <a:r>
              <a:rPr dirty="0" sz="1800">
                <a:latin typeface="Consolas"/>
                <a:cs typeface="Consolas"/>
              </a:rPr>
              <a:t>Birçok</a:t>
            </a:r>
            <a:r>
              <a:rPr dirty="0" sz="1800" spc="20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karınca</a:t>
            </a:r>
            <a:r>
              <a:rPr dirty="0" sz="1800" spc="20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türünde,</a:t>
            </a:r>
            <a:r>
              <a:rPr dirty="0" sz="1800" spc="50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gıda</a:t>
            </a:r>
            <a:r>
              <a:rPr dirty="0" sz="1800" spc="35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kaynağına</a:t>
            </a:r>
            <a:r>
              <a:rPr dirty="0" sz="1800" spc="20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gidip</a:t>
            </a:r>
            <a:r>
              <a:rPr dirty="0" sz="1800" spc="40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gelen</a:t>
            </a:r>
            <a:r>
              <a:rPr dirty="0" sz="1800" spc="25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karıncalar</a:t>
            </a:r>
            <a:r>
              <a:rPr dirty="0" sz="1800" spc="20">
                <a:latin typeface="Consolas"/>
                <a:cs typeface="Consolas"/>
              </a:rPr>
              <a:t> </a:t>
            </a:r>
            <a:r>
              <a:rPr dirty="0" sz="1800" b="1">
                <a:solidFill>
                  <a:srgbClr val="FF0000"/>
                </a:solidFill>
                <a:latin typeface="Consolas"/>
                <a:cs typeface="Consolas"/>
              </a:rPr>
              <a:t>feromon</a:t>
            </a:r>
            <a:r>
              <a:rPr dirty="0" sz="1800" spc="40" b="1">
                <a:solidFill>
                  <a:srgbClr val="FF0000"/>
                </a:solidFill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adı</a:t>
            </a:r>
            <a:r>
              <a:rPr dirty="0" sz="1800" spc="25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verilen</a:t>
            </a:r>
            <a:r>
              <a:rPr dirty="0" sz="1800" spc="40">
                <a:latin typeface="Consolas"/>
                <a:cs typeface="Consolas"/>
              </a:rPr>
              <a:t> </a:t>
            </a:r>
            <a:r>
              <a:rPr dirty="0" sz="1800" spc="-25">
                <a:latin typeface="Consolas"/>
                <a:cs typeface="Consolas"/>
              </a:rPr>
              <a:t>bir </a:t>
            </a:r>
            <a:r>
              <a:rPr dirty="0" sz="1800">
                <a:latin typeface="Consolas"/>
                <a:cs typeface="Consolas"/>
              </a:rPr>
              <a:t>maddeyi</a:t>
            </a:r>
            <a:r>
              <a:rPr dirty="0" sz="1800" spc="-35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yere</a:t>
            </a:r>
            <a:r>
              <a:rPr dirty="0" sz="1800" spc="-20">
                <a:latin typeface="Consolas"/>
                <a:cs typeface="Consolas"/>
              </a:rPr>
              <a:t> </a:t>
            </a:r>
            <a:r>
              <a:rPr dirty="0" sz="1800" spc="-10">
                <a:latin typeface="Consolas"/>
                <a:cs typeface="Consolas"/>
              </a:rPr>
              <a:t>bırakırlar.</a:t>
            </a:r>
            <a:endParaRPr sz="18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800">
              <a:latin typeface="Consolas"/>
              <a:cs typeface="Consolas"/>
            </a:endParaRPr>
          </a:p>
          <a:p>
            <a:pPr algn="just" marL="12700">
              <a:lnSpc>
                <a:spcPct val="100000"/>
              </a:lnSpc>
              <a:spcBef>
                <a:spcPts val="5"/>
              </a:spcBef>
            </a:pPr>
            <a:r>
              <a:rPr dirty="0" sz="1800">
                <a:latin typeface="Consolas"/>
                <a:cs typeface="Consolas"/>
              </a:rPr>
              <a:t>Diğer</a:t>
            </a:r>
            <a:r>
              <a:rPr dirty="0" sz="1800" spc="-200">
                <a:latin typeface="Consolas"/>
                <a:cs typeface="Consolas"/>
              </a:rPr>
              <a:t>  </a:t>
            </a:r>
            <a:r>
              <a:rPr dirty="0" sz="1800">
                <a:latin typeface="Consolas"/>
                <a:cs typeface="Consolas"/>
              </a:rPr>
              <a:t>karıncalar</a:t>
            </a:r>
            <a:r>
              <a:rPr dirty="0" sz="1800" spc="-204">
                <a:latin typeface="Consolas"/>
                <a:cs typeface="Consolas"/>
              </a:rPr>
              <a:t>  </a:t>
            </a:r>
            <a:r>
              <a:rPr dirty="0" sz="1800">
                <a:latin typeface="Consolas"/>
                <a:cs typeface="Consolas"/>
              </a:rPr>
              <a:t>feromonun</a:t>
            </a:r>
            <a:r>
              <a:rPr dirty="0" sz="1800" spc="-200">
                <a:latin typeface="Consolas"/>
                <a:cs typeface="Consolas"/>
              </a:rPr>
              <a:t>  </a:t>
            </a:r>
            <a:r>
              <a:rPr dirty="0" sz="1800">
                <a:latin typeface="Consolas"/>
                <a:cs typeface="Consolas"/>
              </a:rPr>
              <a:t>varlığını</a:t>
            </a:r>
            <a:r>
              <a:rPr dirty="0" sz="1800" spc="-204">
                <a:latin typeface="Consolas"/>
                <a:cs typeface="Consolas"/>
              </a:rPr>
              <a:t>  </a:t>
            </a:r>
            <a:r>
              <a:rPr dirty="0" sz="1800">
                <a:latin typeface="Consolas"/>
                <a:cs typeface="Consolas"/>
              </a:rPr>
              <a:t>algılar</a:t>
            </a:r>
            <a:r>
              <a:rPr dirty="0" sz="1800" spc="-200">
                <a:latin typeface="Consolas"/>
                <a:cs typeface="Consolas"/>
              </a:rPr>
              <a:t>  </a:t>
            </a:r>
            <a:r>
              <a:rPr dirty="0" sz="1800">
                <a:latin typeface="Consolas"/>
                <a:cs typeface="Consolas"/>
              </a:rPr>
              <a:t>ve</a:t>
            </a:r>
            <a:r>
              <a:rPr dirty="0" sz="1800" spc="-204">
                <a:latin typeface="Consolas"/>
                <a:cs typeface="Consolas"/>
              </a:rPr>
              <a:t>  </a:t>
            </a:r>
            <a:r>
              <a:rPr dirty="0" sz="1800">
                <a:latin typeface="Consolas"/>
                <a:cs typeface="Consolas"/>
              </a:rPr>
              <a:t>feromon</a:t>
            </a:r>
            <a:r>
              <a:rPr dirty="0" sz="1800" spc="-200">
                <a:latin typeface="Consolas"/>
                <a:cs typeface="Consolas"/>
              </a:rPr>
              <a:t>  </a:t>
            </a:r>
            <a:r>
              <a:rPr dirty="0" sz="1800">
                <a:latin typeface="Consolas"/>
                <a:cs typeface="Consolas"/>
              </a:rPr>
              <a:t>yoğunluğunun</a:t>
            </a:r>
            <a:r>
              <a:rPr dirty="0" sz="1800" spc="-204">
                <a:latin typeface="Consolas"/>
                <a:cs typeface="Consolas"/>
              </a:rPr>
              <a:t>  </a:t>
            </a:r>
            <a:r>
              <a:rPr dirty="0" sz="1800">
                <a:latin typeface="Consolas"/>
                <a:cs typeface="Consolas"/>
              </a:rPr>
              <a:t>daha</a:t>
            </a:r>
            <a:r>
              <a:rPr dirty="0" sz="1800" spc="-204">
                <a:latin typeface="Consolas"/>
                <a:cs typeface="Consolas"/>
              </a:rPr>
              <a:t>  </a:t>
            </a:r>
            <a:r>
              <a:rPr dirty="0" sz="1800" spc="-10">
                <a:latin typeface="Consolas"/>
                <a:cs typeface="Consolas"/>
              </a:rPr>
              <a:t>yüksek</a:t>
            </a:r>
            <a:endParaRPr sz="1800">
              <a:latin typeface="Consolas"/>
              <a:cs typeface="Consolas"/>
            </a:endParaRPr>
          </a:p>
          <a:p>
            <a:pPr algn="just" marL="13335">
              <a:lnSpc>
                <a:spcPct val="100000"/>
              </a:lnSpc>
            </a:pPr>
            <a:r>
              <a:rPr dirty="0" sz="1800">
                <a:latin typeface="Consolas"/>
                <a:cs typeface="Consolas"/>
              </a:rPr>
              <a:t>olduğu</a:t>
            </a:r>
            <a:r>
              <a:rPr dirty="0" sz="1800" spc="-35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yolları</a:t>
            </a:r>
            <a:r>
              <a:rPr dirty="0" sz="1800" spc="-25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takip</a:t>
            </a:r>
            <a:r>
              <a:rPr dirty="0" sz="1800" spc="-15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etme</a:t>
            </a:r>
            <a:r>
              <a:rPr dirty="0" sz="1800" spc="-20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eğilimi</a:t>
            </a:r>
            <a:r>
              <a:rPr dirty="0" sz="1800" spc="-25">
                <a:latin typeface="Consolas"/>
                <a:cs typeface="Consolas"/>
              </a:rPr>
              <a:t> </a:t>
            </a:r>
            <a:r>
              <a:rPr dirty="0" sz="1800" spc="-10">
                <a:latin typeface="Consolas"/>
                <a:cs typeface="Consolas"/>
              </a:rPr>
              <a:t>gösterirler.</a:t>
            </a:r>
            <a:endParaRPr sz="18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800">
              <a:latin typeface="Consolas"/>
              <a:cs typeface="Consolas"/>
            </a:endParaRPr>
          </a:p>
          <a:p>
            <a:pPr algn="just" marL="12700" marR="5080" indent="635">
              <a:lnSpc>
                <a:spcPct val="100000"/>
              </a:lnSpc>
            </a:pPr>
            <a:r>
              <a:rPr dirty="0" sz="1800">
                <a:latin typeface="Consolas"/>
                <a:cs typeface="Consolas"/>
              </a:rPr>
              <a:t>Karıncalar</a:t>
            </a:r>
            <a:r>
              <a:rPr dirty="0" sz="1800" spc="110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yüksek</a:t>
            </a:r>
            <a:r>
              <a:rPr dirty="0" sz="1800" spc="135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feromon</a:t>
            </a:r>
            <a:r>
              <a:rPr dirty="0" sz="1800" spc="125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seviyesine</a:t>
            </a:r>
            <a:r>
              <a:rPr dirty="0" sz="1800" spc="130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sahip</a:t>
            </a:r>
            <a:r>
              <a:rPr dirty="0" sz="1800" spc="125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yolu</a:t>
            </a:r>
            <a:r>
              <a:rPr dirty="0" sz="1800" spc="140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daha</a:t>
            </a:r>
            <a:r>
              <a:rPr dirty="0" sz="1800" spc="135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yüksek</a:t>
            </a:r>
            <a:r>
              <a:rPr dirty="0" sz="1800" spc="135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olasılıkla</a:t>
            </a:r>
            <a:r>
              <a:rPr dirty="0" sz="1800" spc="135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seçme</a:t>
            </a:r>
            <a:r>
              <a:rPr dirty="0" sz="1800" spc="135">
                <a:latin typeface="Consolas"/>
                <a:cs typeface="Consolas"/>
              </a:rPr>
              <a:t> </a:t>
            </a:r>
            <a:r>
              <a:rPr dirty="0" sz="1800" spc="-10">
                <a:latin typeface="Consolas"/>
                <a:cs typeface="Consolas"/>
              </a:rPr>
              <a:t>eğilimi </a:t>
            </a:r>
            <a:r>
              <a:rPr dirty="0" sz="1800">
                <a:latin typeface="Consolas"/>
                <a:cs typeface="Consolas"/>
              </a:rPr>
              <a:t>gösterdikleri</a:t>
            </a:r>
            <a:r>
              <a:rPr dirty="0" sz="1800" spc="125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için,</a:t>
            </a:r>
            <a:r>
              <a:rPr dirty="0" sz="1800" spc="155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zaman</a:t>
            </a:r>
            <a:r>
              <a:rPr dirty="0" sz="1800" spc="140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içerisinde</a:t>
            </a:r>
            <a:r>
              <a:rPr dirty="0" sz="1800" spc="150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yol</a:t>
            </a:r>
            <a:r>
              <a:rPr dirty="0" sz="1800" spc="150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başka</a:t>
            </a:r>
            <a:r>
              <a:rPr dirty="0" sz="1800" spc="170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karıncalar</a:t>
            </a:r>
            <a:r>
              <a:rPr dirty="0" sz="1800" spc="150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tarafından</a:t>
            </a:r>
            <a:r>
              <a:rPr dirty="0" sz="1800" spc="140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da</a:t>
            </a:r>
            <a:r>
              <a:rPr dirty="0" sz="1800" spc="155">
                <a:latin typeface="Consolas"/>
                <a:cs typeface="Consolas"/>
              </a:rPr>
              <a:t> </a:t>
            </a:r>
            <a:r>
              <a:rPr dirty="0" sz="1800" spc="-10">
                <a:latin typeface="Consolas"/>
                <a:cs typeface="Consolas"/>
              </a:rPr>
              <a:t>kullanılmaya başlar.</a:t>
            </a:r>
            <a:endParaRPr sz="18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800">
              <a:latin typeface="Consolas"/>
              <a:cs typeface="Consolas"/>
            </a:endParaRPr>
          </a:p>
          <a:p>
            <a:pPr algn="just" marL="13335">
              <a:lnSpc>
                <a:spcPct val="100000"/>
              </a:lnSpc>
              <a:spcBef>
                <a:spcPts val="5"/>
              </a:spcBef>
            </a:pPr>
            <a:r>
              <a:rPr dirty="0" sz="1800">
                <a:latin typeface="Consolas"/>
                <a:cs typeface="Consolas"/>
              </a:rPr>
              <a:t>Bunun</a:t>
            </a:r>
            <a:r>
              <a:rPr dirty="0" sz="1800" spc="380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sonucunda</a:t>
            </a:r>
            <a:r>
              <a:rPr dirty="0" sz="1800" spc="395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yol</a:t>
            </a:r>
            <a:r>
              <a:rPr dirty="0" sz="1800" spc="395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üzerinde</a:t>
            </a:r>
            <a:r>
              <a:rPr dirty="0" sz="1800" spc="390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bulunan</a:t>
            </a:r>
            <a:r>
              <a:rPr dirty="0" sz="1800" spc="380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feromon</a:t>
            </a:r>
            <a:r>
              <a:rPr dirty="0" sz="1800" spc="380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seviyesi</a:t>
            </a:r>
            <a:r>
              <a:rPr dirty="0" sz="1800" spc="395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daha</a:t>
            </a:r>
            <a:r>
              <a:rPr dirty="0" sz="1800" spc="390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belirgin</a:t>
            </a:r>
            <a:r>
              <a:rPr dirty="0" sz="1800" spc="380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hale</a:t>
            </a:r>
            <a:r>
              <a:rPr dirty="0" sz="1800" spc="395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gelir</a:t>
            </a:r>
            <a:r>
              <a:rPr dirty="0" sz="1800" spc="380">
                <a:latin typeface="Consolas"/>
                <a:cs typeface="Consolas"/>
              </a:rPr>
              <a:t> </a:t>
            </a:r>
            <a:r>
              <a:rPr dirty="0" sz="1800" spc="-25">
                <a:latin typeface="Consolas"/>
                <a:cs typeface="Consolas"/>
              </a:rPr>
              <a:t>ve</a:t>
            </a:r>
            <a:endParaRPr sz="1800">
              <a:latin typeface="Consolas"/>
              <a:cs typeface="Consolas"/>
            </a:endParaRPr>
          </a:p>
          <a:p>
            <a:pPr algn="just" marL="13335">
              <a:lnSpc>
                <a:spcPct val="100000"/>
              </a:lnSpc>
            </a:pPr>
            <a:r>
              <a:rPr dirty="0" sz="1800">
                <a:latin typeface="Consolas"/>
                <a:cs typeface="Consolas"/>
              </a:rPr>
              <a:t>karınca</a:t>
            </a:r>
            <a:r>
              <a:rPr dirty="0" sz="1800" spc="-40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sürüsünün</a:t>
            </a:r>
            <a:r>
              <a:rPr dirty="0" sz="1800" spc="-25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başarısı</a:t>
            </a:r>
            <a:r>
              <a:rPr dirty="0" sz="1800" spc="-35">
                <a:latin typeface="Consolas"/>
                <a:cs typeface="Consolas"/>
              </a:rPr>
              <a:t> </a:t>
            </a:r>
            <a:r>
              <a:rPr dirty="0" sz="1800" spc="-10">
                <a:latin typeface="Consolas"/>
                <a:cs typeface="Consolas"/>
              </a:rPr>
              <a:t>artar.</a:t>
            </a:r>
            <a:endParaRPr sz="18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800">
              <a:latin typeface="Consolas"/>
              <a:cs typeface="Consolas"/>
            </a:endParaRPr>
          </a:p>
          <a:p>
            <a:pPr algn="just" marL="13335">
              <a:lnSpc>
                <a:spcPct val="100000"/>
              </a:lnSpc>
            </a:pPr>
            <a:r>
              <a:rPr dirty="0" sz="1800">
                <a:latin typeface="Consolas"/>
                <a:cs typeface="Consolas"/>
              </a:rPr>
              <a:t>Diğer</a:t>
            </a:r>
            <a:r>
              <a:rPr dirty="0" sz="1800" spc="380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bir</a:t>
            </a:r>
            <a:r>
              <a:rPr dirty="0" sz="1800" spc="385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ifadeyle,</a:t>
            </a:r>
            <a:r>
              <a:rPr dirty="0" sz="1800" spc="385">
                <a:latin typeface="Consolas"/>
                <a:cs typeface="Consolas"/>
              </a:rPr>
              <a:t> </a:t>
            </a:r>
            <a:r>
              <a:rPr dirty="0" sz="1800" b="1">
                <a:latin typeface="Consolas"/>
                <a:cs typeface="Consolas"/>
              </a:rPr>
              <a:t>karıncalar</a:t>
            </a:r>
            <a:r>
              <a:rPr dirty="0" sz="1800" spc="395" b="1">
                <a:latin typeface="Consolas"/>
                <a:cs typeface="Consolas"/>
              </a:rPr>
              <a:t> </a:t>
            </a:r>
            <a:r>
              <a:rPr dirty="0" sz="1800" b="1">
                <a:latin typeface="Consolas"/>
                <a:cs typeface="Consolas"/>
              </a:rPr>
              <a:t>hedeflerine</a:t>
            </a:r>
            <a:r>
              <a:rPr dirty="0" sz="1800" spc="385" b="1">
                <a:latin typeface="Consolas"/>
                <a:cs typeface="Consolas"/>
              </a:rPr>
              <a:t> </a:t>
            </a:r>
            <a:r>
              <a:rPr dirty="0" sz="1800" b="1">
                <a:latin typeface="Consolas"/>
                <a:cs typeface="Consolas"/>
              </a:rPr>
              <a:t>ulaşmak</a:t>
            </a:r>
            <a:r>
              <a:rPr dirty="0" sz="1800" spc="395" b="1">
                <a:latin typeface="Consolas"/>
                <a:cs typeface="Consolas"/>
              </a:rPr>
              <a:t> </a:t>
            </a:r>
            <a:r>
              <a:rPr dirty="0" sz="1800" b="1">
                <a:latin typeface="Consolas"/>
                <a:cs typeface="Consolas"/>
              </a:rPr>
              <a:t>için</a:t>
            </a:r>
            <a:r>
              <a:rPr dirty="0" sz="1800" spc="390" b="1">
                <a:latin typeface="Consolas"/>
                <a:cs typeface="Consolas"/>
              </a:rPr>
              <a:t> </a:t>
            </a:r>
            <a:r>
              <a:rPr dirty="0" sz="1800" b="1">
                <a:latin typeface="Consolas"/>
                <a:cs typeface="Consolas"/>
              </a:rPr>
              <a:t>en</a:t>
            </a:r>
            <a:r>
              <a:rPr dirty="0" sz="1800" spc="395" b="1">
                <a:latin typeface="Consolas"/>
                <a:cs typeface="Consolas"/>
              </a:rPr>
              <a:t> </a:t>
            </a:r>
            <a:r>
              <a:rPr dirty="0" sz="1800" b="1">
                <a:latin typeface="Consolas"/>
                <a:cs typeface="Consolas"/>
              </a:rPr>
              <a:t>verimli</a:t>
            </a:r>
            <a:r>
              <a:rPr dirty="0" sz="1800" spc="390" b="1">
                <a:latin typeface="Consolas"/>
                <a:cs typeface="Consolas"/>
              </a:rPr>
              <a:t> </a:t>
            </a:r>
            <a:r>
              <a:rPr dirty="0" sz="1800" b="1">
                <a:latin typeface="Consolas"/>
                <a:cs typeface="Consolas"/>
              </a:rPr>
              <a:t>yolu</a:t>
            </a:r>
            <a:r>
              <a:rPr dirty="0" sz="1800" spc="385" b="1">
                <a:latin typeface="Consolas"/>
                <a:cs typeface="Consolas"/>
              </a:rPr>
              <a:t> </a:t>
            </a:r>
            <a:r>
              <a:rPr dirty="0" sz="1800" b="1">
                <a:latin typeface="Consolas"/>
                <a:cs typeface="Consolas"/>
              </a:rPr>
              <a:t>bulmuş</a:t>
            </a:r>
            <a:r>
              <a:rPr dirty="0" sz="1800" spc="385" b="1">
                <a:latin typeface="Consolas"/>
                <a:cs typeface="Consolas"/>
              </a:rPr>
              <a:t> </a:t>
            </a:r>
            <a:r>
              <a:rPr dirty="0" sz="1800" spc="-25" b="1">
                <a:latin typeface="Consolas"/>
                <a:cs typeface="Consolas"/>
              </a:rPr>
              <a:t>ve</a:t>
            </a:r>
            <a:endParaRPr sz="1800">
              <a:latin typeface="Consolas"/>
              <a:cs typeface="Consolas"/>
            </a:endParaRPr>
          </a:p>
          <a:p>
            <a:pPr algn="just" marL="13335">
              <a:lnSpc>
                <a:spcPct val="100000"/>
              </a:lnSpc>
            </a:pPr>
            <a:r>
              <a:rPr dirty="0" sz="1800" b="1">
                <a:latin typeface="Consolas"/>
                <a:cs typeface="Consolas"/>
              </a:rPr>
              <a:t>kullanmaya</a:t>
            </a:r>
            <a:r>
              <a:rPr dirty="0" sz="1800" spc="-40" b="1">
                <a:latin typeface="Consolas"/>
                <a:cs typeface="Consolas"/>
              </a:rPr>
              <a:t> </a:t>
            </a:r>
            <a:r>
              <a:rPr dirty="0" sz="1800" spc="-10" b="1">
                <a:latin typeface="Consolas"/>
                <a:cs typeface="Consolas"/>
              </a:rPr>
              <a:t>başlamışlardır.</a:t>
            </a:r>
            <a:endParaRPr sz="18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960755">
              <a:lnSpc>
                <a:spcPct val="100000"/>
              </a:lnSpc>
              <a:spcBef>
                <a:spcPts val="100"/>
              </a:spcBef>
            </a:pPr>
            <a:r>
              <a:rPr dirty="0"/>
              <a:t>Çift</a:t>
            </a:r>
            <a:r>
              <a:rPr dirty="0" spc="-114"/>
              <a:t> </a:t>
            </a:r>
            <a:r>
              <a:rPr dirty="0"/>
              <a:t>Köprü</a:t>
            </a:r>
            <a:r>
              <a:rPr dirty="0" spc="-110"/>
              <a:t> </a:t>
            </a:r>
            <a:r>
              <a:rPr dirty="0"/>
              <a:t>Deneyi</a:t>
            </a:r>
            <a:r>
              <a:rPr dirty="0" spc="-110"/>
              <a:t> </a:t>
            </a:r>
            <a:r>
              <a:rPr dirty="0"/>
              <a:t>(Double</a:t>
            </a:r>
            <a:r>
              <a:rPr dirty="0" spc="-114"/>
              <a:t> </a:t>
            </a:r>
            <a:r>
              <a:rPr dirty="0"/>
              <a:t>Bridge</a:t>
            </a:r>
            <a:r>
              <a:rPr dirty="0" spc="-110"/>
              <a:t> </a:t>
            </a:r>
            <a:r>
              <a:rPr dirty="0" spc="-10"/>
              <a:t>Experiment)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0018" cy="6857999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1243088" y="904218"/>
            <a:ext cx="10757535" cy="24942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Consolas"/>
                <a:cs typeface="Consolas"/>
              </a:rPr>
              <a:t>Karıncaların</a:t>
            </a:r>
            <a:r>
              <a:rPr dirty="0" sz="1800" spc="135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feromon</a:t>
            </a:r>
            <a:r>
              <a:rPr dirty="0" sz="1800" spc="140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seviyesi</a:t>
            </a:r>
            <a:r>
              <a:rPr dirty="0" sz="1800" spc="155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ile</a:t>
            </a:r>
            <a:r>
              <a:rPr dirty="0" sz="1800" spc="155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yollarını</a:t>
            </a:r>
            <a:r>
              <a:rPr dirty="0" sz="1800" spc="150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nasıl</a:t>
            </a:r>
            <a:r>
              <a:rPr dirty="0" sz="1800" spc="145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bulduklarını</a:t>
            </a:r>
            <a:r>
              <a:rPr dirty="0" sz="1800" spc="140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daha</a:t>
            </a:r>
            <a:r>
              <a:rPr dirty="0" sz="1800" spc="155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iyi</a:t>
            </a:r>
            <a:r>
              <a:rPr dirty="0" sz="1800" spc="155">
                <a:latin typeface="Consolas"/>
                <a:cs typeface="Consolas"/>
              </a:rPr>
              <a:t> </a:t>
            </a:r>
            <a:r>
              <a:rPr dirty="0" sz="1800" spc="-10">
                <a:latin typeface="Consolas"/>
                <a:cs typeface="Consolas"/>
              </a:rPr>
              <a:t>anlayabilmek </a:t>
            </a:r>
            <a:r>
              <a:rPr dirty="0" sz="1800">
                <a:latin typeface="Consolas"/>
                <a:cs typeface="Consolas"/>
              </a:rPr>
              <a:t>için</a:t>
            </a:r>
            <a:r>
              <a:rPr dirty="0" sz="1800" spc="265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1989</a:t>
            </a:r>
            <a:r>
              <a:rPr dirty="0" sz="1800" spc="275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senesinde</a:t>
            </a:r>
            <a:r>
              <a:rPr dirty="0" sz="1800" spc="275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S.</a:t>
            </a:r>
            <a:r>
              <a:rPr dirty="0" sz="1800" spc="275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Goss</a:t>
            </a:r>
            <a:r>
              <a:rPr dirty="0" sz="1800" spc="275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ve</a:t>
            </a:r>
            <a:r>
              <a:rPr dirty="0" sz="1800" spc="275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J.</a:t>
            </a:r>
            <a:r>
              <a:rPr dirty="0" sz="1800" spc="275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L.</a:t>
            </a:r>
            <a:r>
              <a:rPr dirty="0" sz="1800" spc="275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Deneubourg</a:t>
            </a:r>
            <a:r>
              <a:rPr dirty="0" sz="1800" spc="275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tarafından</a:t>
            </a:r>
            <a:r>
              <a:rPr dirty="0" sz="1800" spc="270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geliştirilen</a:t>
            </a:r>
            <a:r>
              <a:rPr dirty="0" sz="1800" spc="275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çift</a:t>
            </a:r>
            <a:r>
              <a:rPr dirty="0" sz="1800" spc="280">
                <a:latin typeface="Consolas"/>
                <a:cs typeface="Consolas"/>
              </a:rPr>
              <a:t> </a:t>
            </a:r>
            <a:r>
              <a:rPr dirty="0" sz="1800" spc="-10">
                <a:latin typeface="Consolas"/>
                <a:cs typeface="Consolas"/>
              </a:rPr>
              <a:t>köprü </a:t>
            </a:r>
            <a:r>
              <a:rPr dirty="0" sz="1800">
                <a:latin typeface="Consolas"/>
                <a:cs typeface="Consolas"/>
              </a:rPr>
              <a:t>deneyi</a:t>
            </a:r>
            <a:r>
              <a:rPr dirty="0" sz="1800" spc="-30">
                <a:latin typeface="Consolas"/>
                <a:cs typeface="Consolas"/>
              </a:rPr>
              <a:t> </a:t>
            </a:r>
            <a:r>
              <a:rPr dirty="0" sz="1800" spc="-10">
                <a:latin typeface="Consolas"/>
                <a:cs typeface="Consolas"/>
              </a:rPr>
              <a:t>gerçekleştirilmiştir.</a:t>
            </a:r>
            <a:endParaRPr sz="18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8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dirty="0" sz="1800">
                <a:latin typeface="Consolas"/>
                <a:cs typeface="Consolas"/>
              </a:rPr>
              <a:t>Bu</a:t>
            </a:r>
            <a:r>
              <a:rPr dirty="0" sz="1800" spc="15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deneyde</a:t>
            </a:r>
            <a:r>
              <a:rPr dirty="0" sz="1800" spc="20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Arjantin</a:t>
            </a:r>
            <a:r>
              <a:rPr dirty="0" sz="1800" spc="20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karınca</a:t>
            </a:r>
            <a:r>
              <a:rPr dirty="0" sz="1800" spc="20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kolonisinin</a:t>
            </a:r>
            <a:r>
              <a:rPr dirty="0" sz="1800" spc="20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bir</a:t>
            </a:r>
            <a:r>
              <a:rPr dirty="0" sz="1800" spc="30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yuvası,</a:t>
            </a:r>
            <a:r>
              <a:rPr dirty="0" sz="1800" spc="20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bir</a:t>
            </a:r>
            <a:r>
              <a:rPr dirty="0" sz="1800" spc="25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besin</a:t>
            </a:r>
            <a:r>
              <a:rPr dirty="0" sz="1800" spc="25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kaynağına</a:t>
            </a:r>
            <a:r>
              <a:rPr dirty="0" sz="1800" spc="30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iki</a:t>
            </a:r>
            <a:r>
              <a:rPr dirty="0" sz="1800" spc="20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köprü</a:t>
            </a:r>
            <a:r>
              <a:rPr dirty="0" sz="1800" spc="40">
                <a:latin typeface="Consolas"/>
                <a:cs typeface="Consolas"/>
              </a:rPr>
              <a:t> </a:t>
            </a:r>
            <a:r>
              <a:rPr dirty="0" sz="1800" spc="-25">
                <a:latin typeface="Consolas"/>
                <a:cs typeface="Consolas"/>
              </a:rPr>
              <a:t>ile</a:t>
            </a:r>
            <a:endParaRPr sz="18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dirty="0" sz="1800" spc="-10">
                <a:latin typeface="Consolas"/>
                <a:cs typeface="Consolas"/>
              </a:rPr>
              <a:t>bağlanmıştır.</a:t>
            </a:r>
            <a:endParaRPr sz="18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800">
              <a:latin typeface="Consolas"/>
              <a:cs typeface="Consolas"/>
            </a:endParaRPr>
          </a:p>
          <a:p>
            <a:pPr marL="12700" marR="6985">
              <a:lnSpc>
                <a:spcPct val="100000"/>
              </a:lnSpc>
              <a:spcBef>
                <a:spcPts val="5"/>
              </a:spcBef>
              <a:tabLst>
                <a:tab pos="1469390" algn="l"/>
                <a:tab pos="2298700" algn="l"/>
                <a:tab pos="3630295" algn="l"/>
                <a:tab pos="5087620" algn="l"/>
                <a:tab pos="5540375" algn="l"/>
                <a:tab pos="6120765" algn="l"/>
                <a:tab pos="7325995" algn="l"/>
                <a:tab pos="8531860" algn="l"/>
                <a:tab pos="9486900" algn="l"/>
              </a:tabLst>
            </a:pPr>
            <a:r>
              <a:rPr dirty="0" sz="1800" spc="-10">
                <a:latin typeface="Consolas"/>
                <a:cs typeface="Consolas"/>
              </a:rPr>
              <a:t>Karıncalar</a:t>
            </a:r>
            <a:r>
              <a:rPr dirty="0" sz="1800">
                <a:latin typeface="Consolas"/>
                <a:cs typeface="Consolas"/>
              </a:rPr>
              <a:t>	</a:t>
            </a:r>
            <a:r>
              <a:rPr dirty="0" sz="1800" spc="-20">
                <a:latin typeface="Consolas"/>
                <a:cs typeface="Consolas"/>
              </a:rPr>
              <a:t>besin</a:t>
            </a:r>
            <a:r>
              <a:rPr dirty="0" sz="1800">
                <a:latin typeface="Consolas"/>
                <a:cs typeface="Consolas"/>
              </a:rPr>
              <a:t>	</a:t>
            </a:r>
            <a:r>
              <a:rPr dirty="0" sz="1800" spc="-10">
                <a:latin typeface="Consolas"/>
                <a:cs typeface="Consolas"/>
              </a:rPr>
              <a:t>kaynağına</a:t>
            </a:r>
            <a:r>
              <a:rPr dirty="0" sz="1800">
                <a:latin typeface="Consolas"/>
                <a:cs typeface="Consolas"/>
              </a:rPr>
              <a:t>	</a:t>
            </a:r>
            <a:r>
              <a:rPr dirty="0" sz="1800" spc="-10">
                <a:latin typeface="Consolas"/>
                <a:cs typeface="Consolas"/>
              </a:rPr>
              <a:t>ulaşabilir</a:t>
            </a:r>
            <a:r>
              <a:rPr dirty="0" sz="1800">
                <a:latin typeface="Consolas"/>
                <a:cs typeface="Consolas"/>
              </a:rPr>
              <a:t>	</a:t>
            </a:r>
            <a:r>
              <a:rPr dirty="0" sz="1800" spc="-25">
                <a:latin typeface="Consolas"/>
                <a:cs typeface="Consolas"/>
              </a:rPr>
              <a:t>ve</a:t>
            </a:r>
            <a:r>
              <a:rPr dirty="0" sz="1800">
                <a:latin typeface="Consolas"/>
                <a:cs typeface="Consolas"/>
              </a:rPr>
              <a:t>	</a:t>
            </a:r>
            <a:r>
              <a:rPr dirty="0" sz="1800" spc="-25">
                <a:latin typeface="Consolas"/>
                <a:cs typeface="Consolas"/>
              </a:rPr>
              <a:t>iki</a:t>
            </a:r>
            <a:r>
              <a:rPr dirty="0" sz="1800">
                <a:latin typeface="Consolas"/>
                <a:cs typeface="Consolas"/>
              </a:rPr>
              <a:t>	</a:t>
            </a:r>
            <a:r>
              <a:rPr dirty="0" sz="1800" spc="-10">
                <a:latin typeface="Consolas"/>
                <a:cs typeface="Consolas"/>
              </a:rPr>
              <a:t>köprüden</a:t>
            </a:r>
            <a:r>
              <a:rPr dirty="0" sz="1800">
                <a:latin typeface="Consolas"/>
                <a:cs typeface="Consolas"/>
              </a:rPr>
              <a:t>	</a:t>
            </a:r>
            <a:r>
              <a:rPr dirty="0" sz="1800" spc="-10">
                <a:latin typeface="Consolas"/>
                <a:cs typeface="Consolas"/>
              </a:rPr>
              <a:t>herhangi</a:t>
            </a:r>
            <a:r>
              <a:rPr dirty="0" sz="1800">
                <a:latin typeface="Consolas"/>
                <a:cs typeface="Consolas"/>
              </a:rPr>
              <a:t>	</a:t>
            </a:r>
            <a:r>
              <a:rPr dirty="0" sz="1800" spc="-10">
                <a:latin typeface="Consolas"/>
                <a:cs typeface="Consolas"/>
              </a:rPr>
              <a:t>birini</a:t>
            </a:r>
            <a:r>
              <a:rPr dirty="0" sz="1800">
                <a:latin typeface="Consolas"/>
                <a:cs typeface="Consolas"/>
              </a:rPr>
              <a:t>	</a:t>
            </a:r>
            <a:r>
              <a:rPr dirty="0" sz="1800" spc="-10">
                <a:latin typeface="Consolas"/>
                <a:cs typeface="Consolas"/>
              </a:rPr>
              <a:t>kullanarak </a:t>
            </a:r>
            <a:r>
              <a:rPr dirty="0" sz="1800">
                <a:latin typeface="Consolas"/>
                <a:cs typeface="Consolas"/>
              </a:rPr>
              <a:t>yuvaya</a:t>
            </a:r>
            <a:r>
              <a:rPr dirty="0" sz="1800" spc="-25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geri</a:t>
            </a:r>
            <a:r>
              <a:rPr dirty="0" sz="1800" spc="-10">
                <a:latin typeface="Consolas"/>
                <a:cs typeface="Consolas"/>
              </a:rPr>
              <a:t> dönebilirler.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1243088" y="3647418"/>
            <a:ext cx="9210040" cy="11226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Consolas"/>
                <a:cs typeface="Consolas"/>
              </a:rPr>
              <a:t>Deneyin</a:t>
            </a:r>
            <a:r>
              <a:rPr dirty="0" sz="1800" spc="-25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amacı,</a:t>
            </a:r>
            <a:r>
              <a:rPr dirty="0" sz="1800" spc="-35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koloninin</a:t>
            </a:r>
            <a:r>
              <a:rPr dirty="0" sz="1800" spc="-25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ortaya</a:t>
            </a:r>
            <a:r>
              <a:rPr dirty="0" sz="1800" spc="-25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çıkan</a:t>
            </a:r>
            <a:r>
              <a:rPr dirty="0" sz="1800" spc="-35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davranışlarını</a:t>
            </a:r>
            <a:r>
              <a:rPr dirty="0" sz="1800" spc="-20">
                <a:latin typeface="Consolas"/>
                <a:cs typeface="Consolas"/>
              </a:rPr>
              <a:t> </a:t>
            </a:r>
            <a:r>
              <a:rPr dirty="0" sz="1800" spc="-10">
                <a:latin typeface="Consolas"/>
                <a:cs typeface="Consolas"/>
              </a:rPr>
              <a:t>gözlemlemektir.</a:t>
            </a:r>
            <a:endParaRPr sz="18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8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tabLst>
                <a:tab pos="469900" algn="l"/>
                <a:tab pos="1430020" algn="l"/>
                <a:tab pos="2515235" algn="l"/>
                <a:tab pos="4103370" algn="l"/>
                <a:tab pos="5814695" algn="l"/>
                <a:tab pos="6523355" algn="l"/>
                <a:tab pos="7734934" algn="l"/>
                <a:tab pos="8193405" algn="l"/>
              </a:tabLst>
            </a:pPr>
            <a:r>
              <a:rPr dirty="0" sz="1800" spc="-25">
                <a:latin typeface="Consolas"/>
                <a:cs typeface="Consolas"/>
              </a:rPr>
              <a:t>Bu</a:t>
            </a:r>
            <a:r>
              <a:rPr dirty="0" sz="1800">
                <a:latin typeface="Consolas"/>
                <a:cs typeface="Consolas"/>
              </a:rPr>
              <a:t>	</a:t>
            </a:r>
            <a:r>
              <a:rPr dirty="0" sz="1800" spc="-10">
                <a:latin typeface="Consolas"/>
                <a:cs typeface="Consolas"/>
              </a:rPr>
              <a:t>başlık</a:t>
            </a:r>
            <a:r>
              <a:rPr dirty="0" sz="1800">
                <a:latin typeface="Consolas"/>
                <a:cs typeface="Consolas"/>
              </a:rPr>
              <a:t>	</a:t>
            </a:r>
            <a:r>
              <a:rPr dirty="0" sz="1800" spc="-10">
                <a:latin typeface="Consolas"/>
                <a:cs typeface="Consolas"/>
              </a:rPr>
              <a:t>altında</a:t>
            </a:r>
            <a:r>
              <a:rPr dirty="0" sz="1800">
                <a:latin typeface="Consolas"/>
                <a:cs typeface="Consolas"/>
              </a:rPr>
              <a:t>	</a:t>
            </a:r>
            <a:r>
              <a:rPr dirty="0" sz="1800" spc="-10">
                <a:latin typeface="Consolas"/>
                <a:cs typeface="Consolas"/>
              </a:rPr>
              <a:t>incelenecek</a:t>
            </a:r>
            <a:r>
              <a:rPr dirty="0" sz="1800">
                <a:latin typeface="Consolas"/>
                <a:cs typeface="Consolas"/>
              </a:rPr>
              <a:t>	</a:t>
            </a:r>
            <a:r>
              <a:rPr dirty="0" sz="1800" spc="-10">
                <a:latin typeface="Consolas"/>
                <a:cs typeface="Consolas"/>
              </a:rPr>
              <a:t>deneylerdeki</a:t>
            </a:r>
            <a:r>
              <a:rPr dirty="0" sz="1800">
                <a:latin typeface="Consolas"/>
                <a:cs typeface="Consolas"/>
              </a:rPr>
              <a:t>	</a:t>
            </a:r>
            <a:r>
              <a:rPr dirty="0" sz="1800" spc="-20">
                <a:latin typeface="Consolas"/>
                <a:cs typeface="Consolas"/>
              </a:rPr>
              <a:t>konu</a:t>
            </a:r>
            <a:r>
              <a:rPr dirty="0" sz="1800">
                <a:latin typeface="Consolas"/>
                <a:cs typeface="Consolas"/>
              </a:rPr>
              <a:t>	</a:t>
            </a:r>
            <a:r>
              <a:rPr dirty="0" sz="1800" spc="-10">
                <a:latin typeface="Consolas"/>
                <a:cs typeface="Consolas"/>
              </a:rPr>
              <a:t>anlatımı</a:t>
            </a:r>
            <a:r>
              <a:rPr dirty="0" sz="1800">
                <a:latin typeface="Consolas"/>
                <a:cs typeface="Consolas"/>
              </a:rPr>
              <a:t>	</a:t>
            </a:r>
            <a:r>
              <a:rPr dirty="0" sz="1800" spc="-25">
                <a:latin typeface="Consolas"/>
                <a:cs typeface="Consolas"/>
              </a:rPr>
              <a:t>ve</a:t>
            </a:r>
            <a:r>
              <a:rPr dirty="0" sz="1800">
                <a:latin typeface="Consolas"/>
                <a:cs typeface="Consolas"/>
              </a:rPr>
              <a:t>	</a:t>
            </a:r>
            <a:r>
              <a:rPr dirty="0" sz="1800" spc="-10">
                <a:latin typeface="Consolas"/>
                <a:cs typeface="Consolas"/>
              </a:rPr>
              <a:t>şekiller</a:t>
            </a:r>
            <a:endParaRPr sz="18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dirty="0" sz="1800">
                <a:latin typeface="Consolas"/>
                <a:cs typeface="Consolas"/>
              </a:rPr>
              <a:t>Optimization</a:t>
            </a:r>
            <a:r>
              <a:rPr dirty="0" sz="1800" spc="-30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adlı</a:t>
            </a:r>
            <a:r>
              <a:rPr dirty="0" sz="1800" spc="-25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Youtube</a:t>
            </a:r>
            <a:r>
              <a:rPr dirty="0" sz="1800" spc="-35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videosundan</a:t>
            </a:r>
            <a:r>
              <a:rPr dirty="0" sz="1800" spc="-35">
                <a:latin typeface="Consolas"/>
                <a:cs typeface="Consolas"/>
              </a:rPr>
              <a:t> </a:t>
            </a:r>
            <a:r>
              <a:rPr dirty="0" sz="1800" spc="-10">
                <a:latin typeface="Consolas"/>
                <a:cs typeface="Consolas"/>
              </a:rPr>
              <a:t>alınmıştır.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10634433" y="4196058"/>
            <a:ext cx="136461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95630" algn="l"/>
              </a:tabLst>
            </a:pPr>
            <a:r>
              <a:rPr dirty="0" sz="1800" spc="-25">
                <a:latin typeface="Consolas"/>
                <a:cs typeface="Consolas"/>
              </a:rPr>
              <a:t>Ant</a:t>
            </a:r>
            <a:r>
              <a:rPr dirty="0" sz="1800">
                <a:latin typeface="Consolas"/>
                <a:cs typeface="Consolas"/>
              </a:rPr>
              <a:t>	</a:t>
            </a:r>
            <a:r>
              <a:rPr dirty="0" sz="1800" spc="-10">
                <a:latin typeface="Consolas"/>
                <a:cs typeface="Consolas"/>
              </a:rPr>
              <a:t>Colony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1243774" y="5019018"/>
            <a:ext cx="616267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Consolas"/>
                <a:cs typeface="Consolas"/>
              </a:rPr>
              <a:t>Kaynak:</a:t>
            </a:r>
            <a:r>
              <a:rPr dirty="0" sz="1800" spc="-35">
                <a:latin typeface="Consolas"/>
                <a:cs typeface="Consolas"/>
              </a:rPr>
              <a:t> </a:t>
            </a:r>
            <a:r>
              <a:rPr dirty="0" sz="1800" spc="-10">
                <a:latin typeface="Consolas"/>
                <a:cs typeface="Consolas"/>
              </a:rPr>
              <a:t>(</a:t>
            </a:r>
            <a:r>
              <a:rPr dirty="0" u="sng" sz="1800" spc="-10">
                <a:solidFill>
                  <a:srgbClr val="467885"/>
                </a:solidFill>
                <a:uFill>
                  <a:solidFill>
                    <a:srgbClr val="467885"/>
                  </a:solidFill>
                </a:uFill>
                <a:latin typeface="Calibri"/>
                <a:cs typeface="Calibri"/>
                <a:hlinkClick r:id="rId3"/>
              </a:rPr>
              <a:t>https://www.youtube.com/watch?v=xpyKmjJuqhk&amp;t</a:t>
            </a:r>
            <a:r>
              <a:rPr dirty="0" u="none" sz="1800" spc="-10">
                <a:latin typeface="Consolas"/>
                <a:cs typeface="Consolas"/>
              </a:rPr>
              <a:t>)</a:t>
            </a:r>
            <a:endParaRPr sz="18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960755">
              <a:lnSpc>
                <a:spcPct val="100000"/>
              </a:lnSpc>
              <a:spcBef>
                <a:spcPts val="100"/>
              </a:spcBef>
            </a:pPr>
            <a:r>
              <a:rPr dirty="0"/>
              <a:t>Eşit</a:t>
            </a:r>
            <a:r>
              <a:rPr dirty="0" spc="-110"/>
              <a:t> </a:t>
            </a:r>
            <a:r>
              <a:rPr dirty="0"/>
              <a:t>Uzunlukta</a:t>
            </a:r>
            <a:r>
              <a:rPr dirty="0" spc="-110"/>
              <a:t> </a:t>
            </a:r>
            <a:r>
              <a:rPr dirty="0"/>
              <a:t>Yollar</a:t>
            </a:r>
            <a:r>
              <a:rPr dirty="0" spc="-110"/>
              <a:t> </a:t>
            </a:r>
            <a:r>
              <a:rPr dirty="0"/>
              <a:t>İle</a:t>
            </a:r>
            <a:r>
              <a:rPr dirty="0" spc="-110"/>
              <a:t> </a:t>
            </a:r>
            <a:r>
              <a:rPr dirty="0" spc="-10"/>
              <a:t>Deney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0018" cy="6857999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1243088" y="902694"/>
            <a:ext cx="7413625" cy="69532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 indent="-635">
              <a:lnSpc>
                <a:spcPct val="100000"/>
              </a:lnSpc>
              <a:spcBef>
                <a:spcPts val="95"/>
              </a:spcBef>
              <a:tabLst>
                <a:tab pos="737870" algn="l"/>
                <a:tab pos="1771014" algn="l"/>
                <a:tab pos="2650490" algn="l"/>
                <a:tab pos="4299585" algn="l"/>
                <a:tab pos="5640705" algn="l"/>
              </a:tabLst>
            </a:pPr>
            <a:r>
              <a:rPr dirty="0" sz="2200" spc="-25">
                <a:latin typeface="Consolas"/>
                <a:cs typeface="Consolas"/>
              </a:rPr>
              <a:t>İki</a:t>
            </a:r>
            <a:r>
              <a:rPr dirty="0" sz="2200">
                <a:latin typeface="Consolas"/>
                <a:cs typeface="Consolas"/>
              </a:rPr>
              <a:t>	</a:t>
            </a:r>
            <a:r>
              <a:rPr dirty="0" sz="2200" spc="-10">
                <a:latin typeface="Consolas"/>
                <a:cs typeface="Consolas"/>
              </a:rPr>
              <a:t>köprü</a:t>
            </a:r>
            <a:r>
              <a:rPr dirty="0" sz="2200">
                <a:latin typeface="Consolas"/>
                <a:cs typeface="Consolas"/>
              </a:rPr>
              <a:t>	</a:t>
            </a:r>
            <a:r>
              <a:rPr dirty="0" sz="2200" spc="-20">
                <a:latin typeface="Consolas"/>
                <a:cs typeface="Consolas"/>
              </a:rPr>
              <a:t>aynı</a:t>
            </a:r>
            <a:r>
              <a:rPr dirty="0" sz="2200">
                <a:latin typeface="Consolas"/>
                <a:cs typeface="Consolas"/>
              </a:rPr>
              <a:t>	</a:t>
            </a:r>
            <a:r>
              <a:rPr dirty="0" sz="2200" spc="-10">
                <a:latin typeface="Consolas"/>
                <a:cs typeface="Consolas"/>
              </a:rPr>
              <a:t>uzunlukta</a:t>
            </a:r>
            <a:r>
              <a:rPr dirty="0" sz="2200">
                <a:latin typeface="Consolas"/>
                <a:cs typeface="Consolas"/>
              </a:rPr>
              <a:t>	</a:t>
            </a:r>
            <a:r>
              <a:rPr dirty="0" sz="2200" spc="-10">
                <a:latin typeface="Consolas"/>
                <a:cs typeface="Consolas"/>
              </a:rPr>
              <a:t>olursa,</a:t>
            </a:r>
            <a:r>
              <a:rPr dirty="0" sz="2200">
                <a:latin typeface="Consolas"/>
                <a:cs typeface="Consolas"/>
              </a:rPr>
              <a:t>	</a:t>
            </a:r>
            <a:r>
              <a:rPr dirty="0" sz="2200" spc="-10">
                <a:latin typeface="Consolas"/>
                <a:cs typeface="Consolas"/>
              </a:rPr>
              <a:t>karıncalar </a:t>
            </a:r>
            <a:r>
              <a:rPr dirty="0" sz="2200">
                <a:latin typeface="Consolas"/>
                <a:cs typeface="Consolas"/>
              </a:rPr>
              <a:t>kullanımına</a:t>
            </a:r>
            <a:r>
              <a:rPr dirty="0" sz="2200" spc="-95">
                <a:latin typeface="Consolas"/>
                <a:cs typeface="Consolas"/>
              </a:rPr>
              <a:t> </a:t>
            </a:r>
            <a:r>
              <a:rPr dirty="0" sz="2200">
                <a:latin typeface="Consolas"/>
                <a:cs typeface="Consolas"/>
              </a:rPr>
              <a:t>doğru</a:t>
            </a:r>
            <a:r>
              <a:rPr dirty="0" sz="2200" spc="-90">
                <a:latin typeface="Consolas"/>
                <a:cs typeface="Consolas"/>
              </a:rPr>
              <a:t> </a:t>
            </a:r>
            <a:r>
              <a:rPr dirty="0" sz="2200">
                <a:latin typeface="Consolas"/>
                <a:cs typeface="Consolas"/>
              </a:rPr>
              <a:t>yakınsama</a:t>
            </a:r>
            <a:r>
              <a:rPr dirty="0" sz="2200" spc="-95">
                <a:latin typeface="Consolas"/>
                <a:cs typeface="Consolas"/>
              </a:rPr>
              <a:t> </a:t>
            </a:r>
            <a:r>
              <a:rPr dirty="0" sz="2200">
                <a:latin typeface="Consolas"/>
                <a:cs typeface="Consolas"/>
              </a:rPr>
              <a:t>eğilimi</a:t>
            </a:r>
            <a:r>
              <a:rPr dirty="0" sz="2200" spc="-90">
                <a:latin typeface="Consolas"/>
                <a:cs typeface="Consolas"/>
              </a:rPr>
              <a:t> </a:t>
            </a:r>
            <a:r>
              <a:rPr dirty="0" sz="2200" spc="-10">
                <a:latin typeface="Consolas"/>
                <a:cs typeface="Consolas"/>
              </a:rPr>
              <a:t>gösterirler.</a:t>
            </a:r>
            <a:endParaRPr sz="2200">
              <a:latin typeface="Consolas"/>
              <a:cs typeface="Consolas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8674165" y="902694"/>
            <a:ext cx="332359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737870" algn="l"/>
                <a:tab pos="2232660" algn="l"/>
              </a:tabLst>
            </a:pPr>
            <a:r>
              <a:rPr dirty="0" sz="2200" spc="-25">
                <a:latin typeface="Consolas"/>
                <a:cs typeface="Consolas"/>
              </a:rPr>
              <a:t>iki</a:t>
            </a:r>
            <a:r>
              <a:rPr dirty="0" sz="2200">
                <a:latin typeface="Consolas"/>
                <a:cs typeface="Consolas"/>
              </a:rPr>
              <a:t>	</a:t>
            </a:r>
            <a:r>
              <a:rPr dirty="0" sz="2200" spc="-10">
                <a:latin typeface="Consolas"/>
                <a:cs typeface="Consolas"/>
              </a:rPr>
              <a:t>köprüden</a:t>
            </a:r>
            <a:r>
              <a:rPr dirty="0" sz="2200">
                <a:latin typeface="Consolas"/>
                <a:cs typeface="Consolas"/>
              </a:rPr>
              <a:t>	</a:t>
            </a:r>
            <a:r>
              <a:rPr dirty="0" sz="2200" spc="-10">
                <a:latin typeface="Consolas"/>
                <a:cs typeface="Consolas"/>
              </a:rPr>
              <a:t>birinin</a:t>
            </a:r>
            <a:endParaRPr sz="2200">
              <a:latin typeface="Consolas"/>
              <a:cs typeface="Consolas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1242809" y="1908379"/>
            <a:ext cx="10754995" cy="1701164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 indent="-635">
              <a:lnSpc>
                <a:spcPct val="100000"/>
              </a:lnSpc>
              <a:spcBef>
                <a:spcPts val="95"/>
              </a:spcBef>
              <a:tabLst>
                <a:tab pos="1045844" algn="l"/>
                <a:tab pos="2233295" algn="l"/>
                <a:tab pos="3112770" algn="l"/>
                <a:tab pos="5685155" algn="l"/>
                <a:tab pos="6718300" algn="l"/>
                <a:tab pos="7443470" algn="l"/>
                <a:tab pos="8938895" algn="l"/>
                <a:tab pos="9510395" algn="l"/>
              </a:tabLst>
            </a:pPr>
            <a:r>
              <a:rPr dirty="0" sz="2200" spc="-10">
                <a:latin typeface="Consolas"/>
                <a:cs typeface="Consolas"/>
              </a:rPr>
              <a:t>Deney</a:t>
            </a:r>
            <a:r>
              <a:rPr dirty="0" sz="2200">
                <a:latin typeface="Consolas"/>
                <a:cs typeface="Consolas"/>
              </a:rPr>
              <a:t>	</a:t>
            </a:r>
            <a:r>
              <a:rPr dirty="0" sz="2200" spc="-10">
                <a:latin typeface="Consolas"/>
                <a:cs typeface="Consolas"/>
              </a:rPr>
              <a:t>birkaç</a:t>
            </a:r>
            <a:r>
              <a:rPr dirty="0" sz="2200">
                <a:latin typeface="Consolas"/>
                <a:cs typeface="Consolas"/>
              </a:rPr>
              <a:t>	</a:t>
            </a:r>
            <a:r>
              <a:rPr dirty="0" sz="2200" spc="-20">
                <a:latin typeface="Consolas"/>
                <a:cs typeface="Consolas"/>
              </a:rPr>
              <a:t>kere</a:t>
            </a:r>
            <a:r>
              <a:rPr dirty="0" sz="2200">
                <a:latin typeface="Consolas"/>
                <a:cs typeface="Consolas"/>
              </a:rPr>
              <a:t>	</a:t>
            </a:r>
            <a:r>
              <a:rPr dirty="0" sz="2200" spc="-10">
                <a:latin typeface="Consolas"/>
                <a:cs typeface="Consolas"/>
              </a:rPr>
              <a:t>tekrarlandıktan</a:t>
            </a:r>
            <a:r>
              <a:rPr dirty="0" sz="2200">
                <a:latin typeface="Consolas"/>
                <a:cs typeface="Consolas"/>
              </a:rPr>
              <a:t>	</a:t>
            </a:r>
            <a:r>
              <a:rPr dirty="0" sz="2200" spc="-10">
                <a:latin typeface="Consolas"/>
                <a:cs typeface="Consolas"/>
              </a:rPr>
              <a:t>sonra</a:t>
            </a:r>
            <a:r>
              <a:rPr dirty="0" sz="2200">
                <a:latin typeface="Consolas"/>
                <a:cs typeface="Consolas"/>
              </a:rPr>
              <a:t>	</a:t>
            </a:r>
            <a:r>
              <a:rPr dirty="0" sz="2200" spc="-25">
                <a:latin typeface="Consolas"/>
                <a:cs typeface="Consolas"/>
              </a:rPr>
              <a:t>iki</a:t>
            </a:r>
            <a:r>
              <a:rPr dirty="0" sz="2200">
                <a:latin typeface="Consolas"/>
                <a:cs typeface="Consolas"/>
              </a:rPr>
              <a:t>	</a:t>
            </a:r>
            <a:r>
              <a:rPr dirty="0" sz="2200" spc="-10">
                <a:latin typeface="Consolas"/>
                <a:cs typeface="Consolas"/>
              </a:rPr>
              <a:t>köprünün</a:t>
            </a:r>
            <a:r>
              <a:rPr dirty="0" sz="2200">
                <a:latin typeface="Consolas"/>
                <a:cs typeface="Consolas"/>
              </a:rPr>
              <a:t>	</a:t>
            </a:r>
            <a:r>
              <a:rPr dirty="0" sz="2200" spc="-25">
                <a:latin typeface="Consolas"/>
                <a:cs typeface="Consolas"/>
              </a:rPr>
              <a:t>de</a:t>
            </a:r>
            <a:r>
              <a:rPr dirty="0" sz="2200">
                <a:latin typeface="Consolas"/>
                <a:cs typeface="Consolas"/>
              </a:rPr>
              <a:t>	</a:t>
            </a:r>
            <a:r>
              <a:rPr dirty="0" sz="2200" spc="-10">
                <a:latin typeface="Consolas"/>
                <a:cs typeface="Consolas"/>
              </a:rPr>
              <a:t>kullanım </a:t>
            </a:r>
            <a:r>
              <a:rPr dirty="0" sz="2200">
                <a:latin typeface="Consolas"/>
                <a:cs typeface="Consolas"/>
              </a:rPr>
              <a:t>oranının</a:t>
            </a:r>
            <a:r>
              <a:rPr dirty="0" sz="2200" spc="-65">
                <a:latin typeface="Consolas"/>
                <a:cs typeface="Consolas"/>
              </a:rPr>
              <a:t> </a:t>
            </a:r>
            <a:r>
              <a:rPr dirty="0" sz="2200">
                <a:latin typeface="Consolas"/>
                <a:cs typeface="Consolas"/>
              </a:rPr>
              <a:t>%50</a:t>
            </a:r>
            <a:r>
              <a:rPr dirty="0" sz="2200" spc="-65">
                <a:latin typeface="Consolas"/>
                <a:cs typeface="Consolas"/>
              </a:rPr>
              <a:t> </a:t>
            </a:r>
            <a:r>
              <a:rPr dirty="0" sz="2200">
                <a:latin typeface="Consolas"/>
                <a:cs typeface="Consolas"/>
              </a:rPr>
              <a:t>olduğu</a:t>
            </a:r>
            <a:r>
              <a:rPr dirty="0" sz="2200" spc="-65">
                <a:latin typeface="Consolas"/>
                <a:cs typeface="Consolas"/>
              </a:rPr>
              <a:t> </a:t>
            </a:r>
            <a:r>
              <a:rPr dirty="0" sz="2200" spc="-10">
                <a:latin typeface="Consolas"/>
                <a:cs typeface="Consolas"/>
              </a:rPr>
              <a:t>gözlemlenmiştir.</a:t>
            </a:r>
            <a:endParaRPr sz="22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60"/>
              </a:spcBef>
            </a:pPr>
            <a:endParaRPr sz="2200">
              <a:latin typeface="Consolas"/>
              <a:cs typeface="Consolas"/>
            </a:endParaRPr>
          </a:p>
          <a:p>
            <a:pPr marL="12700" marR="5080">
              <a:lnSpc>
                <a:spcPct val="100000"/>
              </a:lnSpc>
            </a:pPr>
            <a:r>
              <a:rPr dirty="0" sz="2200">
                <a:latin typeface="Consolas"/>
                <a:cs typeface="Consolas"/>
              </a:rPr>
              <a:t>Bu</a:t>
            </a:r>
            <a:r>
              <a:rPr dirty="0" sz="2200" spc="265">
                <a:latin typeface="Consolas"/>
                <a:cs typeface="Consolas"/>
              </a:rPr>
              <a:t> </a:t>
            </a:r>
            <a:r>
              <a:rPr dirty="0" sz="2200">
                <a:latin typeface="Consolas"/>
                <a:cs typeface="Consolas"/>
              </a:rPr>
              <a:t>durum</a:t>
            </a:r>
            <a:r>
              <a:rPr dirty="0" sz="2200" spc="280">
                <a:latin typeface="Consolas"/>
                <a:cs typeface="Consolas"/>
              </a:rPr>
              <a:t> </a:t>
            </a:r>
            <a:r>
              <a:rPr dirty="0" sz="2200">
                <a:latin typeface="Consolas"/>
                <a:cs typeface="Consolas"/>
              </a:rPr>
              <a:t>her</a:t>
            </a:r>
            <a:r>
              <a:rPr dirty="0" sz="2200" spc="270">
                <a:latin typeface="Consolas"/>
                <a:cs typeface="Consolas"/>
              </a:rPr>
              <a:t> </a:t>
            </a:r>
            <a:r>
              <a:rPr dirty="0" sz="2200">
                <a:latin typeface="Consolas"/>
                <a:cs typeface="Consolas"/>
              </a:rPr>
              <a:t>iki</a:t>
            </a:r>
            <a:r>
              <a:rPr dirty="0" sz="2200" spc="270">
                <a:latin typeface="Consolas"/>
                <a:cs typeface="Consolas"/>
              </a:rPr>
              <a:t> </a:t>
            </a:r>
            <a:r>
              <a:rPr dirty="0" sz="2200">
                <a:latin typeface="Consolas"/>
                <a:cs typeface="Consolas"/>
              </a:rPr>
              <a:t>yolun</a:t>
            </a:r>
            <a:r>
              <a:rPr dirty="0" sz="2200" spc="265">
                <a:latin typeface="Consolas"/>
                <a:cs typeface="Consolas"/>
              </a:rPr>
              <a:t> </a:t>
            </a:r>
            <a:r>
              <a:rPr dirty="0" sz="2200">
                <a:latin typeface="Consolas"/>
                <a:cs typeface="Consolas"/>
              </a:rPr>
              <a:t>aynı</a:t>
            </a:r>
            <a:r>
              <a:rPr dirty="0" sz="2200" spc="270">
                <a:latin typeface="Consolas"/>
                <a:cs typeface="Consolas"/>
              </a:rPr>
              <a:t> </a:t>
            </a:r>
            <a:r>
              <a:rPr dirty="0" sz="2200">
                <a:latin typeface="Consolas"/>
                <a:cs typeface="Consolas"/>
              </a:rPr>
              <a:t>uzunlukta</a:t>
            </a:r>
            <a:r>
              <a:rPr dirty="0" sz="2200" spc="270">
                <a:latin typeface="Consolas"/>
                <a:cs typeface="Consolas"/>
              </a:rPr>
              <a:t> </a:t>
            </a:r>
            <a:r>
              <a:rPr dirty="0" sz="2200">
                <a:latin typeface="Consolas"/>
                <a:cs typeface="Consolas"/>
              </a:rPr>
              <a:t>olması</a:t>
            </a:r>
            <a:r>
              <a:rPr dirty="0" sz="2200" spc="280">
                <a:latin typeface="Consolas"/>
                <a:cs typeface="Consolas"/>
              </a:rPr>
              <a:t> </a:t>
            </a:r>
            <a:r>
              <a:rPr dirty="0" sz="2200">
                <a:latin typeface="Consolas"/>
                <a:cs typeface="Consolas"/>
              </a:rPr>
              <a:t>ve</a:t>
            </a:r>
            <a:r>
              <a:rPr dirty="0" sz="2200" spc="270">
                <a:latin typeface="Consolas"/>
                <a:cs typeface="Consolas"/>
              </a:rPr>
              <a:t> </a:t>
            </a:r>
            <a:r>
              <a:rPr dirty="0" sz="2200">
                <a:latin typeface="Consolas"/>
                <a:cs typeface="Consolas"/>
              </a:rPr>
              <a:t>karıncaların</a:t>
            </a:r>
            <a:r>
              <a:rPr dirty="0" sz="2200" spc="265">
                <a:latin typeface="Consolas"/>
                <a:cs typeface="Consolas"/>
              </a:rPr>
              <a:t> </a:t>
            </a:r>
            <a:r>
              <a:rPr dirty="0" sz="2200" spc="-10">
                <a:latin typeface="Consolas"/>
                <a:cs typeface="Consolas"/>
              </a:rPr>
              <a:t>benzer </a:t>
            </a:r>
            <a:r>
              <a:rPr dirty="0" sz="2200">
                <a:latin typeface="Consolas"/>
                <a:cs typeface="Consolas"/>
              </a:rPr>
              <a:t>seviyede</a:t>
            </a:r>
            <a:r>
              <a:rPr dirty="0" sz="2200" spc="-85">
                <a:latin typeface="Consolas"/>
                <a:cs typeface="Consolas"/>
              </a:rPr>
              <a:t> </a:t>
            </a:r>
            <a:r>
              <a:rPr dirty="0" sz="2200">
                <a:latin typeface="Consolas"/>
                <a:cs typeface="Consolas"/>
              </a:rPr>
              <a:t>feromon</a:t>
            </a:r>
            <a:r>
              <a:rPr dirty="0" sz="2200" spc="-85">
                <a:latin typeface="Consolas"/>
                <a:cs typeface="Consolas"/>
              </a:rPr>
              <a:t> </a:t>
            </a:r>
            <a:r>
              <a:rPr dirty="0" sz="2200">
                <a:latin typeface="Consolas"/>
                <a:cs typeface="Consolas"/>
              </a:rPr>
              <a:t>salgılaması</a:t>
            </a:r>
            <a:r>
              <a:rPr dirty="0" sz="2200" spc="-80">
                <a:latin typeface="Consolas"/>
                <a:cs typeface="Consolas"/>
              </a:rPr>
              <a:t> </a:t>
            </a:r>
            <a:r>
              <a:rPr dirty="0" sz="2200">
                <a:latin typeface="Consolas"/>
                <a:cs typeface="Consolas"/>
              </a:rPr>
              <a:t>ile</a:t>
            </a:r>
            <a:r>
              <a:rPr dirty="0" sz="2200" spc="-85">
                <a:latin typeface="Consolas"/>
                <a:cs typeface="Consolas"/>
              </a:rPr>
              <a:t> </a:t>
            </a:r>
            <a:r>
              <a:rPr dirty="0" sz="2200" spc="-10">
                <a:latin typeface="Consolas"/>
                <a:cs typeface="Consolas"/>
              </a:rPr>
              <a:t>açıklanabilir.</a:t>
            </a:r>
            <a:endParaRPr sz="22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SEZGİSEL</a:t>
            </a:r>
            <a:r>
              <a:rPr dirty="0" spc="-180"/>
              <a:t> </a:t>
            </a:r>
            <a:r>
              <a:rPr dirty="0"/>
              <a:t>ALGORİTMA</a:t>
            </a:r>
            <a:r>
              <a:rPr dirty="0" spc="-165"/>
              <a:t> </a:t>
            </a:r>
            <a:r>
              <a:rPr dirty="0" spc="-10"/>
              <a:t>NEDİR?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8013478" y="777538"/>
            <a:ext cx="863600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10">
                <a:latin typeface="Consolas"/>
                <a:cs typeface="Consolas"/>
              </a:rPr>
              <a:t>varmak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9055943" y="777538"/>
            <a:ext cx="584835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20">
                <a:latin typeface="Consolas"/>
                <a:cs typeface="Consolas"/>
              </a:rPr>
              <a:t>için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9819467" y="777538"/>
            <a:ext cx="1005840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10">
                <a:latin typeface="Consolas"/>
                <a:cs typeface="Consolas"/>
              </a:rPr>
              <a:t>çeşitli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294505" y="1082439"/>
            <a:ext cx="6536055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>
                <a:latin typeface="Consolas"/>
                <a:cs typeface="Consolas"/>
              </a:rPr>
              <a:t>alternatif</a:t>
            </a:r>
            <a:r>
              <a:rPr dirty="0" sz="2000" spc="120">
                <a:latin typeface="Consolas"/>
                <a:cs typeface="Consolas"/>
              </a:rPr>
              <a:t> </a:t>
            </a:r>
            <a:r>
              <a:rPr dirty="0" sz="2000">
                <a:latin typeface="Consolas"/>
                <a:cs typeface="Consolas"/>
              </a:rPr>
              <a:t>hareketlerden</a:t>
            </a:r>
            <a:r>
              <a:rPr dirty="0" sz="2000" spc="140">
                <a:latin typeface="Consolas"/>
                <a:cs typeface="Consolas"/>
              </a:rPr>
              <a:t> </a:t>
            </a:r>
            <a:r>
              <a:rPr dirty="0" sz="2000">
                <a:latin typeface="Consolas"/>
                <a:cs typeface="Consolas"/>
              </a:rPr>
              <a:t>etkili</a:t>
            </a:r>
            <a:r>
              <a:rPr dirty="0" sz="2000" spc="120">
                <a:latin typeface="Consolas"/>
                <a:cs typeface="Consolas"/>
              </a:rPr>
              <a:t> </a:t>
            </a:r>
            <a:r>
              <a:rPr dirty="0" sz="2000">
                <a:latin typeface="Consolas"/>
                <a:cs typeface="Consolas"/>
              </a:rPr>
              <a:t>olanlara</a:t>
            </a:r>
            <a:r>
              <a:rPr dirty="0" sz="2000" spc="140">
                <a:latin typeface="Consolas"/>
                <a:cs typeface="Consolas"/>
              </a:rPr>
              <a:t> </a:t>
            </a:r>
            <a:r>
              <a:rPr dirty="0" sz="2000" spc="-10">
                <a:latin typeface="Consolas"/>
                <a:cs typeface="Consolas"/>
              </a:rPr>
              <a:t>karar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294505" y="777538"/>
            <a:ext cx="7540625" cy="6362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r" marR="5080">
              <a:lnSpc>
                <a:spcPct val="100000"/>
              </a:lnSpc>
              <a:spcBef>
                <a:spcPts val="105"/>
              </a:spcBef>
            </a:pPr>
            <a:r>
              <a:rPr dirty="0" sz="2000">
                <a:latin typeface="Consolas"/>
                <a:cs typeface="Consolas"/>
              </a:rPr>
              <a:t>Herhangi</a:t>
            </a:r>
            <a:r>
              <a:rPr dirty="0" sz="2000" spc="480">
                <a:latin typeface="Consolas"/>
                <a:cs typeface="Consolas"/>
              </a:rPr>
              <a:t> </a:t>
            </a:r>
            <a:r>
              <a:rPr dirty="0" sz="2000">
                <a:latin typeface="Consolas"/>
                <a:cs typeface="Consolas"/>
              </a:rPr>
              <a:t>bir</a:t>
            </a:r>
            <a:r>
              <a:rPr dirty="0" sz="2000" spc="490">
                <a:latin typeface="Consolas"/>
                <a:cs typeface="Consolas"/>
              </a:rPr>
              <a:t> </a:t>
            </a:r>
            <a:r>
              <a:rPr dirty="0" sz="2000">
                <a:latin typeface="Consolas"/>
                <a:cs typeface="Consolas"/>
              </a:rPr>
              <a:t>amacı</a:t>
            </a:r>
            <a:r>
              <a:rPr dirty="0" sz="2000" spc="495">
                <a:latin typeface="Consolas"/>
                <a:cs typeface="Consolas"/>
              </a:rPr>
              <a:t> </a:t>
            </a:r>
            <a:r>
              <a:rPr dirty="0" sz="2000">
                <a:latin typeface="Consolas"/>
                <a:cs typeface="Consolas"/>
              </a:rPr>
              <a:t>gerçekleştirmek</a:t>
            </a:r>
            <a:r>
              <a:rPr dirty="0" sz="2000" spc="484">
                <a:latin typeface="Consolas"/>
                <a:cs typeface="Consolas"/>
              </a:rPr>
              <a:t> </a:t>
            </a:r>
            <a:r>
              <a:rPr dirty="0" sz="2000">
                <a:latin typeface="Consolas"/>
                <a:cs typeface="Consolas"/>
              </a:rPr>
              <a:t>için</a:t>
            </a:r>
            <a:r>
              <a:rPr dirty="0" sz="2000" spc="490">
                <a:latin typeface="Consolas"/>
                <a:cs typeface="Consolas"/>
              </a:rPr>
              <a:t> </a:t>
            </a:r>
            <a:r>
              <a:rPr dirty="0" sz="2000">
                <a:latin typeface="Consolas"/>
                <a:cs typeface="Consolas"/>
              </a:rPr>
              <a:t>veya</a:t>
            </a:r>
            <a:r>
              <a:rPr dirty="0" sz="2000" spc="495">
                <a:latin typeface="Consolas"/>
                <a:cs typeface="Consolas"/>
              </a:rPr>
              <a:t> </a:t>
            </a:r>
            <a:r>
              <a:rPr dirty="0" sz="2000" spc="-10">
                <a:latin typeface="Consolas"/>
                <a:cs typeface="Consolas"/>
              </a:rPr>
              <a:t>hedefe</a:t>
            </a:r>
            <a:endParaRPr sz="2000">
              <a:latin typeface="Consolas"/>
              <a:cs typeface="Consolas"/>
            </a:endParaRPr>
          </a:p>
          <a:p>
            <a:pPr algn="r" marR="10795">
              <a:lnSpc>
                <a:spcPct val="100000"/>
              </a:lnSpc>
            </a:pPr>
            <a:r>
              <a:rPr dirty="0" sz="2000" spc="-10">
                <a:latin typeface="Consolas"/>
                <a:cs typeface="Consolas"/>
              </a:rPr>
              <a:t>vermek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7963340" y="1082439"/>
            <a:ext cx="2861945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>
                <a:latin typeface="Consolas"/>
                <a:cs typeface="Consolas"/>
              </a:rPr>
              <a:t>amacı</a:t>
            </a:r>
            <a:r>
              <a:rPr dirty="0" sz="2000" spc="150">
                <a:latin typeface="Consolas"/>
                <a:cs typeface="Consolas"/>
              </a:rPr>
              <a:t> </a:t>
            </a:r>
            <a:r>
              <a:rPr dirty="0" sz="2000">
                <a:latin typeface="Consolas"/>
                <a:cs typeface="Consolas"/>
              </a:rPr>
              <a:t>ile</a:t>
            </a:r>
            <a:r>
              <a:rPr dirty="0" sz="2000" spc="150">
                <a:latin typeface="Consolas"/>
                <a:cs typeface="Consolas"/>
              </a:rPr>
              <a:t> </a:t>
            </a:r>
            <a:r>
              <a:rPr dirty="0" sz="2000" spc="-10">
                <a:latin typeface="Consolas"/>
                <a:cs typeface="Consolas"/>
              </a:rPr>
              <a:t>tanımlanan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294759" y="1387339"/>
            <a:ext cx="5474335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>
                <a:latin typeface="Consolas"/>
                <a:cs typeface="Consolas"/>
              </a:rPr>
              <a:t>kriterler</a:t>
            </a:r>
            <a:r>
              <a:rPr dirty="0" sz="2000" spc="-40">
                <a:latin typeface="Consolas"/>
                <a:cs typeface="Consolas"/>
              </a:rPr>
              <a:t> </a:t>
            </a:r>
            <a:r>
              <a:rPr dirty="0" sz="2000">
                <a:latin typeface="Consolas"/>
                <a:cs typeface="Consolas"/>
              </a:rPr>
              <a:t>veya</a:t>
            </a:r>
            <a:r>
              <a:rPr dirty="0" sz="2000" spc="-25">
                <a:latin typeface="Consolas"/>
                <a:cs typeface="Consolas"/>
              </a:rPr>
              <a:t> </a:t>
            </a:r>
            <a:r>
              <a:rPr dirty="0" sz="2000">
                <a:latin typeface="Consolas"/>
                <a:cs typeface="Consolas"/>
              </a:rPr>
              <a:t>bilgisayar</a:t>
            </a:r>
            <a:r>
              <a:rPr dirty="0" sz="2000" spc="-30">
                <a:latin typeface="Consolas"/>
                <a:cs typeface="Consolas"/>
              </a:rPr>
              <a:t> </a:t>
            </a:r>
            <a:r>
              <a:rPr dirty="0" sz="2000" spc="-10">
                <a:latin typeface="Consolas"/>
                <a:cs typeface="Consolas"/>
              </a:rPr>
              <a:t>metotlarıdır.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295014" y="1996886"/>
            <a:ext cx="6591300" cy="6362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 indent="-635">
              <a:lnSpc>
                <a:spcPct val="100000"/>
              </a:lnSpc>
              <a:spcBef>
                <a:spcPts val="105"/>
              </a:spcBef>
              <a:tabLst>
                <a:tab pos="2694305" algn="l"/>
                <a:tab pos="3784600" algn="l"/>
                <a:tab pos="5293360" algn="l"/>
              </a:tabLst>
            </a:pPr>
            <a:r>
              <a:rPr dirty="0" sz="2000">
                <a:latin typeface="Consolas"/>
                <a:cs typeface="Consolas"/>
              </a:rPr>
              <a:t>Bu</a:t>
            </a:r>
            <a:r>
              <a:rPr dirty="0" sz="2000" spc="434">
                <a:latin typeface="Consolas"/>
                <a:cs typeface="Consolas"/>
              </a:rPr>
              <a:t> </a:t>
            </a:r>
            <a:r>
              <a:rPr dirty="0" sz="2000" spc="-10">
                <a:latin typeface="Consolas"/>
                <a:cs typeface="Consolas"/>
              </a:rPr>
              <a:t>algoritmalar,</a:t>
            </a:r>
            <a:r>
              <a:rPr dirty="0" sz="2000">
                <a:latin typeface="Consolas"/>
                <a:cs typeface="Consolas"/>
              </a:rPr>
              <a:t>	</a:t>
            </a:r>
            <a:r>
              <a:rPr dirty="0" sz="2000" spc="-10">
                <a:latin typeface="Consolas"/>
                <a:cs typeface="Consolas"/>
              </a:rPr>
              <a:t>çözüm</a:t>
            </a:r>
            <a:r>
              <a:rPr dirty="0" sz="2000">
                <a:latin typeface="Consolas"/>
                <a:cs typeface="Consolas"/>
              </a:rPr>
              <a:t>	</a:t>
            </a:r>
            <a:r>
              <a:rPr dirty="0" sz="2000" spc="-10">
                <a:latin typeface="Consolas"/>
                <a:cs typeface="Consolas"/>
              </a:rPr>
              <a:t>uzayında</a:t>
            </a:r>
            <a:r>
              <a:rPr dirty="0" sz="2000">
                <a:latin typeface="Consolas"/>
                <a:cs typeface="Consolas"/>
              </a:rPr>
              <a:t>	</a:t>
            </a:r>
            <a:r>
              <a:rPr dirty="0" sz="2000" spc="-10">
                <a:latin typeface="Consolas"/>
                <a:cs typeface="Consolas"/>
              </a:rPr>
              <a:t>optimum </a:t>
            </a:r>
            <a:r>
              <a:rPr dirty="0" sz="2000">
                <a:latin typeface="Consolas"/>
                <a:cs typeface="Consolas"/>
              </a:rPr>
              <a:t>edilemeyen</a:t>
            </a:r>
            <a:r>
              <a:rPr dirty="0" sz="2000" spc="-45">
                <a:latin typeface="Consolas"/>
                <a:cs typeface="Consolas"/>
              </a:rPr>
              <a:t> </a:t>
            </a:r>
            <a:r>
              <a:rPr dirty="0" sz="2000">
                <a:latin typeface="Consolas"/>
                <a:cs typeface="Consolas"/>
              </a:rPr>
              <a:t>algoritmalar</a:t>
            </a:r>
            <a:r>
              <a:rPr dirty="0" sz="2000" spc="-15">
                <a:latin typeface="Consolas"/>
                <a:cs typeface="Consolas"/>
              </a:rPr>
              <a:t> </a:t>
            </a:r>
            <a:r>
              <a:rPr dirty="0" sz="2000">
                <a:latin typeface="Consolas"/>
                <a:cs typeface="Consolas"/>
              </a:rPr>
              <a:t>olarak</a:t>
            </a:r>
            <a:r>
              <a:rPr dirty="0" sz="2000" spc="-20">
                <a:latin typeface="Consolas"/>
                <a:cs typeface="Consolas"/>
              </a:rPr>
              <a:t> </a:t>
            </a:r>
            <a:r>
              <a:rPr dirty="0" sz="2000">
                <a:latin typeface="Consolas"/>
                <a:cs typeface="Consolas"/>
              </a:rPr>
              <a:t>da</a:t>
            </a:r>
            <a:r>
              <a:rPr dirty="0" sz="2000" spc="-25">
                <a:latin typeface="Consolas"/>
                <a:cs typeface="Consolas"/>
              </a:rPr>
              <a:t> </a:t>
            </a:r>
            <a:r>
              <a:rPr dirty="0" sz="2000" spc="-10">
                <a:latin typeface="Consolas"/>
                <a:cs typeface="Consolas"/>
              </a:rPr>
              <a:t>adlandırılır.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6945817" y="1996886"/>
            <a:ext cx="864235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10">
                <a:latin typeface="Consolas"/>
                <a:cs typeface="Consolas"/>
              </a:rPr>
              <a:t>çözüme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8174073" y="1996886"/>
            <a:ext cx="1563370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10">
                <a:latin typeface="Consolas"/>
                <a:cs typeface="Consolas"/>
              </a:rPr>
              <a:t>yakınsaması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10101970" y="1996886"/>
            <a:ext cx="725170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10">
                <a:latin typeface="Consolas"/>
                <a:cs typeface="Consolas"/>
              </a:rPr>
              <a:t>ispat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295523" y="2911333"/>
            <a:ext cx="10529570" cy="6362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 indent="-635">
              <a:lnSpc>
                <a:spcPct val="100000"/>
              </a:lnSpc>
              <a:spcBef>
                <a:spcPts val="105"/>
              </a:spcBef>
            </a:pPr>
            <a:r>
              <a:rPr dirty="0" sz="2000">
                <a:latin typeface="Consolas"/>
                <a:cs typeface="Consolas"/>
              </a:rPr>
              <a:t>Bu</a:t>
            </a:r>
            <a:r>
              <a:rPr dirty="0" sz="2000" spc="-5">
                <a:latin typeface="Consolas"/>
                <a:cs typeface="Consolas"/>
              </a:rPr>
              <a:t> </a:t>
            </a:r>
            <a:r>
              <a:rPr dirty="0" sz="2000">
                <a:latin typeface="Consolas"/>
                <a:cs typeface="Consolas"/>
              </a:rPr>
              <a:t>tür</a:t>
            </a:r>
            <a:r>
              <a:rPr dirty="0" sz="2000" spc="-5">
                <a:latin typeface="Consolas"/>
                <a:cs typeface="Consolas"/>
              </a:rPr>
              <a:t> </a:t>
            </a:r>
            <a:r>
              <a:rPr dirty="0" sz="2000">
                <a:latin typeface="Consolas"/>
                <a:cs typeface="Consolas"/>
              </a:rPr>
              <a:t>algoritmalar</a:t>
            </a:r>
            <a:r>
              <a:rPr dirty="0" sz="2000" spc="5">
                <a:latin typeface="Consolas"/>
                <a:cs typeface="Consolas"/>
              </a:rPr>
              <a:t> </a:t>
            </a:r>
            <a:r>
              <a:rPr dirty="0" sz="2000">
                <a:latin typeface="Consolas"/>
                <a:cs typeface="Consolas"/>
              </a:rPr>
              <a:t>yakınsama</a:t>
            </a:r>
            <a:r>
              <a:rPr dirty="0" sz="2000" spc="-5">
                <a:latin typeface="Consolas"/>
                <a:cs typeface="Consolas"/>
              </a:rPr>
              <a:t> </a:t>
            </a:r>
            <a:r>
              <a:rPr dirty="0" sz="2000">
                <a:latin typeface="Consolas"/>
                <a:cs typeface="Consolas"/>
              </a:rPr>
              <a:t>özelliğine</a:t>
            </a:r>
            <a:r>
              <a:rPr dirty="0" sz="2000" spc="-5">
                <a:latin typeface="Consolas"/>
                <a:cs typeface="Consolas"/>
              </a:rPr>
              <a:t> </a:t>
            </a:r>
            <a:r>
              <a:rPr dirty="0" sz="2000">
                <a:latin typeface="Consolas"/>
                <a:cs typeface="Consolas"/>
              </a:rPr>
              <a:t>sahiptir, ama</a:t>
            </a:r>
            <a:r>
              <a:rPr dirty="0" sz="2000" spc="-15">
                <a:latin typeface="Consolas"/>
                <a:cs typeface="Consolas"/>
              </a:rPr>
              <a:t> </a:t>
            </a:r>
            <a:r>
              <a:rPr dirty="0" sz="2000">
                <a:latin typeface="Consolas"/>
                <a:cs typeface="Consolas"/>
              </a:rPr>
              <a:t>kesin</a:t>
            </a:r>
            <a:r>
              <a:rPr dirty="0" sz="2000" spc="5">
                <a:latin typeface="Consolas"/>
                <a:cs typeface="Consolas"/>
              </a:rPr>
              <a:t> </a:t>
            </a:r>
            <a:r>
              <a:rPr dirty="0" sz="2000">
                <a:latin typeface="Consolas"/>
                <a:cs typeface="Consolas"/>
              </a:rPr>
              <a:t>çözümü</a:t>
            </a:r>
            <a:r>
              <a:rPr dirty="0" sz="2000" spc="5">
                <a:latin typeface="Consolas"/>
                <a:cs typeface="Consolas"/>
              </a:rPr>
              <a:t> </a:t>
            </a:r>
            <a:r>
              <a:rPr dirty="0" sz="2000" spc="-10">
                <a:latin typeface="Consolas"/>
                <a:cs typeface="Consolas"/>
              </a:rPr>
              <a:t>garanti </a:t>
            </a:r>
            <a:r>
              <a:rPr dirty="0" sz="2000">
                <a:latin typeface="Consolas"/>
                <a:cs typeface="Consolas"/>
              </a:rPr>
              <a:t>etmezler,</a:t>
            </a:r>
            <a:r>
              <a:rPr dirty="0" sz="2000" spc="-40">
                <a:latin typeface="Consolas"/>
                <a:cs typeface="Consolas"/>
              </a:rPr>
              <a:t> </a:t>
            </a:r>
            <a:r>
              <a:rPr dirty="0" sz="2000">
                <a:latin typeface="Consolas"/>
                <a:cs typeface="Consolas"/>
              </a:rPr>
              <a:t>sadece</a:t>
            </a:r>
            <a:r>
              <a:rPr dirty="0" sz="2000" spc="-15">
                <a:latin typeface="Consolas"/>
                <a:cs typeface="Consolas"/>
              </a:rPr>
              <a:t> </a:t>
            </a:r>
            <a:r>
              <a:rPr dirty="0" sz="2000" b="1">
                <a:latin typeface="Consolas"/>
                <a:cs typeface="Consolas"/>
              </a:rPr>
              <a:t>kesin</a:t>
            </a:r>
            <a:r>
              <a:rPr dirty="0" sz="2000" spc="-30" b="1">
                <a:latin typeface="Consolas"/>
                <a:cs typeface="Consolas"/>
              </a:rPr>
              <a:t> </a:t>
            </a:r>
            <a:r>
              <a:rPr dirty="0" sz="2000" b="1">
                <a:latin typeface="Consolas"/>
                <a:cs typeface="Consolas"/>
              </a:rPr>
              <a:t>çözüme</a:t>
            </a:r>
            <a:r>
              <a:rPr dirty="0" sz="2000" spc="-25" b="1">
                <a:latin typeface="Consolas"/>
                <a:cs typeface="Consolas"/>
              </a:rPr>
              <a:t> </a:t>
            </a:r>
            <a:r>
              <a:rPr dirty="0" sz="2000" b="1">
                <a:latin typeface="Consolas"/>
                <a:cs typeface="Consolas"/>
              </a:rPr>
              <a:t>yakın</a:t>
            </a:r>
            <a:r>
              <a:rPr dirty="0" sz="2000" spc="-15" b="1">
                <a:latin typeface="Consolas"/>
                <a:cs typeface="Consolas"/>
              </a:rPr>
              <a:t> </a:t>
            </a:r>
            <a:r>
              <a:rPr dirty="0" sz="2000" b="1">
                <a:latin typeface="Consolas"/>
                <a:cs typeface="Consolas"/>
              </a:rPr>
              <a:t>çözümü</a:t>
            </a:r>
            <a:r>
              <a:rPr dirty="0" sz="2000" spc="-30" b="1">
                <a:latin typeface="Consolas"/>
                <a:cs typeface="Consolas"/>
              </a:rPr>
              <a:t> </a:t>
            </a:r>
            <a:r>
              <a:rPr dirty="0" sz="2000" b="1">
                <a:latin typeface="Consolas"/>
                <a:cs typeface="Consolas"/>
              </a:rPr>
              <a:t>garanti</a:t>
            </a:r>
            <a:r>
              <a:rPr dirty="0" sz="2000" spc="-25" b="1">
                <a:latin typeface="Consolas"/>
                <a:cs typeface="Consolas"/>
              </a:rPr>
              <a:t> </a:t>
            </a:r>
            <a:r>
              <a:rPr dirty="0" sz="2000" spc="-10" b="1">
                <a:latin typeface="Consolas"/>
                <a:cs typeface="Consolas"/>
              </a:rPr>
              <a:t>eder</a:t>
            </a:r>
            <a:r>
              <a:rPr dirty="0" sz="2000" spc="-10">
                <a:latin typeface="Consolas"/>
                <a:cs typeface="Consolas"/>
              </a:rPr>
              <a:t>ler.</a:t>
            </a:r>
            <a:endParaRPr sz="2000">
              <a:latin typeface="Consolas"/>
              <a:cs typeface="Consolas"/>
            </a:endParaRPr>
          </a:p>
        </p:txBody>
      </p:sp>
      <p:pic>
        <p:nvPicPr>
          <p:cNvPr id="15" name="object 15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281981" y="1"/>
            <a:ext cx="910018" cy="6857998"/>
          </a:xfrm>
          <a:prstGeom prst="rect">
            <a:avLst/>
          </a:prstGeom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960755">
              <a:lnSpc>
                <a:spcPct val="100000"/>
              </a:lnSpc>
              <a:spcBef>
                <a:spcPts val="100"/>
              </a:spcBef>
            </a:pPr>
            <a:r>
              <a:rPr dirty="0"/>
              <a:t>Eşit</a:t>
            </a:r>
            <a:r>
              <a:rPr dirty="0" spc="-110"/>
              <a:t> </a:t>
            </a:r>
            <a:r>
              <a:rPr dirty="0"/>
              <a:t>Uzunlukta</a:t>
            </a:r>
            <a:r>
              <a:rPr dirty="0" spc="-110"/>
              <a:t> </a:t>
            </a:r>
            <a:r>
              <a:rPr dirty="0"/>
              <a:t>Yollar</a:t>
            </a:r>
            <a:r>
              <a:rPr dirty="0" spc="-110"/>
              <a:t> </a:t>
            </a:r>
            <a:r>
              <a:rPr dirty="0"/>
              <a:t>İle</a:t>
            </a:r>
            <a:r>
              <a:rPr dirty="0" spc="-110"/>
              <a:t> </a:t>
            </a:r>
            <a:r>
              <a:rPr dirty="0" spc="-10"/>
              <a:t>Deney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0018" cy="6857999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1243088" y="4819604"/>
            <a:ext cx="127889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latin typeface="Consolas"/>
                <a:cs typeface="Consolas"/>
              </a:rPr>
              <a:t>Yukarıdaki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2651264" y="4819604"/>
            <a:ext cx="93472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Consolas"/>
                <a:cs typeface="Consolas"/>
              </a:rPr>
              <a:t>görselin</a:t>
            </a:r>
            <a:r>
              <a:rPr dirty="0" sz="1800" spc="200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en</a:t>
            </a:r>
            <a:r>
              <a:rPr dirty="0" sz="1800" spc="215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solunda</a:t>
            </a:r>
            <a:r>
              <a:rPr dirty="0" sz="1800" spc="210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bulunan</a:t>
            </a:r>
            <a:r>
              <a:rPr dirty="0" sz="1800" spc="215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yuvadan</a:t>
            </a:r>
            <a:r>
              <a:rPr dirty="0" sz="1800" spc="210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(Nest)</a:t>
            </a:r>
            <a:r>
              <a:rPr dirty="0" sz="1800" spc="215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iki</a:t>
            </a:r>
            <a:r>
              <a:rPr dirty="0" sz="1800" spc="215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adet</a:t>
            </a:r>
            <a:r>
              <a:rPr dirty="0" sz="1800" spc="200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karınca</a:t>
            </a:r>
            <a:r>
              <a:rPr dirty="0" sz="1800" spc="200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besin</a:t>
            </a:r>
            <a:r>
              <a:rPr dirty="0" sz="1800" spc="215">
                <a:latin typeface="Consolas"/>
                <a:cs typeface="Consolas"/>
              </a:rPr>
              <a:t> </a:t>
            </a:r>
            <a:r>
              <a:rPr dirty="0" sz="1800" spc="-10">
                <a:latin typeface="Consolas"/>
                <a:cs typeface="Consolas"/>
              </a:rPr>
              <a:t>aramak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1242860" y="5093924"/>
            <a:ext cx="10759440" cy="1397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Consolas"/>
                <a:cs typeface="Consolas"/>
              </a:rPr>
              <a:t>için</a:t>
            </a:r>
            <a:r>
              <a:rPr dirty="0" sz="1800" spc="225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yuvalarından</a:t>
            </a:r>
            <a:r>
              <a:rPr dirty="0" sz="1800" spc="229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ayrılmışlardır.</a:t>
            </a:r>
            <a:r>
              <a:rPr dirty="0" sz="1800" spc="225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Karıncalar</a:t>
            </a:r>
            <a:r>
              <a:rPr dirty="0" sz="1800" spc="235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A</a:t>
            </a:r>
            <a:r>
              <a:rPr dirty="0" sz="1800" spc="235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noktasına</a:t>
            </a:r>
            <a:r>
              <a:rPr dirty="0" sz="1800" spc="220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geldiklerinde</a:t>
            </a:r>
            <a:r>
              <a:rPr dirty="0" sz="1800" spc="245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(t</a:t>
            </a:r>
            <a:r>
              <a:rPr dirty="0" sz="1800" spc="225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=</a:t>
            </a:r>
            <a:r>
              <a:rPr dirty="0" sz="1800" spc="235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0s)</a:t>
            </a:r>
            <a:r>
              <a:rPr dirty="0" sz="1800" spc="240">
                <a:latin typeface="Consolas"/>
                <a:cs typeface="Consolas"/>
              </a:rPr>
              <a:t> </a:t>
            </a:r>
            <a:r>
              <a:rPr dirty="0" sz="1800" spc="-25">
                <a:latin typeface="Consolas"/>
                <a:cs typeface="Consolas"/>
              </a:rPr>
              <a:t>yol </a:t>
            </a:r>
            <a:r>
              <a:rPr dirty="0" sz="1800">
                <a:latin typeface="Consolas"/>
                <a:cs typeface="Consolas"/>
              </a:rPr>
              <a:t>ayrımını</a:t>
            </a:r>
            <a:r>
              <a:rPr dirty="0" sz="1800" spc="5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fark</a:t>
            </a:r>
            <a:r>
              <a:rPr dirty="0" sz="1800" spc="25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ederler.</a:t>
            </a:r>
            <a:r>
              <a:rPr dirty="0" sz="1800" spc="35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t</a:t>
            </a:r>
            <a:r>
              <a:rPr dirty="0" sz="1800" spc="35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=</a:t>
            </a:r>
            <a:r>
              <a:rPr dirty="0" sz="1800" spc="25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0s</a:t>
            </a:r>
            <a:r>
              <a:rPr dirty="0" sz="1800" spc="25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anında</a:t>
            </a:r>
            <a:r>
              <a:rPr dirty="0" sz="1800" spc="30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herhangi</a:t>
            </a:r>
            <a:r>
              <a:rPr dirty="0" sz="1800" spc="20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bir</a:t>
            </a:r>
            <a:r>
              <a:rPr dirty="0" sz="1800" spc="10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yolda</a:t>
            </a:r>
            <a:r>
              <a:rPr dirty="0" sz="1800" spc="25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feromon</a:t>
            </a:r>
            <a:r>
              <a:rPr dirty="0" sz="1800" spc="20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salgısı</a:t>
            </a:r>
            <a:r>
              <a:rPr dirty="0" sz="1800" spc="20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olmadığı</a:t>
            </a:r>
            <a:r>
              <a:rPr dirty="0" sz="1800" spc="20">
                <a:latin typeface="Consolas"/>
                <a:cs typeface="Consolas"/>
              </a:rPr>
              <a:t> </a:t>
            </a:r>
            <a:r>
              <a:rPr dirty="0" sz="1800" spc="-20">
                <a:latin typeface="Consolas"/>
                <a:cs typeface="Consolas"/>
              </a:rPr>
              <a:t>için </a:t>
            </a:r>
            <a:r>
              <a:rPr dirty="0" sz="1800">
                <a:latin typeface="Consolas"/>
                <a:cs typeface="Consolas"/>
              </a:rPr>
              <a:t>karıncaların</a:t>
            </a:r>
            <a:r>
              <a:rPr dirty="0" sz="1800" spc="15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iki</a:t>
            </a:r>
            <a:r>
              <a:rPr dirty="0" sz="1800" spc="30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yolu</a:t>
            </a:r>
            <a:r>
              <a:rPr dirty="0" sz="1800" spc="30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da</a:t>
            </a:r>
            <a:r>
              <a:rPr dirty="0" sz="1800" spc="35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seçme</a:t>
            </a:r>
            <a:r>
              <a:rPr dirty="0" sz="1800" spc="30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olasılıkları</a:t>
            </a:r>
            <a:r>
              <a:rPr dirty="0" sz="1800" spc="25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eşit</a:t>
            </a:r>
            <a:r>
              <a:rPr dirty="0" sz="1800" spc="30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ve</a:t>
            </a:r>
            <a:r>
              <a:rPr dirty="0" sz="1800" spc="35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%50’dir.</a:t>
            </a:r>
            <a:r>
              <a:rPr dirty="0" sz="1800" spc="30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Görselde</a:t>
            </a:r>
            <a:r>
              <a:rPr dirty="0" sz="1800" spc="30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görüldüğü</a:t>
            </a:r>
            <a:r>
              <a:rPr dirty="0" sz="1800" spc="30">
                <a:latin typeface="Consolas"/>
                <a:cs typeface="Consolas"/>
              </a:rPr>
              <a:t> </a:t>
            </a:r>
            <a:r>
              <a:rPr dirty="0" sz="1800" spc="-10">
                <a:latin typeface="Consolas"/>
                <a:cs typeface="Consolas"/>
              </a:rPr>
              <a:t>üzere </a:t>
            </a:r>
            <a:r>
              <a:rPr dirty="0" sz="1800">
                <a:latin typeface="Consolas"/>
                <a:cs typeface="Consolas"/>
              </a:rPr>
              <a:t>karıncalar</a:t>
            </a:r>
            <a:r>
              <a:rPr dirty="0" sz="1800" spc="320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rastgele</a:t>
            </a:r>
            <a:r>
              <a:rPr dirty="0" sz="1800" spc="335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farklı</a:t>
            </a:r>
            <a:r>
              <a:rPr dirty="0" sz="1800" spc="315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yolları</a:t>
            </a:r>
            <a:r>
              <a:rPr dirty="0" sz="1800" spc="345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tercih</a:t>
            </a:r>
            <a:r>
              <a:rPr dirty="0" sz="1800" spc="335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etmişler</a:t>
            </a:r>
            <a:r>
              <a:rPr dirty="0" sz="1800" spc="330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ve</a:t>
            </a:r>
            <a:r>
              <a:rPr dirty="0" sz="1800" spc="335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besine</a:t>
            </a:r>
            <a:r>
              <a:rPr dirty="0" sz="1800" spc="315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farklı</a:t>
            </a:r>
            <a:r>
              <a:rPr dirty="0" sz="1800" spc="335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yollardan</a:t>
            </a:r>
            <a:r>
              <a:rPr dirty="0" sz="1800" spc="335">
                <a:latin typeface="Consolas"/>
                <a:cs typeface="Consolas"/>
              </a:rPr>
              <a:t> </a:t>
            </a:r>
            <a:r>
              <a:rPr dirty="0" sz="1800" spc="-20">
                <a:latin typeface="Consolas"/>
                <a:cs typeface="Consolas"/>
              </a:rPr>
              <a:t>aynı </a:t>
            </a:r>
            <a:r>
              <a:rPr dirty="0" sz="1800">
                <a:latin typeface="Consolas"/>
                <a:cs typeface="Consolas"/>
              </a:rPr>
              <a:t>zamanda</a:t>
            </a:r>
            <a:r>
              <a:rPr dirty="0" sz="1800" spc="-25">
                <a:latin typeface="Consolas"/>
                <a:cs typeface="Consolas"/>
              </a:rPr>
              <a:t> </a:t>
            </a:r>
            <a:r>
              <a:rPr dirty="0" sz="1800" spc="-10">
                <a:latin typeface="Consolas"/>
                <a:cs typeface="Consolas"/>
              </a:rPr>
              <a:t>ulaşmışlardır.</a:t>
            </a:r>
            <a:endParaRPr sz="1800">
              <a:latin typeface="Consolas"/>
              <a:cs typeface="Consolas"/>
            </a:endParaRPr>
          </a:p>
        </p:txBody>
      </p:sp>
      <p:pic>
        <p:nvPicPr>
          <p:cNvPr id="7" name="object 7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475645" y="952963"/>
            <a:ext cx="7753669" cy="3633147"/>
          </a:xfrm>
          <a:prstGeom prst="rect">
            <a:avLst/>
          </a:prstGeom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960755">
              <a:lnSpc>
                <a:spcPct val="100000"/>
              </a:lnSpc>
              <a:spcBef>
                <a:spcPts val="100"/>
              </a:spcBef>
            </a:pPr>
            <a:r>
              <a:rPr dirty="0"/>
              <a:t>Eşit</a:t>
            </a:r>
            <a:r>
              <a:rPr dirty="0" spc="-110"/>
              <a:t> </a:t>
            </a:r>
            <a:r>
              <a:rPr dirty="0"/>
              <a:t>Uzunlukta</a:t>
            </a:r>
            <a:r>
              <a:rPr dirty="0" spc="-110"/>
              <a:t> </a:t>
            </a:r>
            <a:r>
              <a:rPr dirty="0"/>
              <a:t>Yollar</a:t>
            </a:r>
            <a:r>
              <a:rPr dirty="0" spc="-110"/>
              <a:t> </a:t>
            </a:r>
            <a:r>
              <a:rPr dirty="0"/>
              <a:t>İle</a:t>
            </a:r>
            <a:r>
              <a:rPr dirty="0" spc="-110"/>
              <a:t> </a:t>
            </a:r>
            <a:r>
              <a:rPr dirty="0" spc="-10"/>
              <a:t>Deney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0018" cy="6857999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1130462" y="758079"/>
            <a:ext cx="10756265" cy="8483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Consolas"/>
                <a:cs typeface="Consolas"/>
              </a:rPr>
              <a:t>Karıncalar</a:t>
            </a:r>
            <a:r>
              <a:rPr dirty="0" sz="1800" spc="100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besini</a:t>
            </a:r>
            <a:r>
              <a:rPr dirty="0" sz="1800" spc="125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alıp,</a:t>
            </a:r>
            <a:r>
              <a:rPr dirty="0" sz="1800" spc="125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geri</a:t>
            </a:r>
            <a:r>
              <a:rPr dirty="0" sz="1800" spc="114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dönmek</a:t>
            </a:r>
            <a:r>
              <a:rPr dirty="0" sz="1800" spc="125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üzere</a:t>
            </a:r>
            <a:r>
              <a:rPr dirty="0" sz="1800" spc="130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yola</a:t>
            </a:r>
            <a:r>
              <a:rPr dirty="0" sz="1800" spc="114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çıktıklarında</a:t>
            </a:r>
            <a:r>
              <a:rPr dirty="0" sz="1800" spc="120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C</a:t>
            </a:r>
            <a:r>
              <a:rPr dirty="0" sz="1800" spc="114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noktasında</a:t>
            </a:r>
            <a:r>
              <a:rPr dirty="0" sz="1800" spc="110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tekrar</a:t>
            </a:r>
            <a:r>
              <a:rPr dirty="0" sz="1800" spc="114">
                <a:latin typeface="Consolas"/>
                <a:cs typeface="Consolas"/>
              </a:rPr>
              <a:t> </a:t>
            </a:r>
            <a:r>
              <a:rPr dirty="0" sz="1800" spc="-25">
                <a:latin typeface="Consolas"/>
                <a:cs typeface="Consolas"/>
              </a:rPr>
              <a:t>yol </a:t>
            </a:r>
            <a:r>
              <a:rPr dirty="0" sz="1800">
                <a:latin typeface="Consolas"/>
                <a:cs typeface="Consolas"/>
              </a:rPr>
              <a:t>ayrımına</a:t>
            </a:r>
            <a:r>
              <a:rPr dirty="0" sz="1800" spc="100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gelirler.</a:t>
            </a:r>
            <a:r>
              <a:rPr dirty="0" sz="1800" spc="110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Burada</a:t>
            </a:r>
            <a:r>
              <a:rPr dirty="0" sz="1800" spc="105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her</a:t>
            </a:r>
            <a:r>
              <a:rPr dirty="0" sz="1800" spc="105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iki</a:t>
            </a:r>
            <a:r>
              <a:rPr dirty="0" sz="1800" spc="110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yolda</a:t>
            </a:r>
            <a:r>
              <a:rPr dirty="0" sz="1800" spc="110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da</a:t>
            </a:r>
            <a:r>
              <a:rPr dirty="0" sz="1800" spc="120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bulunan</a:t>
            </a:r>
            <a:r>
              <a:rPr dirty="0" sz="1800" spc="105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feromon</a:t>
            </a:r>
            <a:r>
              <a:rPr dirty="0" sz="1800" spc="105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seviyesi</a:t>
            </a:r>
            <a:r>
              <a:rPr dirty="0" sz="1800" spc="105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aynı</a:t>
            </a:r>
            <a:r>
              <a:rPr dirty="0" sz="1800" spc="120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olduğu</a:t>
            </a:r>
            <a:r>
              <a:rPr dirty="0" sz="1800" spc="105">
                <a:latin typeface="Consolas"/>
                <a:cs typeface="Consolas"/>
              </a:rPr>
              <a:t> </a:t>
            </a:r>
            <a:r>
              <a:rPr dirty="0" sz="1800" spc="-20">
                <a:latin typeface="Consolas"/>
                <a:cs typeface="Consolas"/>
              </a:rPr>
              <a:t>için </a:t>
            </a:r>
            <a:r>
              <a:rPr dirty="0" sz="1800">
                <a:latin typeface="Consolas"/>
                <a:cs typeface="Consolas"/>
              </a:rPr>
              <a:t>her</a:t>
            </a:r>
            <a:r>
              <a:rPr dirty="0" sz="1800" spc="10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iki</a:t>
            </a:r>
            <a:r>
              <a:rPr dirty="0" sz="1800" spc="25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yolun</a:t>
            </a:r>
            <a:r>
              <a:rPr dirty="0" sz="1800" spc="25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da</a:t>
            </a:r>
            <a:r>
              <a:rPr dirty="0" sz="1800" spc="25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seçilme</a:t>
            </a:r>
            <a:r>
              <a:rPr dirty="0" sz="1800" spc="35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olasılığı</a:t>
            </a:r>
            <a:r>
              <a:rPr dirty="0" sz="1800" spc="20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eşit</a:t>
            </a:r>
            <a:r>
              <a:rPr dirty="0" sz="1800" spc="25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ve</a:t>
            </a:r>
            <a:r>
              <a:rPr dirty="0" sz="1800" spc="25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%50’dir.</a:t>
            </a:r>
            <a:r>
              <a:rPr dirty="0" sz="1800" spc="20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Bununla</a:t>
            </a:r>
            <a:r>
              <a:rPr dirty="0" sz="1800" spc="35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birlikte,</a:t>
            </a:r>
            <a:r>
              <a:rPr dirty="0" sz="1800" spc="20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karıncalar</a:t>
            </a:r>
            <a:r>
              <a:rPr dirty="0" sz="1800" spc="30">
                <a:latin typeface="Consolas"/>
                <a:cs typeface="Consolas"/>
              </a:rPr>
              <a:t> </a:t>
            </a:r>
            <a:r>
              <a:rPr dirty="0" sz="1800" spc="-20">
                <a:latin typeface="Consolas"/>
                <a:cs typeface="Consolas"/>
              </a:rPr>
              <a:t>yuva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1131148" y="1581039"/>
            <a:ext cx="322643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393190" algn="l"/>
              </a:tabLst>
            </a:pPr>
            <a:r>
              <a:rPr dirty="0" sz="1800">
                <a:latin typeface="Consolas"/>
                <a:cs typeface="Consolas"/>
              </a:rPr>
              <a:t>ile</a:t>
            </a:r>
            <a:r>
              <a:rPr dirty="0" sz="1800" spc="480">
                <a:latin typeface="Consolas"/>
                <a:cs typeface="Consolas"/>
              </a:rPr>
              <a:t> </a:t>
            </a:r>
            <a:r>
              <a:rPr dirty="0" sz="1800" spc="-20">
                <a:latin typeface="Consolas"/>
                <a:cs typeface="Consolas"/>
              </a:rPr>
              <a:t>besin</a:t>
            </a:r>
            <a:r>
              <a:rPr dirty="0" sz="1800">
                <a:latin typeface="Consolas"/>
                <a:cs typeface="Consolas"/>
              </a:rPr>
              <a:t>	arasında</a:t>
            </a:r>
            <a:r>
              <a:rPr dirty="0" sz="1800" spc="470">
                <a:latin typeface="Consolas"/>
                <a:cs typeface="Consolas"/>
              </a:rPr>
              <a:t> </a:t>
            </a:r>
            <a:r>
              <a:rPr dirty="0" sz="1800" spc="-20">
                <a:latin typeface="Consolas"/>
                <a:cs typeface="Consolas"/>
              </a:rPr>
              <a:t>gidip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4520372" y="1581039"/>
            <a:ext cx="115633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latin typeface="Consolas"/>
                <a:cs typeface="Consolas"/>
              </a:rPr>
              <a:t>geldikçe,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5838708" y="1581039"/>
            <a:ext cx="102933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latin typeface="Consolas"/>
                <a:cs typeface="Consolas"/>
              </a:rPr>
              <a:t>rastgele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7032000" y="1581039"/>
            <a:ext cx="165608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latin typeface="Consolas"/>
                <a:cs typeface="Consolas"/>
              </a:rPr>
              <a:t>dalgalanmalar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8850055" y="1581039"/>
            <a:ext cx="128143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latin typeface="Consolas"/>
                <a:cs typeface="Consolas"/>
              </a:rPr>
              <a:t>nedeniyle,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10293207" y="1581039"/>
            <a:ext cx="159448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Consolas"/>
                <a:cs typeface="Consolas"/>
              </a:rPr>
              <a:t>iki</a:t>
            </a:r>
            <a:r>
              <a:rPr dirty="0" sz="1800" spc="480">
                <a:latin typeface="Consolas"/>
                <a:cs typeface="Consolas"/>
              </a:rPr>
              <a:t> </a:t>
            </a:r>
            <a:r>
              <a:rPr dirty="0" sz="1800" spc="-10">
                <a:latin typeface="Consolas"/>
                <a:cs typeface="Consolas"/>
              </a:rPr>
              <a:t>köprüden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1130919" y="1855359"/>
            <a:ext cx="356616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Consolas"/>
                <a:cs typeface="Consolas"/>
              </a:rPr>
              <a:t>biri</a:t>
            </a:r>
            <a:r>
              <a:rPr dirty="0" sz="1800" spc="390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diğerinden</a:t>
            </a:r>
            <a:r>
              <a:rPr dirty="0" sz="1800" spc="390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daha</a:t>
            </a:r>
            <a:r>
              <a:rPr dirty="0" sz="1800" spc="390">
                <a:latin typeface="Consolas"/>
                <a:cs typeface="Consolas"/>
              </a:rPr>
              <a:t> </a:t>
            </a:r>
            <a:r>
              <a:rPr dirty="0" sz="1800" spc="-10">
                <a:latin typeface="Consolas"/>
                <a:cs typeface="Consolas"/>
              </a:rPr>
              <a:t>yüksek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4849098" y="1855359"/>
            <a:ext cx="90487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latin typeface="Consolas"/>
                <a:cs typeface="Consolas"/>
              </a:rPr>
              <a:t>feromon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5905230" y="1855359"/>
            <a:ext cx="598043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Consolas"/>
                <a:cs typeface="Consolas"/>
              </a:rPr>
              <a:t>konsantrasyonu</a:t>
            </a:r>
            <a:r>
              <a:rPr dirty="0" sz="1800" spc="380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sunar</a:t>
            </a:r>
            <a:r>
              <a:rPr dirty="0" sz="1800" spc="380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ve</a:t>
            </a:r>
            <a:r>
              <a:rPr dirty="0" sz="1800" spc="390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bu</a:t>
            </a:r>
            <a:r>
              <a:rPr dirty="0" sz="1800" spc="395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nedenle</a:t>
            </a:r>
            <a:r>
              <a:rPr dirty="0" sz="1800" spc="380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daha</a:t>
            </a:r>
            <a:r>
              <a:rPr dirty="0" sz="1800" spc="390">
                <a:latin typeface="Consolas"/>
                <a:cs typeface="Consolas"/>
              </a:rPr>
              <a:t> </a:t>
            </a:r>
            <a:r>
              <a:rPr dirty="0" sz="1800" spc="-10">
                <a:latin typeface="Consolas"/>
                <a:cs typeface="Consolas"/>
              </a:rPr>
              <a:t>fazla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4246966" y="2129679"/>
            <a:ext cx="143192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Consolas"/>
                <a:cs typeface="Consolas"/>
              </a:rPr>
              <a:t>o</a:t>
            </a:r>
            <a:r>
              <a:rPr dirty="0" sz="1800" spc="204">
                <a:latin typeface="Consolas"/>
                <a:cs typeface="Consolas"/>
              </a:rPr>
              <a:t> </a:t>
            </a:r>
            <a:r>
              <a:rPr dirty="0" sz="1800" spc="-10">
                <a:latin typeface="Consolas"/>
                <a:cs typeface="Consolas"/>
              </a:rPr>
              <a:t>köprüdeki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5806247" y="2129679"/>
            <a:ext cx="607949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Consolas"/>
                <a:cs typeface="Consolas"/>
              </a:rPr>
              <a:t>feromon</a:t>
            </a:r>
            <a:r>
              <a:rPr dirty="0" sz="1800" spc="190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seviyesini</a:t>
            </a:r>
            <a:r>
              <a:rPr dirty="0" sz="1800" spc="190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arttırır</a:t>
            </a:r>
            <a:r>
              <a:rPr dirty="0" sz="1800" spc="190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ve</a:t>
            </a:r>
            <a:r>
              <a:rPr dirty="0" sz="1800" spc="195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daha</a:t>
            </a:r>
            <a:r>
              <a:rPr dirty="0" sz="1800" spc="190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çekici</a:t>
            </a:r>
            <a:r>
              <a:rPr dirty="0" sz="1800" spc="195">
                <a:latin typeface="Consolas"/>
                <a:cs typeface="Consolas"/>
              </a:rPr>
              <a:t> </a:t>
            </a:r>
            <a:r>
              <a:rPr dirty="0" sz="1800" spc="-20">
                <a:latin typeface="Consolas"/>
                <a:cs typeface="Consolas"/>
              </a:rPr>
              <a:t>hale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1130233" y="2129679"/>
            <a:ext cx="298894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-635">
              <a:lnSpc>
                <a:spcPct val="100000"/>
              </a:lnSpc>
              <a:spcBef>
                <a:spcPts val="100"/>
              </a:spcBef>
              <a:tabLst>
                <a:tab pos="1273175" algn="l"/>
                <a:tab pos="1908810" algn="l"/>
              </a:tabLst>
            </a:pPr>
            <a:r>
              <a:rPr dirty="0" sz="1800">
                <a:latin typeface="Consolas"/>
                <a:cs typeface="Consolas"/>
              </a:rPr>
              <a:t>karınca</a:t>
            </a:r>
            <a:r>
              <a:rPr dirty="0" sz="1800" spc="180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çeker.</a:t>
            </a:r>
            <a:r>
              <a:rPr dirty="0" sz="1800" spc="190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Bu</a:t>
            </a:r>
            <a:r>
              <a:rPr dirty="0" sz="1800" spc="190">
                <a:latin typeface="Consolas"/>
                <a:cs typeface="Consolas"/>
              </a:rPr>
              <a:t> </a:t>
            </a:r>
            <a:r>
              <a:rPr dirty="0" sz="1800" spc="-10">
                <a:latin typeface="Consolas"/>
                <a:cs typeface="Consolas"/>
              </a:rPr>
              <a:t>durum getirir.</a:t>
            </a:r>
            <a:r>
              <a:rPr dirty="0" sz="1800">
                <a:latin typeface="Consolas"/>
                <a:cs typeface="Consolas"/>
              </a:rPr>
              <a:t>	</a:t>
            </a:r>
            <a:r>
              <a:rPr dirty="0" sz="1800" spc="-25">
                <a:latin typeface="Consolas"/>
                <a:cs typeface="Consolas"/>
              </a:rPr>
              <a:t>Tüm</a:t>
            </a:r>
            <a:r>
              <a:rPr dirty="0" sz="1800">
                <a:latin typeface="Consolas"/>
                <a:cs typeface="Consolas"/>
              </a:rPr>
              <a:t>	</a:t>
            </a:r>
            <a:r>
              <a:rPr dirty="0" sz="1800" spc="-10">
                <a:latin typeface="Consolas"/>
                <a:cs typeface="Consolas"/>
              </a:rPr>
              <a:t>koloniyi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4288342" y="2403999"/>
            <a:ext cx="760031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72795" algn="l"/>
                <a:tab pos="2034539" algn="l"/>
                <a:tab pos="3672840" algn="l"/>
                <a:tab pos="4559935" algn="l"/>
                <a:tab pos="6449695" algn="l"/>
                <a:tab pos="6958965" algn="l"/>
              </a:tabLst>
            </a:pPr>
            <a:r>
              <a:rPr dirty="0" sz="1800" spc="-20">
                <a:latin typeface="Consolas"/>
                <a:cs typeface="Consolas"/>
              </a:rPr>
              <a:t>aynı</a:t>
            </a:r>
            <a:r>
              <a:rPr dirty="0" sz="1800">
                <a:latin typeface="Consolas"/>
                <a:cs typeface="Consolas"/>
              </a:rPr>
              <a:t>	</a:t>
            </a:r>
            <a:r>
              <a:rPr dirty="0" sz="1800" spc="-10">
                <a:latin typeface="Consolas"/>
                <a:cs typeface="Consolas"/>
              </a:rPr>
              <a:t>köprünün</a:t>
            </a:r>
            <a:r>
              <a:rPr dirty="0" sz="1800">
                <a:latin typeface="Consolas"/>
                <a:cs typeface="Consolas"/>
              </a:rPr>
              <a:t>	</a:t>
            </a:r>
            <a:r>
              <a:rPr dirty="0" sz="1800" spc="-10">
                <a:latin typeface="Consolas"/>
                <a:cs typeface="Consolas"/>
              </a:rPr>
              <a:t>kullanımına</a:t>
            </a:r>
            <a:r>
              <a:rPr dirty="0" sz="1800">
                <a:latin typeface="Consolas"/>
                <a:cs typeface="Consolas"/>
              </a:rPr>
              <a:t>	</a:t>
            </a:r>
            <a:r>
              <a:rPr dirty="0" sz="1800" spc="-10">
                <a:latin typeface="Consolas"/>
                <a:cs typeface="Consolas"/>
              </a:rPr>
              <a:t>doğru</a:t>
            </a:r>
            <a:r>
              <a:rPr dirty="0" sz="1800">
                <a:latin typeface="Consolas"/>
                <a:cs typeface="Consolas"/>
              </a:rPr>
              <a:t>	</a:t>
            </a:r>
            <a:r>
              <a:rPr dirty="0" sz="1800" spc="-10">
                <a:latin typeface="Consolas"/>
                <a:cs typeface="Consolas"/>
              </a:rPr>
              <a:t>yakınlaştıran</a:t>
            </a:r>
            <a:r>
              <a:rPr dirty="0" sz="1800">
                <a:latin typeface="Consolas"/>
                <a:cs typeface="Consolas"/>
              </a:rPr>
              <a:t>	</a:t>
            </a:r>
            <a:r>
              <a:rPr dirty="0" sz="1800" spc="-25">
                <a:latin typeface="Consolas"/>
                <a:cs typeface="Consolas"/>
              </a:rPr>
              <a:t>bu</a:t>
            </a:r>
            <a:r>
              <a:rPr dirty="0" sz="1800">
                <a:latin typeface="Consolas"/>
                <a:cs typeface="Consolas"/>
              </a:rPr>
              <a:t>	</a:t>
            </a:r>
            <a:r>
              <a:rPr dirty="0" sz="1800" spc="-10">
                <a:latin typeface="Consolas"/>
                <a:cs typeface="Consolas"/>
              </a:rPr>
              <a:t>durum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1130919" y="2678319"/>
            <a:ext cx="541591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latin typeface="Consolas"/>
                <a:cs typeface="Consolas"/>
              </a:rPr>
              <a:t>otokatalitik</a:t>
            </a:r>
            <a:r>
              <a:rPr dirty="0" sz="1800" spc="-40" b="1">
                <a:latin typeface="Consolas"/>
                <a:cs typeface="Consolas"/>
              </a:rPr>
              <a:t> </a:t>
            </a:r>
            <a:r>
              <a:rPr dirty="0" sz="1800" b="1">
                <a:latin typeface="Consolas"/>
                <a:cs typeface="Consolas"/>
              </a:rPr>
              <a:t>mekanizma</a:t>
            </a:r>
            <a:r>
              <a:rPr dirty="0" sz="1800" spc="-40" b="1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olarak</a:t>
            </a:r>
            <a:r>
              <a:rPr dirty="0" sz="1800" spc="-25">
                <a:latin typeface="Consolas"/>
                <a:cs typeface="Consolas"/>
              </a:rPr>
              <a:t> </a:t>
            </a:r>
            <a:r>
              <a:rPr dirty="0" sz="1800" spc="-10">
                <a:latin typeface="Consolas"/>
                <a:cs typeface="Consolas"/>
              </a:rPr>
              <a:t>adlandırılır.</a:t>
            </a:r>
            <a:endParaRPr sz="1800">
              <a:latin typeface="Consolas"/>
              <a:cs typeface="Consolas"/>
            </a:endParaRPr>
          </a:p>
        </p:txBody>
      </p:sp>
      <p:pic>
        <p:nvPicPr>
          <p:cNvPr id="19" name="object 19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721305" y="3273044"/>
            <a:ext cx="7391691" cy="3400178"/>
          </a:xfrm>
          <a:prstGeom prst="rect">
            <a:avLst/>
          </a:prstGeom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960755">
              <a:lnSpc>
                <a:spcPct val="100000"/>
              </a:lnSpc>
              <a:spcBef>
                <a:spcPts val="100"/>
              </a:spcBef>
            </a:pPr>
            <a:r>
              <a:rPr dirty="0"/>
              <a:t>Farklı</a:t>
            </a:r>
            <a:r>
              <a:rPr dirty="0" spc="-130"/>
              <a:t> </a:t>
            </a:r>
            <a:r>
              <a:rPr dirty="0"/>
              <a:t>Uzunluktaki</a:t>
            </a:r>
            <a:r>
              <a:rPr dirty="0" spc="-130"/>
              <a:t> </a:t>
            </a:r>
            <a:r>
              <a:rPr dirty="0"/>
              <a:t>Yollar</a:t>
            </a:r>
            <a:r>
              <a:rPr dirty="0" spc="-130"/>
              <a:t> </a:t>
            </a:r>
            <a:r>
              <a:rPr dirty="0"/>
              <a:t>İle</a:t>
            </a:r>
            <a:r>
              <a:rPr dirty="0" spc="-140"/>
              <a:t> </a:t>
            </a:r>
            <a:r>
              <a:rPr dirty="0" spc="-10"/>
              <a:t>Deney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0018" cy="6857999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1130462" y="758079"/>
            <a:ext cx="1075690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tabLst>
                <a:tab pos="855344" algn="l"/>
                <a:tab pos="2200910" algn="l"/>
                <a:tab pos="4674235" algn="l"/>
                <a:tab pos="5140960" algn="l"/>
                <a:tab pos="6236335" algn="l"/>
                <a:tab pos="7457440" algn="l"/>
                <a:tab pos="7924165" algn="l"/>
                <a:tab pos="9019540" algn="l"/>
                <a:tab pos="10365105" algn="l"/>
              </a:tabLst>
            </a:pPr>
            <a:r>
              <a:rPr dirty="0" sz="1800">
                <a:latin typeface="Consolas"/>
                <a:cs typeface="Consolas"/>
              </a:rPr>
              <a:t>Deneyin</a:t>
            </a:r>
            <a:r>
              <a:rPr dirty="0" sz="1800" spc="140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ikinci</a:t>
            </a:r>
            <a:r>
              <a:rPr dirty="0" sz="1800" spc="140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aşamasında,</a:t>
            </a:r>
            <a:r>
              <a:rPr dirty="0" sz="1800" spc="140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karıncalar</a:t>
            </a:r>
            <a:r>
              <a:rPr dirty="0" sz="1800" spc="135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yuvalarından</a:t>
            </a:r>
            <a:r>
              <a:rPr dirty="0" sz="1800" spc="140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farklı</a:t>
            </a:r>
            <a:r>
              <a:rPr dirty="0" sz="1800" spc="155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uzunluklardaki</a:t>
            </a:r>
            <a:r>
              <a:rPr dirty="0" sz="1800" spc="145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iki</a:t>
            </a:r>
            <a:r>
              <a:rPr dirty="0" sz="1800" spc="155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yol</a:t>
            </a:r>
            <a:r>
              <a:rPr dirty="0" sz="1800" spc="155">
                <a:latin typeface="Consolas"/>
                <a:cs typeface="Consolas"/>
              </a:rPr>
              <a:t> </a:t>
            </a:r>
            <a:r>
              <a:rPr dirty="0" sz="1800" spc="-25">
                <a:latin typeface="Consolas"/>
                <a:cs typeface="Consolas"/>
              </a:rPr>
              <a:t>ile </a:t>
            </a:r>
            <a:r>
              <a:rPr dirty="0" sz="1800" spc="-10">
                <a:latin typeface="Consolas"/>
                <a:cs typeface="Consolas"/>
              </a:rPr>
              <a:t>besin</a:t>
            </a:r>
            <a:r>
              <a:rPr dirty="0" sz="1800">
                <a:latin typeface="Consolas"/>
                <a:cs typeface="Consolas"/>
              </a:rPr>
              <a:t>	</a:t>
            </a:r>
            <a:r>
              <a:rPr dirty="0" sz="1800" spc="-10">
                <a:latin typeface="Consolas"/>
                <a:cs typeface="Consolas"/>
              </a:rPr>
              <a:t>kaynağına</a:t>
            </a:r>
            <a:r>
              <a:rPr dirty="0" sz="1800">
                <a:latin typeface="Consolas"/>
                <a:cs typeface="Consolas"/>
              </a:rPr>
              <a:t>	</a:t>
            </a:r>
            <a:r>
              <a:rPr dirty="0" sz="1800" spc="-10">
                <a:latin typeface="Consolas"/>
                <a:cs typeface="Consolas"/>
              </a:rPr>
              <a:t>yönlendirilmiştir.</a:t>
            </a:r>
            <a:r>
              <a:rPr dirty="0" sz="1800">
                <a:latin typeface="Consolas"/>
                <a:cs typeface="Consolas"/>
              </a:rPr>
              <a:t>	</a:t>
            </a:r>
            <a:r>
              <a:rPr dirty="0" sz="1800" spc="-25">
                <a:latin typeface="Consolas"/>
                <a:cs typeface="Consolas"/>
              </a:rPr>
              <a:t>B2</a:t>
            </a:r>
            <a:r>
              <a:rPr dirty="0" sz="1800">
                <a:latin typeface="Consolas"/>
                <a:cs typeface="Consolas"/>
              </a:rPr>
              <a:t>	</a:t>
            </a:r>
            <a:r>
              <a:rPr dirty="0" sz="1800" spc="-10">
                <a:latin typeface="Consolas"/>
                <a:cs typeface="Consolas"/>
              </a:rPr>
              <a:t>yolunun</a:t>
            </a:r>
            <a:r>
              <a:rPr dirty="0" sz="1800">
                <a:latin typeface="Consolas"/>
                <a:cs typeface="Consolas"/>
              </a:rPr>
              <a:t>	</a:t>
            </a:r>
            <a:r>
              <a:rPr dirty="0" sz="1800" spc="-10">
                <a:latin typeface="Consolas"/>
                <a:cs typeface="Consolas"/>
              </a:rPr>
              <a:t>uzunluğu</a:t>
            </a:r>
            <a:r>
              <a:rPr dirty="0" sz="1800">
                <a:latin typeface="Consolas"/>
                <a:cs typeface="Consolas"/>
              </a:rPr>
              <a:t>	</a:t>
            </a:r>
            <a:r>
              <a:rPr dirty="0" sz="1800" spc="-25">
                <a:latin typeface="Consolas"/>
                <a:cs typeface="Consolas"/>
              </a:rPr>
              <a:t>B1</a:t>
            </a:r>
            <a:r>
              <a:rPr dirty="0" sz="1800">
                <a:latin typeface="Consolas"/>
                <a:cs typeface="Consolas"/>
              </a:rPr>
              <a:t>	</a:t>
            </a:r>
            <a:r>
              <a:rPr dirty="0" sz="1800" spc="-10">
                <a:latin typeface="Consolas"/>
                <a:cs typeface="Consolas"/>
              </a:rPr>
              <a:t>yolunun</a:t>
            </a:r>
            <a:r>
              <a:rPr dirty="0" sz="1800">
                <a:latin typeface="Consolas"/>
                <a:cs typeface="Consolas"/>
              </a:rPr>
              <a:t>	</a:t>
            </a:r>
            <a:r>
              <a:rPr dirty="0" sz="1800" spc="-10">
                <a:latin typeface="Consolas"/>
                <a:cs typeface="Consolas"/>
              </a:rPr>
              <a:t>uzunluğun</a:t>
            </a:r>
            <a:r>
              <a:rPr dirty="0" sz="1800">
                <a:latin typeface="Consolas"/>
                <a:cs typeface="Consolas"/>
              </a:rPr>
              <a:t>	</a:t>
            </a:r>
            <a:r>
              <a:rPr dirty="0" sz="1800" spc="-25">
                <a:latin typeface="Consolas"/>
                <a:cs typeface="Consolas"/>
              </a:rPr>
              <a:t>iki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3195863" y="1306719"/>
            <a:ext cx="868870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Consolas"/>
                <a:cs typeface="Consolas"/>
              </a:rPr>
              <a:t>anında</a:t>
            </a:r>
            <a:r>
              <a:rPr dirty="0" sz="1800" spc="85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karıncalar</a:t>
            </a:r>
            <a:r>
              <a:rPr dirty="0" sz="1800" spc="90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A</a:t>
            </a:r>
            <a:r>
              <a:rPr dirty="0" sz="1800" spc="114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noktasına</a:t>
            </a:r>
            <a:r>
              <a:rPr dirty="0" sz="1800" spc="95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gelir</a:t>
            </a:r>
            <a:r>
              <a:rPr dirty="0" sz="1800" spc="100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ve</a:t>
            </a:r>
            <a:r>
              <a:rPr dirty="0" sz="1800" spc="95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yol</a:t>
            </a:r>
            <a:r>
              <a:rPr dirty="0" sz="1800" spc="100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ayrımı</a:t>
            </a:r>
            <a:r>
              <a:rPr dirty="0" sz="1800" spc="105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ile</a:t>
            </a:r>
            <a:r>
              <a:rPr dirty="0" sz="1800" spc="110">
                <a:latin typeface="Consolas"/>
                <a:cs typeface="Consolas"/>
              </a:rPr>
              <a:t> </a:t>
            </a:r>
            <a:r>
              <a:rPr dirty="0" sz="1800" spc="-10">
                <a:latin typeface="Consolas"/>
                <a:cs typeface="Consolas"/>
              </a:rPr>
              <a:t>karşılaşırlar.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1130691" y="1306719"/>
            <a:ext cx="1028065" cy="8483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latin typeface="Consolas"/>
                <a:cs typeface="Consolas"/>
              </a:rPr>
              <a:t>katıdır. </a:t>
            </a:r>
            <a:r>
              <a:rPr dirty="0" sz="1800">
                <a:latin typeface="Consolas"/>
                <a:cs typeface="Consolas"/>
              </a:rPr>
              <a:t>Her</a:t>
            </a:r>
            <a:r>
              <a:rPr dirty="0" sz="1800" spc="-170">
                <a:latin typeface="Consolas"/>
                <a:cs typeface="Consolas"/>
              </a:rPr>
              <a:t>  </a:t>
            </a:r>
            <a:r>
              <a:rPr dirty="0" sz="1800" spc="-25">
                <a:latin typeface="Consolas"/>
                <a:cs typeface="Consolas"/>
              </a:rPr>
              <a:t>iki </a:t>
            </a:r>
            <a:r>
              <a:rPr dirty="0" sz="1800" spc="-10">
                <a:latin typeface="Consolas"/>
                <a:cs typeface="Consolas"/>
              </a:rPr>
              <a:t>tanesini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2273919" y="1306719"/>
            <a:ext cx="808355" cy="8483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4450" marR="5080" indent="-32384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Consolas"/>
                <a:cs typeface="Consolas"/>
              </a:rPr>
              <a:t>t</a:t>
            </a:r>
            <a:r>
              <a:rPr dirty="0" sz="1800" spc="105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=</a:t>
            </a:r>
            <a:r>
              <a:rPr dirty="0" sz="1800" spc="114">
                <a:latin typeface="Consolas"/>
                <a:cs typeface="Consolas"/>
              </a:rPr>
              <a:t> </a:t>
            </a:r>
            <a:r>
              <a:rPr dirty="0" sz="1800" spc="-35">
                <a:latin typeface="Consolas"/>
                <a:cs typeface="Consolas"/>
              </a:rPr>
              <a:t>0s </a:t>
            </a:r>
            <a:r>
              <a:rPr dirty="0" sz="1800" spc="-10">
                <a:latin typeface="Consolas"/>
                <a:cs typeface="Consolas"/>
              </a:rPr>
              <a:t>yolda </a:t>
            </a:r>
            <a:r>
              <a:rPr dirty="0" sz="1800" spc="-20">
                <a:latin typeface="Consolas"/>
                <a:cs typeface="Consolas"/>
              </a:rPr>
              <a:t>seçme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3143971" y="1581039"/>
            <a:ext cx="155194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74345" algn="l"/>
              </a:tabLst>
            </a:pPr>
            <a:r>
              <a:rPr dirty="0" sz="1800" spc="-25">
                <a:latin typeface="Consolas"/>
                <a:cs typeface="Consolas"/>
              </a:rPr>
              <a:t>da</a:t>
            </a:r>
            <a:r>
              <a:rPr dirty="0" sz="1800">
                <a:latin typeface="Consolas"/>
                <a:cs typeface="Consolas"/>
              </a:rPr>
              <a:t>	</a:t>
            </a:r>
            <a:r>
              <a:rPr dirty="0" sz="1800" spc="-10">
                <a:latin typeface="Consolas"/>
                <a:cs typeface="Consolas"/>
              </a:rPr>
              <a:t>yüzeyde</a:t>
            </a:r>
            <a:endParaRPr sz="1800">
              <a:latin typeface="Consolas"/>
              <a:cs typeface="Consolas"/>
            </a:endParaRPr>
          </a:p>
          <a:p>
            <a:pPr marL="33655">
              <a:lnSpc>
                <a:spcPct val="100000"/>
              </a:lnSpc>
            </a:pPr>
            <a:r>
              <a:rPr dirty="0" sz="1800" spc="-10">
                <a:latin typeface="Consolas"/>
                <a:cs typeface="Consolas"/>
              </a:rPr>
              <a:t>olasılıkları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4695479" y="1581039"/>
            <a:ext cx="719074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102360" algn="l"/>
                <a:tab pos="2693035" algn="l"/>
                <a:tab pos="3529965" algn="l"/>
                <a:tab pos="5245735" algn="l"/>
                <a:tab pos="5834380" algn="l"/>
                <a:tab pos="6798945" algn="l"/>
              </a:tabLst>
            </a:pPr>
            <a:r>
              <a:rPr dirty="0" sz="1800" spc="-10">
                <a:latin typeface="Consolas"/>
                <a:cs typeface="Consolas"/>
              </a:rPr>
              <a:t>feromon</a:t>
            </a:r>
            <a:r>
              <a:rPr dirty="0" sz="1800">
                <a:latin typeface="Consolas"/>
                <a:cs typeface="Consolas"/>
              </a:rPr>
              <a:t>	</a:t>
            </a:r>
            <a:r>
              <a:rPr dirty="0" sz="1800" spc="-10">
                <a:latin typeface="Consolas"/>
                <a:cs typeface="Consolas"/>
              </a:rPr>
              <a:t>bulunmadığı</a:t>
            </a:r>
            <a:r>
              <a:rPr dirty="0" sz="1800">
                <a:latin typeface="Consolas"/>
                <a:cs typeface="Consolas"/>
              </a:rPr>
              <a:t>	</a:t>
            </a:r>
            <a:r>
              <a:rPr dirty="0" sz="1800" spc="-10">
                <a:latin typeface="Consolas"/>
                <a:cs typeface="Consolas"/>
              </a:rPr>
              <a:t>için,</a:t>
            </a:r>
            <a:r>
              <a:rPr dirty="0" sz="1800">
                <a:latin typeface="Consolas"/>
                <a:cs typeface="Consolas"/>
              </a:rPr>
              <a:t>	</a:t>
            </a:r>
            <a:r>
              <a:rPr dirty="0" sz="1800" spc="-10">
                <a:latin typeface="Consolas"/>
                <a:cs typeface="Consolas"/>
              </a:rPr>
              <a:t>karıncaların</a:t>
            </a:r>
            <a:r>
              <a:rPr dirty="0" sz="1800">
                <a:latin typeface="Consolas"/>
                <a:cs typeface="Consolas"/>
              </a:rPr>
              <a:t>	</a:t>
            </a:r>
            <a:r>
              <a:rPr dirty="0" sz="1800" spc="-25">
                <a:latin typeface="Consolas"/>
                <a:cs typeface="Consolas"/>
              </a:rPr>
              <a:t>iki</a:t>
            </a:r>
            <a:r>
              <a:rPr dirty="0" sz="1800">
                <a:latin typeface="Consolas"/>
                <a:cs typeface="Consolas"/>
              </a:rPr>
              <a:t>	</a:t>
            </a:r>
            <a:r>
              <a:rPr dirty="0" sz="1800" spc="-10">
                <a:latin typeface="Consolas"/>
                <a:cs typeface="Consolas"/>
              </a:rPr>
              <a:t>yoldan</a:t>
            </a:r>
            <a:r>
              <a:rPr dirty="0" sz="1800">
                <a:latin typeface="Consolas"/>
                <a:cs typeface="Consolas"/>
              </a:rPr>
              <a:t>	</a:t>
            </a:r>
            <a:r>
              <a:rPr dirty="0" sz="1800" spc="-25">
                <a:latin typeface="Consolas"/>
                <a:cs typeface="Consolas"/>
              </a:rPr>
              <a:t>bir</a:t>
            </a:r>
            <a:endParaRPr sz="1800">
              <a:latin typeface="Consolas"/>
              <a:cs typeface="Consolas"/>
            </a:endParaRPr>
          </a:p>
          <a:p>
            <a:pPr marL="191135">
              <a:lnSpc>
                <a:spcPct val="100000"/>
              </a:lnSpc>
              <a:tabLst>
                <a:tab pos="896619" algn="l"/>
                <a:tab pos="1349375" algn="l"/>
                <a:tab pos="2556510" algn="l"/>
              </a:tabLst>
            </a:pPr>
            <a:r>
              <a:rPr dirty="0" sz="1800" spc="-20">
                <a:latin typeface="Consolas"/>
                <a:cs typeface="Consolas"/>
              </a:rPr>
              <a:t>eşit</a:t>
            </a:r>
            <a:r>
              <a:rPr dirty="0" sz="1800">
                <a:latin typeface="Consolas"/>
                <a:cs typeface="Consolas"/>
              </a:rPr>
              <a:t>	</a:t>
            </a:r>
            <a:r>
              <a:rPr dirty="0" sz="1800" spc="-25">
                <a:latin typeface="Consolas"/>
                <a:cs typeface="Consolas"/>
              </a:rPr>
              <a:t>ve</a:t>
            </a:r>
            <a:r>
              <a:rPr dirty="0" sz="1800">
                <a:latin typeface="Consolas"/>
                <a:cs typeface="Consolas"/>
              </a:rPr>
              <a:t>	</a:t>
            </a:r>
            <a:r>
              <a:rPr dirty="0" sz="1800" spc="-10">
                <a:latin typeface="Consolas"/>
                <a:cs typeface="Consolas"/>
              </a:rPr>
              <a:t>%50’dir.</a:t>
            </a:r>
            <a:r>
              <a:rPr dirty="0" sz="1800">
                <a:latin typeface="Consolas"/>
                <a:cs typeface="Consolas"/>
              </a:rPr>
              <a:t>	</a:t>
            </a:r>
            <a:r>
              <a:rPr dirty="0" sz="1800" spc="-10">
                <a:latin typeface="Consolas"/>
                <a:cs typeface="Consolas"/>
              </a:rPr>
              <a:t>Karıncaların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8946525" y="1855359"/>
            <a:ext cx="294005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219200" algn="l"/>
                <a:tab pos="2172970" algn="l"/>
              </a:tabLst>
            </a:pPr>
            <a:r>
              <a:rPr dirty="0" sz="1800" spc="-10">
                <a:latin typeface="Consolas"/>
                <a:cs typeface="Consolas"/>
              </a:rPr>
              <a:t>rastgele</a:t>
            </a:r>
            <a:r>
              <a:rPr dirty="0" sz="1800">
                <a:latin typeface="Consolas"/>
                <a:cs typeface="Consolas"/>
              </a:rPr>
              <a:t>	</a:t>
            </a:r>
            <a:r>
              <a:rPr dirty="0" sz="1800" spc="-10">
                <a:latin typeface="Consolas"/>
                <a:cs typeface="Consolas"/>
              </a:rPr>
              <a:t>olarak</a:t>
            </a:r>
            <a:r>
              <a:rPr dirty="0" sz="1800">
                <a:latin typeface="Consolas"/>
                <a:cs typeface="Consolas"/>
              </a:rPr>
              <a:t>	</a:t>
            </a:r>
            <a:r>
              <a:rPr dirty="0" sz="1800" spc="-10">
                <a:latin typeface="Consolas"/>
                <a:cs typeface="Consolas"/>
              </a:rPr>
              <a:t>farklı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1131376" y="2129679"/>
            <a:ext cx="742188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Consolas"/>
                <a:cs typeface="Consolas"/>
              </a:rPr>
              <a:t>yolları</a:t>
            </a:r>
            <a:r>
              <a:rPr dirty="0" sz="1800" spc="-35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seçtiğini</a:t>
            </a:r>
            <a:r>
              <a:rPr dirty="0" sz="1800" spc="-20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ve</a:t>
            </a:r>
            <a:r>
              <a:rPr dirty="0" sz="1800" spc="-15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yiyeceğe</a:t>
            </a:r>
            <a:r>
              <a:rPr dirty="0" sz="1800" spc="-25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doğru</a:t>
            </a:r>
            <a:r>
              <a:rPr dirty="0" sz="1800" spc="-20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yol</a:t>
            </a:r>
            <a:r>
              <a:rPr dirty="0" sz="1800" spc="-30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aldığını</a:t>
            </a:r>
            <a:r>
              <a:rPr dirty="0" sz="1800" spc="-20">
                <a:latin typeface="Consolas"/>
                <a:cs typeface="Consolas"/>
              </a:rPr>
              <a:t> </a:t>
            </a:r>
            <a:r>
              <a:rPr dirty="0" sz="1800" spc="-10">
                <a:latin typeface="Consolas"/>
                <a:cs typeface="Consolas"/>
              </a:rPr>
              <a:t>düşünelim.</a:t>
            </a:r>
            <a:endParaRPr sz="1800">
              <a:latin typeface="Consolas"/>
              <a:cs typeface="Consolas"/>
            </a:endParaRPr>
          </a:p>
        </p:txBody>
      </p:sp>
      <p:pic>
        <p:nvPicPr>
          <p:cNvPr id="12" name="object 12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175396" y="2663232"/>
            <a:ext cx="8584075" cy="4009989"/>
          </a:xfrm>
          <a:prstGeom prst="rect">
            <a:avLst/>
          </a:prstGeom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960755">
              <a:lnSpc>
                <a:spcPct val="100000"/>
              </a:lnSpc>
              <a:spcBef>
                <a:spcPts val="100"/>
              </a:spcBef>
            </a:pPr>
            <a:r>
              <a:rPr dirty="0"/>
              <a:t>Farklı</a:t>
            </a:r>
            <a:r>
              <a:rPr dirty="0" spc="-130"/>
              <a:t> </a:t>
            </a:r>
            <a:r>
              <a:rPr dirty="0"/>
              <a:t>Uzunluktaki</a:t>
            </a:r>
            <a:r>
              <a:rPr dirty="0" spc="-130"/>
              <a:t> </a:t>
            </a:r>
            <a:r>
              <a:rPr dirty="0"/>
              <a:t>Yollar</a:t>
            </a:r>
            <a:r>
              <a:rPr dirty="0" spc="-130"/>
              <a:t> </a:t>
            </a:r>
            <a:r>
              <a:rPr dirty="0"/>
              <a:t>İle</a:t>
            </a:r>
            <a:r>
              <a:rPr dirty="0" spc="-140"/>
              <a:t> </a:t>
            </a:r>
            <a:r>
              <a:rPr dirty="0" spc="-10"/>
              <a:t>Deney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0018" cy="6857999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1130462" y="4819604"/>
            <a:ext cx="1075626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Consolas"/>
                <a:cs typeface="Consolas"/>
              </a:rPr>
              <a:t>t</a:t>
            </a:r>
            <a:r>
              <a:rPr dirty="0" sz="1800" spc="145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=</a:t>
            </a:r>
            <a:r>
              <a:rPr dirty="0" sz="1800" spc="170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4s</a:t>
            </a:r>
            <a:r>
              <a:rPr dirty="0" sz="1800" spc="155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anında</a:t>
            </a:r>
            <a:r>
              <a:rPr dirty="0" sz="1800" spc="155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B1</a:t>
            </a:r>
            <a:r>
              <a:rPr dirty="0" sz="1800" spc="175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yolunu</a:t>
            </a:r>
            <a:r>
              <a:rPr dirty="0" sz="1800" spc="165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tercih</a:t>
            </a:r>
            <a:r>
              <a:rPr dirty="0" sz="1800" spc="165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eden</a:t>
            </a:r>
            <a:r>
              <a:rPr dirty="0" sz="1800" spc="170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karınca</a:t>
            </a:r>
            <a:r>
              <a:rPr dirty="0" sz="1800" spc="165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C</a:t>
            </a:r>
            <a:r>
              <a:rPr dirty="0" sz="1800" spc="175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noktasına</a:t>
            </a:r>
            <a:r>
              <a:rPr dirty="0" sz="1800" spc="155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ulaşırken,</a:t>
            </a:r>
            <a:r>
              <a:rPr dirty="0" sz="1800" spc="165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B2</a:t>
            </a:r>
            <a:r>
              <a:rPr dirty="0" sz="1800" spc="170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yolunu</a:t>
            </a:r>
            <a:r>
              <a:rPr dirty="0" sz="1800" spc="160">
                <a:latin typeface="Consolas"/>
                <a:cs typeface="Consolas"/>
              </a:rPr>
              <a:t> </a:t>
            </a:r>
            <a:r>
              <a:rPr dirty="0" sz="1800" spc="-10">
                <a:latin typeface="Consolas"/>
                <a:cs typeface="Consolas"/>
              </a:rPr>
              <a:t>tercih</a:t>
            </a:r>
            <a:endParaRPr sz="1800">
              <a:latin typeface="Consolas"/>
              <a:cs typeface="Consolas"/>
            </a:endParaRPr>
          </a:p>
          <a:p>
            <a:pPr marL="13335">
              <a:lnSpc>
                <a:spcPct val="100000"/>
              </a:lnSpc>
            </a:pPr>
            <a:r>
              <a:rPr dirty="0" sz="1800">
                <a:latin typeface="Consolas"/>
                <a:cs typeface="Consolas"/>
              </a:rPr>
              <a:t>eden</a:t>
            </a:r>
            <a:r>
              <a:rPr dirty="0" sz="1800" spc="-20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karınca</a:t>
            </a:r>
            <a:r>
              <a:rPr dirty="0" sz="1800" spc="-20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ise</a:t>
            </a:r>
            <a:r>
              <a:rPr dirty="0" sz="1800" spc="-20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henüz</a:t>
            </a:r>
            <a:r>
              <a:rPr dirty="0" sz="1800" spc="-25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yolun</a:t>
            </a:r>
            <a:r>
              <a:rPr dirty="0" sz="1800" spc="-20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yarısına</a:t>
            </a:r>
            <a:r>
              <a:rPr dirty="0" sz="1800" spc="-25">
                <a:latin typeface="Consolas"/>
                <a:cs typeface="Consolas"/>
              </a:rPr>
              <a:t> </a:t>
            </a:r>
            <a:r>
              <a:rPr dirty="0" sz="1800" spc="-10">
                <a:latin typeface="Consolas"/>
                <a:cs typeface="Consolas"/>
              </a:rPr>
              <a:t>gelebilmiştir.</a:t>
            </a:r>
            <a:endParaRPr sz="1800">
              <a:latin typeface="Consolas"/>
              <a:cs typeface="Consolas"/>
            </a:endParaRPr>
          </a:p>
        </p:txBody>
      </p:sp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352827" y="880656"/>
            <a:ext cx="7708741" cy="3601083"/>
          </a:xfrm>
          <a:prstGeom prst="rect">
            <a:avLst/>
          </a:prstGeom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960755">
              <a:lnSpc>
                <a:spcPct val="100000"/>
              </a:lnSpc>
              <a:spcBef>
                <a:spcPts val="100"/>
              </a:spcBef>
            </a:pPr>
            <a:r>
              <a:rPr dirty="0"/>
              <a:t>Farklı</a:t>
            </a:r>
            <a:r>
              <a:rPr dirty="0" spc="-130"/>
              <a:t> </a:t>
            </a:r>
            <a:r>
              <a:rPr dirty="0"/>
              <a:t>Uzunluktaki</a:t>
            </a:r>
            <a:r>
              <a:rPr dirty="0" spc="-130"/>
              <a:t> </a:t>
            </a:r>
            <a:r>
              <a:rPr dirty="0"/>
              <a:t>Yollar</a:t>
            </a:r>
            <a:r>
              <a:rPr dirty="0" spc="-130"/>
              <a:t> </a:t>
            </a:r>
            <a:r>
              <a:rPr dirty="0"/>
              <a:t>İle</a:t>
            </a:r>
            <a:r>
              <a:rPr dirty="0" spc="-140"/>
              <a:t> </a:t>
            </a:r>
            <a:r>
              <a:rPr dirty="0" spc="-10"/>
              <a:t>Deney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0018" cy="6857999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3736731" y="4164511"/>
            <a:ext cx="280733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089660" algn="l"/>
                <a:tab pos="2292350" algn="l"/>
              </a:tabLst>
            </a:pPr>
            <a:r>
              <a:rPr dirty="0" sz="1800" spc="-10">
                <a:latin typeface="Consolas"/>
                <a:cs typeface="Consolas"/>
              </a:rPr>
              <a:t>karınca</a:t>
            </a:r>
            <a:r>
              <a:rPr dirty="0" sz="1800">
                <a:latin typeface="Consolas"/>
                <a:cs typeface="Consolas"/>
              </a:rPr>
              <a:t>	</a:t>
            </a:r>
            <a:r>
              <a:rPr dirty="0" sz="1800" spc="-10">
                <a:latin typeface="Consolas"/>
                <a:cs typeface="Consolas"/>
              </a:rPr>
              <a:t>yiyeceği</a:t>
            </a:r>
            <a:r>
              <a:rPr dirty="0" sz="1800">
                <a:latin typeface="Consolas"/>
                <a:cs typeface="Consolas"/>
              </a:rPr>
              <a:t>	</a:t>
            </a:r>
            <a:r>
              <a:rPr dirty="0" sz="1800" spc="-20">
                <a:latin typeface="Consolas"/>
                <a:cs typeface="Consolas"/>
              </a:rPr>
              <a:t>alıp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6719046" y="4164511"/>
            <a:ext cx="52768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20">
                <a:latin typeface="Consolas"/>
                <a:cs typeface="Consolas"/>
              </a:rPr>
              <a:t>geri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7420162" y="4164511"/>
            <a:ext cx="65214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latin typeface="Consolas"/>
                <a:cs typeface="Consolas"/>
              </a:rPr>
              <a:t>dönüş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8247695" y="4164511"/>
            <a:ext cx="77724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latin typeface="Consolas"/>
                <a:cs typeface="Consolas"/>
              </a:rPr>
              <a:t>yoluna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9198671" y="4164511"/>
            <a:ext cx="11557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latin typeface="Consolas"/>
                <a:cs typeface="Consolas"/>
              </a:rPr>
              <a:t>geçtikten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10527522" y="4164511"/>
            <a:ext cx="65214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latin typeface="Consolas"/>
                <a:cs typeface="Consolas"/>
              </a:rPr>
              <a:t>sonra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11355054" y="4164511"/>
            <a:ext cx="53086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20">
                <a:latin typeface="Consolas"/>
                <a:cs typeface="Consolas"/>
              </a:rPr>
              <a:t>t=6s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1130462" y="4164511"/>
            <a:ext cx="122936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62280" algn="l"/>
              </a:tabLst>
            </a:pPr>
            <a:r>
              <a:rPr dirty="0" sz="1800" spc="-25">
                <a:latin typeface="Consolas"/>
                <a:cs typeface="Consolas"/>
              </a:rPr>
              <a:t>B1</a:t>
            </a:r>
            <a:r>
              <a:rPr dirty="0" sz="1800">
                <a:latin typeface="Consolas"/>
                <a:cs typeface="Consolas"/>
              </a:rPr>
              <a:t>	</a:t>
            </a:r>
            <a:r>
              <a:rPr dirty="0" sz="1800" spc="-10">
                <a:latin typeface="Consolas"/>
                <a:cs typeface="Consolas"/>
              </a:rPr>
              <a:t>yolunu</a:t>
            </a:r>
            <a:endParaRPr sz="18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dirty="0" sz="1800">
                <a:latin typeface="Consolas"/>
                <a:cs typeface="Consolas"/>
              </a:rPr>
              <a:t>anında</a:t>
            </a:r>
            <a:r>
              <a:rPr dirty="0" sz="1800" spc="355">
                <a:latin typeface="Consolas"/>
                <a:cs typeface="Consolas"/>
              </a:rPr>
              <a:t> </a:t>
            </a:r>
            <a:r>
              <a:rPr dirty="0" sz="1800" spc="-50">
                <a:latin typeface="Consolas"/>
                <a:cs typeface="Consolas"/>
              </a:rPr>
              <a:t>C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3655806" y="4438831"/>
            <a:ext cx="107569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Consolas"/>
                <a:cs typeface="Consolas"/>
              </a:rPr>
              <a:t>gelir</a:t>
            </a:r>
            <a:r>
              <a:rPr dirty="0" sz="1800" spc="345">
                <a:latin typeface="Consolas"/>
                <a:cs typeface="Consolas"/>
              </a:rPr>
              <a:t> </a:t>
            </a:r>
            <a:r>
              <a:rPr dirty="0" sz="1800" spc="-25">
                <a:latin typeface="Consolas"/>
                <a:cs typeface="Consolas"/>
              </a:rPr>
              <a:t>ve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4879502" y="4438831"/>
            <a:ext cx="187833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Consolas"/>
                <a:cs typeface="Consolas"/>
              </a:rPr>
              <a:t>yol</a:t>
            </a:r>
            <a:r>
              <a:rPr dirty="0" sz="1800" spc="360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ayrımı</a:t>
            </a:r>
            <a:r>
              <a:rPr dirty="0" sz="1800" spc="360">
                <a:latin typeface="Consolas"/>
                <a:cs typeface="Consolas"/>
              </a:rPr>
              <a:t> </a:t>
            </a:r>
            <a:r>
              <a:rPr dirty="0" sz="1800" spc="-25">
                <a:latin typeface="Consolas"/>
                <a:cs typeface="Consolas"/>
              </a:rPr>
              <a:t>ile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6903298" y="4438831"/>
            <a:ext cx="140716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latin typeface="Consolas"/>
                <a:cs typeface="Consolas"/>
              </a:rPr>
              <a:t>karşılaşır.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8456178" y="4438831"/>
            <a:ext cx="237871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Consolas"/>
                <a:cs typeface="Consolas"/>
              </a:rPr>
              <a:t>B2</a:t>
            </a:r>
            <a:r>
              <a:rPr dirty="0" sz="1800" spc="365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yolunu</a:t>
            </a:r>
            <a:r>
              <a:rPr dirty="0" sz="1800" spc="360">
                <a:latin typeface="Consolas"/>
                <a:cs typeface="Consolas"/>
              </a:rPr>
              <a:t> </a:t>
            </a:r>
            <a:r>
              <a:rPr dirty="0" sz="1800" spc="-10">
                <a:latin typeface="Consolas"/>
                <a:cs typeface="Consolas"/>
              </a:rPr>
              <a:t>kullanan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1129776" y="4713151"/>
            <a:ext cx="102298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83919" algn="l"/>
              </a:tabLst>
            </a:pPr>
            <a:r>
              <a:rPr dirty="0" sz="1800" spc="-10">
                <a:latin typeface="Consolas"/>
                <a:cs typeface="Consolas"/>
              </a:rPr>
              <a:t>henüz</a:t>
            </a:r>
            <a:r>
              <a:rPr dirty="0" sz="1800">
                <a:latin typeface="Consolas"/>
                <a:cs typeface="Consolas"/>
              </a:rPr>
              <a:t>	</a:t>
            </a:r>
            <a:r>
              <a:rPr dirty="0" sz="1800" spc="-50">
                <a:latin typeface="Consolas"/>
                <a:cs typeface="Consolas"/>
              </a:rPr>
              <a:t>C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2352786" y="4164511"/>
            <a:ext cx="1209040" cy="8483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 indent="179705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latin typeface="Consolas"/>
                <a:cs typeface="Consolas"/>
              </a:rPr>
              <a:t>kullanan noktasına noktasına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3744960" y="4713151"/>
            <a:ext cx="140525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latin typeface="Consolas"/>
                <a:cs typeface="Consolas"/>
              </a:rPr>
              <a:t>ulaşamadığı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5370992" y="4713151"/>
            <a:ext cx="165163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59460" algn="l"/>
              </a:tabLst>
            </a:pPr>
            <a:r>
              <a:rPr dirty="0" sz="1800" spc="-20">
                <a:latin typeface="Consolas"/>
                <a:cs typeface="Consolas"/>
              </a:rPr>
              <a:t>için</a:t>
            </a:r>
            <a:r>
              <a:rPr dirty="0" sz="1800">
                <a:latin typeface="Consolas"/>
                <a:cs typeface="Consolas"/>
              </a:rPr>
              <a:t>	</a:t>
            </a:r>
            <a:r>
              <a:rPr dirty="0" sz="1800" spc="-10">
                <a:latin typeface="Consolas"/>
                <a:cs typeface="Consolas"/>
              </a:rPr>
              <a:t>yüzeyde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7242540" y="4713151"/>
            <a:ext cx="102743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latin typeface="Consolas"/>
                <a:cs typeface="Consolas"/>
              </a:rPr>
              <a:t>yalnızca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8490696" y="4713151"/>
            <a:ext cx="1023619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08000" algn="l"/>
              </a:tabLst>
            </a:pPr>
            <a:r>
              <a:rPr dirty="0" sz="1800" spc="-25">
                <a:latin typeface="Consolas"/>
                <a:cs typeface="Consolas"/>
              </a:rPr>
              <a:t>B1</a:t>
            </a:r>
            <a:r>
              <a:rPr dirty="0" sz="1800">
                <a:latin typeface="Consolas"/>
                <a:cs typeface="Consolas"/>
              </a:rPr>
              <a:t>	</a:t>
            </a:r>
            <a:r>
              <a:rPr dirty="0" sz="1800" spc="-20">
                <a:latin typeface="Consolas"/>
                <a:cs typeface="Consolas"/>
              </a:rPr>
              <a:t>yolu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22" name="object 22" descr=""/>
          <p:cNvSpPr txBox="1"/>
          <p:nvPr/>
        </p:nvSpPr>
        <p:spPr>
          <a:xfrm>
            <a:off x="9732909" y="4713151"/>
            <a:ext cx="102933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latin typeface="Consolas"/>
                <a:cs typeface="Consolas"/>
              </a:rPr>
              <a:t>üzerinde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23" name="object 23" descr=""/>
          <p:cNvSpPr txBox="1"/>
          <p:nvPr/>
        </p:nvSpPr>
        <p:spPr>
          <a:xfrm>
            <a:off x="10981065" y="4438831"/>
            <a:ext cx="90741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397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latin typeface="Consolas"/>
                <a:cs typeface="Consolas"/>
              </a:rPr>
              <a:t>karınca</a:t>
            </a:r>
            <a:endParaRPr sz="18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dirty="0" sz="1800" spc="-10">
                <a:latin typeface="Consolas"/>
                <a:cs typeface="Consolas"/>
              </a:rPr>
              <a:t>feromon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24" name="object 24" descr=""/>
          <p:cNvSpPr txBox="1"/>
          <p:nvPr/>
        </p:nvSpPr>
        <p:spPr>
          <a:xfrm>
            <a:off x="1130005" y="4987471"/>
            <a:ext cx="178117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latin typeface="Consolas"/>
                <a:cs typeface="Consolas"/>
              </a:rPr>
              <a:t>bulunmaktadır.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25" name="object 25" descr=""/>
          <p:cNvSpPr txBox="1"/>
          <p:nvPr/>
        </p:nvSpPr>
        <p:spPr>
          <a:xfrm>
            <a:off x="3073105" y="4987471"/>
            <a:ext cx="1844039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Consolas"/>
                <a:cs typeface="Consolas"/>
              </a:rPr>
              <a:t>Örneğimiz</a:t>
            </a:r>
            <a:r>
              <a:rPr dirty="0" sz="1800" spc="475">
                <a:latin typeface="Consolas"/>
                <a:cs typeface="Consolas"/>
              </a:rPr>
              <a:t> </a:t>
            </a:r>
            <a:r>
              <a:rPr dirty="0" sz="1800" spc="-20">
                <a:latin typeface="Consolas"/>
                <a:cs typeface="Consolas"/>
              </a:rPr>
              <a:t>için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26" name="object 26" descr=""/>
          <p:cNvSpPr txBox="1"/>
          <p:nvPr/>
        </p:nvSpPr>
        <p:spPr>
          <a:xfrm>
            <a:off x="5081813" y="4987471"/>
            <a:ext cx="115379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latin typeface="Consolas"/>
                <a:cs typeface="Consolas"/>
              </a:rPr>
              <a:t>feromonun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27" name="object 27" descr=""/>
          <p:cNvSpPr txBox="1"/>
          <p:nvPr/>
        </p:nvSpPr>
        <p:spPr>
          <a:xfrm>
            <a:off x="6400149" y="4987471"/>
            <a:ext cx="115379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latin typeface="Consolas"/>
                <a:cs typeface="Consolas"/>
              </a:rPr>
              <a:t>bulunduğu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28" name="object 28" descr=""/>
          <p:cNvSpPr txBox="1"/>
          <p:nvPr/>
        </p:nvSpPr>
        <p:spPr>
          <a:xfrm>
            <a:off x="7716885" y="4987471"/>
            <a:ext cx="134429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Consolas"/>
                <a:cs typeface="Consolas"/>
              </a:rPr>
              <a:t>B1</a:t>
            </a:r>
            <a:r>
              <a:rPr dirty="0" sz="1800" spc="484">
                <a:latin typeface="Consolas"/>
                <a:cs typeface="Consolas"/>
              </a:rPr>
              <a:t> </a:t>
            </a:r>
            <a:r>
              <a:rPr dirty="0" sz="1800" spc="-10">
                <a:latin typeface="Consolas"/>
                <a:cs typeface="Consolas"/>
              </a:rPr>
              <a:t>yolunun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29" name="object 29" descr=""/>
          <p:cNvSpPr txBox="1"/>
          <p:nvPr/>
        </p:nvSpPr>
        <p:spPr>
          <a:xfrm>
            <a:off x="9224274" y="4987471"/>
            <a:ext cx="65468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latin typeface="Consolas"/>
                <a:cs typeface="Consolas"/>
              </a:rPr>
              <a:t>seçim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30" name="object 30" descr=""/>
          <p:cNvSpPr txBox="1"/>
          <p:nvPr/>
        </p:nvSpPr>
        <p:spPr>
          <a:xfrm>
            <a:off x="10042662" y="4987471"/>
            <a:ext cx="184467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Consolas"/>
                <a:cs typeface="Consolas"/>
              </a:rPr>
              <a:t>olasılığı</a:t>
            </a:r>
            <a:r>
              <a:rPr dirty="0" sz="1800" spc="455">
                <a:latin typeface="Consolas"/>
                <a:cs typeface="Consolas"/>
              </a:rPr>
              <a:t> </a:t>
            </a:r>
            <a:r>
              <a:rPr dirty="0" sz="1800" spc="-20">
                <a:latin typeface="Consolas"/>
                <a:cs typeface="Consolas"/>
              </a:rPr>
              <a:t>%70,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31" name="object 31" descr=""/>
          <p:cNvSpPr txBox="1"/>
          <p:nvPr/>
        </p:nvSpPr>
        <p:spPr>
          <a:xfrm>
            <a:off x="2460686" y="5261791"/>
            <a:ext cx="1859914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595755" algn="l"/>
              </a:tabLst>
            </a:pPr>
            <a:r>
              <a:rPr dirty="0" sz="1800" spc="-10">
                <a:latin typeface="Consolas"/>
                <a:cs typeface="Consolas"/>
              </a:rPr>
              <a:t>bulunmadığı</a:t>
            </a:r>
            <a:r>
              <a:rPr dirty="0" sz="1800">
                <a:latin typeface="Consolas"/>
                <a:cs typeface="Consolas"/>
              </a:rPr>
              <a:t>	</a:t>
            </a:r>
            <a:r>
              <a:rPr dirty="0" sz="1800" spc="-25">
                <a:latin typeface="Consolas"/>
                <a:cs typeface="Consolas"/>
              </a:rPr>
              <a:t>B2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32" name="object 32" descr=""/>
          <p:cNvSpPr txBox="1"/>
          <p:nvPr/>
        </p:nvSpPr>
        <p:spPr>
          <a:xfrm>
            <a:off x="4497054" y="5261791"/>
            <a:ext cx="90487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latin typeface="Consolas"/>
                <a:cs typeface="Consolas"/>
              </a:rPr>
              <a:t>yolunun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33" name="object 33" descr=""/>
          <p:cNvSpPr txBox="1"/>
          <p:nvPr/>
        </p:nvSpPr>
        <p:spPr>
          <a:xfrm>
            <a:off x="6987194" y="5261791"/>
            <a:ext cx="153035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latin typeface="Consolas"/>
                <a:cs typeface="Consolas"/>
              </a:rPr>
              <a:t>olasılığının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34" name="object 34" descr=""/>
          <p:cNvSpPr txBox="1"/>
          <p:nvPr/>
        </p:nvSpPr>
        <p:spPr>
          <a:xfrm>
            <a:off x="8695750" y="5261791"/>
            <a:ext cx="319087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89915" algn="l"/>
                <a:tab pos="1797050" algn="l"/>
              </a:tabLst>
            </a:pPr>
            <a:r>
              <a:rPr dirty="0" sz="1800" spc="-25">
                <a:latin typeface="Consolas"/>
                <a:cs typeface="Consolas"/>
              </a:rPr>
              <a:t>%30</a:t>
            </a:r>
            <a:r>
              <a:rPr dirty="0" sz="1800">
                <a:latin typeface="Consolas"/>
                <a:cs typeface="Consolas"/>
              </a:rPr>
              <a:t>	</a:t>
            </a:r>
            <a:r>
              <a:rPr dirty="0" sz="1800" spc="-10">
                <a:latin typeface="Consolas"/>
                <a:cs typeface="Consolas"/>
              </a:rPr>
              <a:t>olduğunu</a:t>
            </a:r>
            <a:r>
              <a:rPr dirty="0" sz="1800">
                <a:latin typeface="Consolas"/>
                <a:cs typeface="Consolas"/>
              </a:rPr>
              <a:t>	</a:t>
            </a:r>
            <a:r>
              <a:rPr dirty="0" sz="1800" spc="-10">
                <a:latin typeface="Consolas"/>
                <a:cs typeface="Consolas"/>
              </a:rPr>
              <a:t>varsayalım.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35" name="object 35" descr=""/>
          <p:cNvSpPr txBox="1"/>
          <p:nvPr/>
        </p:nvSpPr>
        <p:spPr>
          <a:xfrm>
            <a:off x="1130233" y="5261791"/>
            <a:ext cx="153670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latin typeface="Consolas"/>
                <a:cs typeface="Consolas"/>
              </a:rPr>
              <a:t>feromonun</a:t>
            </a:r>
            <a:endParaRPr sz="18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tabLst>
                <a:tab pos="1146810" algn="l"/>
              </a:tabLst>
            </a:pPr>
            <a:r>
              <a:rPr dirty="0" sz="1800" spc="-10">
                <a:latin typeface="Consolas"/>
                <a:cs typeface="Consolas"/>
              </a:rPr>
              <a:t>Yiyecek</a:t>
            </a:r>
            <a:r>
              <a:rPr dirty="0" sz="1800">
                <a:latin typeface="Consolas"/>
                <a:cs typeface="Consolas"/>
              </a:rPr>
              <a:t>	</a:t>
            </a:r>
            <a:r>
              <a:rPr dirty="0" sz="1800" spc="-25">
                <a:latin typeface="Consolas"/>
                <a:cs typeface="Consolas"/>
              </a:rPr>
              <a:t>ile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36" name="object 36" descr=""/>
          <p:cNvSpPr txBox="1"/>
          <p:nvPr/>
        </p:nvSpPr>
        <p:spPr>
          <a:xfrm>
            <a:off x="2900055" y="5261791"/>
            <a:ext cx="390906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691130">
              <a:lnSpc>
                <a:spcPct val="100000"/>
              </a:lnSpc>
              <a:spcBef>
                <a:spcPts val="100"/>
              </a:spcBef>
              <a:tabLst>
                <a:tab pos="3268979" algn="l"/>
              </a:tabLst>
            </a:pPr>
            <a:r>
              <a:rPr dirty="0" sz="1800" spc="-25">
                <a:latin typeface="Consolas"/>
                <a:cs typeface="Consolas"/>
              </a:rPr>
              <a:t>ise</a:t>
            </a:r>
            <a:r>
              <a:rPr dirty="0" sz="1800">
                <a:latin typeface="Consolas"/>
                <a:cs typeface="Consolas"/>
              </a:rPr>
              <a:t>	</a:t>
            </a:r>
            <a:r>
              <a:rPr dirty="0" sz="1800" spc="-10">
                <a:latin typeface="Consolas"/>
                <a:cs typeface="Consolas"/>
              </a:rPr>
              <a:t>seçim</a:t>
            </a:r>
            <a:endParaRPr sz="18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tabLst>
                <a:tab pos="1274445" algn="l"/>
                <a:tab pos="2534285" algn="l"/>
              </a:tabLst>
            </a:pPr>
            <a:r>
              <a:rPr dirty="0" sz="1800" spc="-10">
                <a:latin typeface="Consolas"/>
                <a:cs typeface="Consolas"/>
              </a:rPr>
              <a:t>yuvasına</a:t>
            </a:r>
            <a:r>
              <a:rPr dirty="0" sz="1800">
                <a:latin typeface="Consolas"/>
                <a:cs typeface="Consolas"/>
              </a:rPr>
              <a:t>	</a:t>
            </a:r>
            <a:r>
              <a:rPr dirty="0" sz="1800" spc="-10">
                <a:latin typeface="Consolas"/>
                <a:cs typeface="Consolas"/>
              </a:rPr>
              <a:t>dönmekte</a:t>
            </a:r>
            <a:r>
              <a:rPr dirty="0" sz="1800">
                <a:latin typeface="Consolas"/>
                <a:cs typeface="Consolas"/>
              </a:rPr>
              <a:t>	</a:t>
            </a:r>
            <a:r>
              <a:rPr dirty="0" sz="1800" spc="-20">
                <a:latin typeface="Consolas"/>
                <a:cs typeface="Consolas"/>
              </a:rPr>
              <a:t>olan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37" name="object 37" descr=""/>
          <p:cNvSpPr txBox="1"/>
          <p:nvPr/>
        </p:nvSpPr>
        <p:spPr>
          <a:xfrm>
            <a:off x="6181151" y="5536111"/>
            <a:ext cx="90487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latin typeface="Consolas"/>
                <a:cs typeface="Consolas"/>
              </a:rPr>
              <a:t>karınca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38" name="object 38" descr=""/>
          <p:cNvSpPr txBox="1"/>
          <p:nvPr/>
        </p:nvSpPr>
        <p:spPr>
          <a:xfrm>
            <a:off x="7318207" y="5536111"/>
            <a:ext cx="90233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latin typeface="Consolas"/>
                <a:cs typeface="Consolas"/>
              </a:rPr>
              <a:t>feromon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39" name="object 39" descr=""/>
          <p:cNvSpPr txBox="1"/>
          <p:nvPr/>
        </p:nvSpPr>
        <p:spPr>
          <a:xfrm>
            <a:off x="8453663" y="5536111"/>
            <a:ext cx="90487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latin typeface="Consolas"/>
                <a:cs typeface="Consolas"/>
              </a:rPr>
              <a:t>bulunan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40" name="object 40" descr=""/>
          <p:cNvSpPr txBox="1"/>
          <p:nvPr/>
        </p:nvSpPr>
        <p:spPr>
          <a:xfrm>
            <a:off x="9589120" y="5536111"/>
            <a:ext cx="52705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20">
                <a:latin typeface="Consolas"/>
                <a:cs typeface="Consolas"/>
              </a:rPr>
              <a:t>yolu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41" name="object 41" descr=""/>
          <p:cNvSpPr txBox="1"/>
          <p:nvPr/>
        </p:nvSpPr>
        <p:spPr>
          <a:xfrm>
            <a:off x="10349672" y="5536111"/>
            <a:ext cx="52578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20">
                <a:latin typeface="Consolas"/>
                <a:cs typeface="Consolas"/>
              </a:rPr>
              <a:t>daha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42" name="object 42" descr=""/>
          <p:cNvSpPr txBox="1"/>
          <p:nvPr/>
        </p:nvSpPr>
        <p:spPr>
          <a:xfrm>
            <a:off x="9226560" y="5536111"/>
            <a:ext cx="266128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r" marR="508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latin typeface="Consolas"/>
                <a:cs typeface="Consolas"/>
              </a:rPr>
              <a:t>yüksek</a:t>
            </a:r>
            <a:endParaRPr sz="1800">
              <a:latin typeface="Consolas"/>
              <a:cs typeface="Consolas"/>
            </a:endParaRPr>
          </a:p>
          <a:p>
            <a:pPr algn="r" marR="5080">
              <a:lnSpc>
                <a:spcPct val="100000"/>
              </a:lnSpc>
              <a:tabLst>
                <a:tab pos="1442720" algn="l"/>
              </a:tabLst>
            </a:pPr>
            <a:r>
              <a:rPr dirty="0" sz="1800" spc="-10">
                <a:latin typeface="Consolas"/>
                <a:cs typeface="Consolas"/>
              </a:rPr>
              <a:t>olasılıkla</a:t>
            </a:r>
            <a:r>
              <a:rPr dirty="0" sz="1800">
                <a:latin typeface="Consolas"/>
                <a:cs typeface="Consolas"/>
              </a:rPr>
              <a:t>	B1</a:t>
            </a:r>
            <a:r>
              <a:rPr dirty="0" sz="1800" spc="484">
                <a:latin typeface="Consolas"/>
                <a:cs typeface="Consolas"/>
              </a:rPr>
              <a:t> </a:t>
            </a:r>
            <a:r>
              <a:rPr dirty="0" sz="1800" spc="-10">
                <a:latin typeface="Consolas"/>
                <a:cs typeface="Consolas"/>
              </a:rPr>
              <a:t>yolunu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43" name="object 43" descr=""/>
          <p:cNvSpPr txBox="1"/>
          <p:nvPr/>
        </p:nvSpPr>
        <p:spPr>
          <a:xfrm>
            <a:off x="1130919" y="5810431"/>
            <a:ext cx="793115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-635">
              <a:lnSpc>
                <a:spcPct val="100000"/>
              </a:lnSpc>
              <a:spcBef>
                <a:spcPts val="100"/>
              </a:spcBef>
              <a:tabLst>
                <a:tab pos="1455420" algn="l"/>
                <a:tab pos="2270760" algn="l"/>
                <a:tab pos="5974715" algn="l"/>
              </a:tabLst>
            </a:pPr>
            <a:r>
              <a:rPr dirty="0" sz="1800" spc="-10">
                <a:latin typeface="Consolas"/>
                <a:cs typeface="Consolas"/>
              </a:rPr>
              <a:t>olasılıkla</a:t>
            </a:r>
            <a:r>
              <a:rPr dirty="0" sz="1800">
                <a:latin typeface="Consolas"/>
                <a:cs typeface="Consolas"/>
              </a:rPr>
              <a:t>	</a:t>
            </a:r>
            <a:r>
              <a:rPr dirty="0" sz="1800" spc="-20">
                <a:latin typeface="Consolas"/>
                <a:cs typeface="Consolas"/>
              </a:rPr>
              <a:t>seçme</a:t>
            </a:r>
            <a:r>
              <a:rPr dirty="0" sz="1800">
                <a:latin typeface="Consolas"/>
                <a:cs typeface="Consolas"/>
              </a:rPr>
              <a:t>	eğilimi</a:t>
            </a:r>
            <a:r>
              <a:rPr dirty="0" sz="1800" spc="465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gösterir.</a:t>
            </a:r>
            <a:r>
              <a:rPr dirty="0" sz="1800" spc="480">
                <a:latin typeface="Consolas"/>
                <a:cs typeface="Consolas"/>
              </a:rPr>
              <a:t> </a:t>
            </a:r>
            <a:r>
              <a:rPr dirty="0" sz="1800" spc="-10">
                <a:latin typeface="Consolas"/>
                <a:cs typeface="Consolas"/>
              </a:rPr>
              <a:t>Deneyimiz</a:t>
            </a:r>
            <a:r>
              <a:rPr dirty="0" sz="1800">
                <a:latin typeface="Consolas"/>
                <a:cs typeface="Consolas"/>
              </a:rPr>
              <a:t>	için</a:t>
            </a:r>
            <a:r>
              <a:rPr dirty="0" sz="1800" spc="465">
                <a:latin typeface="Consolas"/>
                <a:cs typeface="Consolas"/>
              </a:rPr>
              <a:t> </a:t>
            </a:r>
            <a:r>
              <a:rPr dirty="0" sz="1800" spc="-10">
                <a:latin typeface="Consolas"/>
                <a:cs typeface="Consolas"/>
              </a:rPr>
              <a:t>karıncanın </a:t>
            </a:r>
            <a:r>
              <a:rPr dirty="0" sz="1800">
                <a:latin typeface="Consolas"/>
                <a:cs typeface="Consolas"/>
              </a:rPr>
              <a:t>tercih</a:t>
            </a:r>
            <a:r>
              <a:rPr dirty="0" sz="1800" spc="-35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ettiğini</a:t>
            </a:r>
            <a:r>
              <a:rPr dirty="0" sz="1800" spc="-25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ve</a:t>
            </a:r>
            <a:r>
              <a:rPr dirty="0" sz="1800" spc="-25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yuvaya</a:t>
            </a:r>
            <a:r>
              <a:rPr dirty="0" sz="1800" spc="-20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kısa</a:t>
            </a:r>
            <a:r>
              <a:rPr dirty="0" sz="1800" spc="-25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yoldan</a:t>
            </a:r>
            <a:r>
              <a:rPr dirty="0" sz="1800" spc="-25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döndüğünü</a:t>
            </a:r>
            <a:r>
              <a:rPr dirty="0" sz="1800" spc="-10">
                <a:latin typeface="Consolas"/>
                <a:cs typeface="Consolas"/>
              </a:rPr>
              <a:t> varsayalım.</a:t>
            </a:r>
            <a:endParaRPr sz="1800">
              <a:latin typeface="Consolas"/>
              <a:cs typeface="Consolas"/>
            </a:endParaRPr>
          </a:p>
        </p:txBody>
      </p:sp>
      <p:pic>
        <p:nvPicPr>
          <p:cNvPr id="44" name="object 4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225846" y="851954"/>
            <a:ext cx="5740302" cy="2673332"/>
          </a:xfrm>
          <a:prstGeom prst="rect">
            <a:avLst/>
          </a:prstGeom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960755">
              <a:lnSpc>
                <a:spcPct val="100000"/>
              </a:lnSpc>
              <a:spcBef>
                <a:spcPts val="100"/>
              </a:spcBef>
            </a:pPr>
            <a:r>
              <a:rPr dirty="0"/>
              <a:t>Farklı</a:t>
            </a:r>
            <a:r>
              <a:rPr dirty="0" spc="-130"/>
              <a:t> </a:t>
            </a:r>
            <a:r>
              <a:rPr dirty="0"/>
              <a:t>Uzunluktaki</a:t>
            </a:r>
            <a:r>
              <a:rPr dirty="0" spc="-130"/>
              <a:t> </a:t>
            </a:r>
            <a:r>
              <a:rPr dirty="0"/>
              <a:t>Yollar</a:t>
            </a:r>
            <a:r>
              <a:rPr dirty="0" spc="-130"/>
              <a:t> </a:t>
            </a:r>
            <a:r>
              <a:rPr dirty="0"/>
              <a:t>İle</a:t>
            </a:r>
            <a:r>
              <a:rPr dirty="0" spc="-140"/>
              <a:t> </a:t>
            </a:r>
            <a:r>
              <a:rPr dirty="0" spc="-10"/>
              <a:t>Deney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0018" cy="6857999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1129776" y="4164511"/>
            <a:ext cx="10757535" cy="1671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 indent="635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Consolas"/>
                <a:cs typeface="Consolas"/>
              </a:rPr>
              <a:t>Uzun</a:t>
            </a:r>
            <a:r>
              <a:rPr dirty="0" sz="1800" spc="200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yolu</a:t>
            </a:r>
            <a:r>
              <a:rPr dirty="0" sz="1800" spc="204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tercih</a:t>
            </a:r>
            <a:r>
              <a:rPr dirty="0" sz="1800" spc="210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eden</a:t>
            </a:r>
            <a:r>
              <a:rPr dirty="0" sz="1800" spc="215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karınca</a:t>
            </a:r>
            <a:r>
              <a:rPr dirty="0" sz="1800" spc="210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yiyeceğe</a:t>
            </a:r>
            <a:r>
              <a:rPr dirty="0" sz="1800" spc="210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ulaştıktan</a:t>
            </a:r>
            <a:r>
              <a:rPr dirty="0" sz="1800" spc="210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sonra,</a:t>
            </a:r>
            <a:r>
              <a:rPr dirty="0" sz="1800" spc="215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yuvaya</a:t>
            </a:r>
            <a:r>
              <a:rPr dirty="0" sz="1800" spc="195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dönüş</a:t>
            </a:r>
            <a:r>
              <a:rPr dirty="0" sz="1800" spc="215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yoluna</a:t>
            </a:r>
            <a:r>
              <a:rPr dirty="0" sz="1800" spc="215">
                <a:latin typeface="Consolas"/>
                <a:cs typeface="Consolas"/>
              </a:rPr>
              <a:t> </a:t>
            </a:r>
            <a:r>
              <a:rPr dirty="0" sz="1800" spc="-10">
                <a:latin typeface="Consolas"/>
                <a:cs typeface="Consolas"/>
              </a:rPr>
              <a:t>geçmiş </a:t>
            </a:r>
            <a:r>
              <a:rPr dirty="0" sz="1800">
                <a:latin typeface="Consolas"/>
                <a:cs typeface="Consolas"/>
              </a:rPr>
              <a:t>ve</a:t>
            </a:r>
            <a:r>
              <a:rPr dirty="0" sz="1800" spc="90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t</a:t>
            </a:r>
            <a:r>
              <a:rPr dirty="0" sz="1800" spc="110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=</a:t>
            </a:r>
            <a:r>
              <a:rPr dirty="0" sz="1800" spc="110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10s</a:t>
            </a:r>
            <a:r>
              <a:rPr dirty="0" sz="1800" spc="114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anında</a:t>
            </a:r>
            <a:r>
              <a:rPr dirty="0" sz="1800" spc="105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C</a:t>
            </a:r>
            <a:r>
              <a:rPr dirty="0" sz="1800" spc="110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noktasına</a:t>
            </a:r>
            <a:r>
              <a:rPr dirty="0" sz="1800" spc="100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gelmiştir.</a:t>
            </a:r>
            <a:r>
              <a:rPr dirty="0" sz="1800" spc="114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Yüzeydeki</a:t>
            </a:r>
            <a:r>
              <a:rPr dirty="0" sz="1800" spc="105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feromon</a:t>
            </a:r>
            <a:r>
              <a:rPr dirty="0" sz="1800" spc="114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yoğunluğuna</a:t>
            </a:r>
            <a:r>
              <a:rPr dirty="0" sz="1800" spc="114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bakan</a:t>
            </a:r>
            <a:r>
              <a:rPr dirty="0" sz="1800" spc="120">
                <a:latin typeface="Consolas"/>
                <a:cs typeface="Consolas"/>
              </a:rPr>
              <a:t> </a:t>
            </a:r>
            <a:r>
              <a:rPr dirty="0" sz="1800" spc="-10">
                <a:latin typeface="Consolas"/>
                <a:cs typeface="Consolas"/>
              </a:rPr>
              <a:t>karınca </a:t>
            </a:r>
            <a:r>
              <a:rPr dirty="0" sz="1800">
                <a:latin typeface="Consolas"/>
                <a:cs typeface="Consolas"/>
              </a:rPr>
              <a:t>B1</a:t>
            </a:r>
            <a:r>
              <a:rPr dirty="0" sz="1800" spc="420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yolunun</a:t>
            </a:r>
            <a:r>
              <a:rPr dirty="0" sz="1800" spc="434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daha</a:t>
            </a:r>
            <a:r>
              <a:rPr dirty="0" sz="1800" spc="430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fazla</a:t>
            </a:r>
            <a:r>
              <a:rPr dirty="0" sz="1800" spc="440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feromon</a:t>
            </a:r>
            <a:r>
              <a:rPr dirty="0" sz="1800" spc="430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içerdiğini</a:t>
            </a:r>
            <a:r>
              <a:rPr dirty="0" sz="1800" spc="420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gözlemlemiştir.</a:t>
            </a:r>
            <a:r>
              <a:rPr dirty="0" sz="1800" spc="425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Bu</a:t>
            </a:r>
            <a:r>
              <a:rPr dirty="0" sz="1800" spc="430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durum</a:t>
            </a:r>
            <a:r>
              <a:rPr dirty="0" sz="1800" spc="425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için</a:t>
            </a:r>
            <a:r>
              <a:rPr dirty="0" sz="1800" spc="430">
                <a:latin typeface="Consolas"/>
                <a:cs typeface="Consolas"/>
              </a:rPr>
              <a:t> </a:t>
            </a:r>
            <a:r>
              <a:rPr dirty="0" sz="1800" spc="-10">
                <a:latin typeface="Consolas"/>
                <a:cs typeface="Consolas"/>
              </a:rPr>
              <a:t>karıncanın </a:t>
            </a:r>
            <a:r>
              <a:rPr dirty="0" sz="1800">
                <a:latin typeface="Consolas"/>
                <a:cs typeface="Consolas"/>
              </a:rPr>
              <a:t>daha</a:t>
            </a:r>
            <a:r>
              <a:rPr dirty="0" sz="1800" spc="10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fazla</a:t>
            </a:r>
            <a:r>
              <a:rPr dirty="0" sz="1800" spc="35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feromon</a:t>
            </a:r>
            <a:r>
              <a:rPr dirty="0" sz="1800" spc="20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içeren</a:t>
            </a:r>
            <a:r>
              <a:rPr dirty="0" sz="1800" spc="25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B1</a:t>
            </a:r>
            <a:r>
              <a:rPr dirty="0" sz="1800" spc="25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yolunu</a:t>
            </a:r>
            <a:r>
              <a:rPr dirty="0" sz="1800" spc="30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tercih</a:t>
            </a:r>
            <a:r>
              <a:rPr dirty="0" sz="1800" spc="25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etme</a:t>
            </a:r>
            <a:r>
              <a:rPr dirty="0" sz="1800" spc="30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olasılığı</a:t>
            </a:r>
            <a:r>
              <a:rPr dirty="0" sz="1800" spc="25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%60,</a:t>
            </a:r>
            <a:r>
              <a:rPr dirty="0" sz="1800" spc="25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daha</a:t>
            </a:r>
            <a:r>
              <a:rPr dirty="0" sz="1800" spc="25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az</a:t>
            </a:r>
            <a:r>
              <a:rPr dirty="0" sz="1800" spc="25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feromon</a:t>
            </a:r>
            <a:r>
              <a:rPr dirty="0" sz="1800" spc="25">
                <a:latin typeface="Consolas"/>
                <a:cs typeface="Consolas"/>
              </a:rPr>
              <a:t> </a:t>
            </a:r>
            <a:r>
              <a:rPr dirty="0" sz="1800" spc="-10">
                <a:latin typeface="Consolas"/>
                <a:cs typeface="Consolas"/>
              </a:rPr>
              <a:t>içeren </a:t>
            </a:r>
            <a:r>
              <a:rPr dirty="0" sz="1800">
                <a:latin typeface="Consolas"/>
                <a:cs typeface="Consolas"/>
              </a:rPr>
              <a:t>B2</a:t>
            </a:r>
            <a:r>
              <a:rPr dirty="0" sz="1800" spc="110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yolunu</a:t>
            </a:r>
            <a:r>
              <a:rPr dirty="0" sz="1800" spc="135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tercih</a:t>
            </a:r>
            <a:r>
              <a:rPr dirty="0" sz="1800" spc="140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etme</a:t>
            </a:r>
            <a:r>
              <a:rPr dirty="0" sz="1800" spc="135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olasılığının</a:t>
            </a:r>
            <a:r>
              <a:rPr dirty="0" sz="1800" spc="114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%40</a:t>
            </a:r>
            <a:r>
              <a:rPr dirty="0" sz="1800" spc="125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olduğunu</a:t>
            </a:r>
            <a:r>
              <a:rPr dirty="0" sz="1800" spc="135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varsayalım.</a:t>
            </a:r>
            <a:r>
              <a:rPr dirty="0" sz="1800" spc="135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Karıncamız</a:t>
            </a:r>
            <a:r>
              <a:rPr dirty="0" sz="1800" spc="125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olasılıkla</a:t>
            </a:r>
            <a:r>
              <a:rPr dirty="0" sz="1800" spc="125">
                <a:latin typeface="Consolas"/>
                <a:cs typeface="Consolas"/>
              </a:rPr>
              <a:t> </a:t>
            </a:r>
            <a:r>
              <a:rPr dirty="0" sz="1800" spc="-25">
                <a:latin typeface="Consolas"/>
                <a:cs typeface="Consolas"/>
              </a:rPr>
              <a:t>B1 </a:t>
            </a:r>
            <a:r>
              <a:rPr dirty="0" sz="1800">
                <a:latin typeface="Consolas"/>
                <a:cs typeface="Consolas"/>
              </a:rPr>
              <a:t>yolunu</a:t>
            </a:r>
            <a:r>
              <a:rPr dirty="0" sz="1800" spc="-35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tercih</a:t>
            </a:r>
            <a:r>
              <a:rPr dirty="0" sz="1800" spc="-25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etmiş</a:t>
            </a:r>
            <a:r>
              <a:rPr dirty="0" sz="1800" spc="-15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ve</a:t>
            </a:r>
            <a:r>
              <a:rPr dirty="0" sz="1800" spc="-25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yuvaya</a:t>
            </a:r>
            <a:r>
              <a:rPr dirty="0" sz="1800" spc="-15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kısa</a:t>
            </a:r>
            <a:r>
              <a:rPr dirty="0" sz="1800" spc="-25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yoldan</a:t>
            </a:r>
            <a:r>
              <a:rPr dirty="0" sz="1800" spc="-15">
                <a:latin typeface="Consolas"/>
                <a:cs typeface="Consolas"/>
              </a:rPr>
              <a:t> </a:t>
            </a:r>
            <a:r>
              <a:rPr dirty="0" sz="1800" spc="-10">
                <a:latin typeface="Consolas"/>
                <a:cs typeface="Consolas"/>
              </a:rPr>
              <a:t>ulaşmıştır.</a:t>
            </a:r>
            <a:endParaRPr sz="1800">
              <a:latin typeface="Consolas"/>
              <a:cs typeface="Consolas"/>
            </a:endParaRPr>
          </a:p>
        </p:txBody>
      </p:sp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014590" y="908465"/>
            <a:ext cx="6572249" cy="3067049"/>
          </a:xfrm>
          <a:prstGeom prst="rect">
            <a:avLst/>
          </a:prstGeom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960755">
              <a:lnSpc>
                <a:spcPct val="100000"/>
              </a:lnSpc>
              <a:spcBef>
                <a:spcPts val="100"/>
              </a:spcBef>
            </a:pPr>
            <a:r>
              <a:rPr dirty="0"/>
              <a:t>Farklı</a:t>
            </a:r>
            <a:r>
              <a:rPr dirty="0" spc="-130"/>
              <a:t> </a:t>
            </a:r>
            <a:r>
              <a:rPr dirty="0"/>
              <a:t>Uzunluktaki</a:t>
            </a:r>
            <a:r>
              <a:rPr dirty="0" spc="-130"/>
              <a:t> </a:t>
            </a:r>
            <a:r>
              <a:rPr dirty="0"/>
              <a:t>Yollar</a:t>
            </a:r>
            <a:r>
              <a:rPr dirty="0" spc="-130"/>
              <a:t> </a:t>
            </a:r>
            <a:r>
              <a:rPr dirty="0"/>
              <a:t>İle</a:t>
            </a:r>
            <a:r>
              <a:rPr dirty="0" spc="-140"/>
              <a:t> </a:t>
            </a:r>
            <a:r>
              <a:rPr dirty="0" spc="-10"/>
              <a:t>Deney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0018" cy="6857999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1017836" y="4384202"/>
            <a:ext cx="295592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Consolas"/>
                <a:cs typeface="Consolas"/>
              </a:rPr>
              <a:t>Her</a:t>
            </a:r>
            <a:r>
              <a:rPr dirty="0" sz="1800" spc="430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iki</a:t>
            </a:r>
            <a:r>
              <a:rPr dirty="0" sz="1800" spc="430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karınca</a:t>
            </a:r>
            <a:r>
              <a:rPr dirty="0" sz="1800" spc="430">
                <a:latin typeface="Consolas"/>
                <a:cs typeface="Consolas"/>
              </a:rPr>
              <a:t> </a:t>
            </a:r>
            <a:r>
              <a:rPr dirty="0" sz="1800" spc="-10">
                <a:latin typeface="Consolas"/>
                <a:cs typeface="Consolas"/>
              </a:rPr>
              <a:t>yuvaya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4129768" y="4384202"/>
            <a:ext cx="115379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latin typeface="Consolas"/>
                <a:cs typeface="Consolas"/>
              </a:rPr>
              <a:t>döndükten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5441932" y="4384202"/>
            <a:ext cx="65087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latin typeface="Consolas"/>
                <a:cs typeface="Consolas"/>
              </a:rPr>
              <a:t>sonra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6251176" y="4384202"/>
            <a:ext cx="77978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latin typeface="Consolas"/>
                <a:cs typeface="Consolas"/>
              </a:rPr>
              <a:t>yollar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7185464" y="4384202"/>
            <a:ext cx="10287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latin typeface="Consolas"/>
                <a:cs typeface="Consolas"/>
              </a:rPr>
              <a:t>üzerinde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8372584" y="4384202"/>
            <a:ext cx="90233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latin typeface="Consolas"/>
                <a:cs typeface="Consolas"/>
              </a:rPr>
              <a:t>bulunan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9431687" y="4384202"/>
            <a:ext cx="90360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latin typeface="Consolas"/>
                <a:cs typeface="Consolas"/>
              </a:rPr>
              <a:t>feromon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10492392" y="4384202"/>
            <a:ext cx="128079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latin typeface="Consolas"/>
                <a:cs typeface="Consolas"/>
              </a:rPr>
              <a:t>seviyeleri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1017607" y="4658522"/>
            <a:ext cx="252412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508760" algn="l"/>
              </a:tabLst>
            </a:pPr>
            <a:r>
              <a:rPr dirty="0" sz="1800" spc="-10">
                <a:latin typeface="Consolas"/>
                <a:cs typeface="Consolas"/>
              </a:rPr>
              <a:t>yukarıdaki</a:t>
            </a:r>
            <a:r>
              <a:rPr dirty="0" sz="1800">
                <a:latin typeface="Consolas"/>
                <a:cs typeface="Consolas"/>
              </a:rPr>
              <a:t>	</a:t>
            </a:r>
            <a:r>
              <a:rPr dirty="0" sz="1800" spc="-10">
                <a:latin typeface="Consolas"/>
                <a:cs typeface="Consolas"/>
              </a:rPr>
              <a:t>görselde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3759436" y="4658522"/>
            <a:ext cx="576897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135505" algn="l"/>
                <a:tab pos="3883660" algn="l"/>
                <a:tab pos="4878705" algn="l"/>
              </a:tabLst>
            </a:pPr>
            <a:r>
              <a:rPr dirty="0" sz="1800" spc="-10">
                <a:latin typeface="Consolas"/>
                <a:cs typeface="Consolas"/>
              </a:rPr>
              <a:t>gösterilmiştir.</a:t>
            </a:r>
            <a:r>
              <a:rPr dirty="0" sz="1800">
                <a:latin typeface="Consolas"/>
                <a:cs typeface="Consolas"/>
              </a:rPr>
              <a:t>	</a:t>
            </a:r>
            <a:r>
              <a:rPr dirty="0" sz="1800" spc="-10">
                <a:latin typeface="Consolas"/>
                <a:cs typeface="Consolas"/>
              </a:rPr>
              <a:t>Karıncaların</a:t>
            </a:r>
            <a:r>
              <a:rPr dirty="0" sz="1800">
                <a:latin typeface="Consolas"/>
                <a:cs typeface="Consolas"/>
              </a:rPr>
              <a:t>	</a:t>
            </a:r>
            <a:r>
              <a:rPr dirty="0" sz="1800" spc="-10">
                <a:latin typeface="Consolas"/>
                <a:cs typeface="Consolas"/>
              </a:rPr>
              <a:t>tekrar</a:t>
            </a:r>
            <a:r>
              <a:rPr dirty="0" sz="1800">
                <a:latin typeface="Consolas"/>
                <a:cs typeface="Consolas"/>
              </a:rPr>
              <a:t>	</a:t>
            </a:r>
            <a:r>
              <a:rPr dirty="0" sz="1800" spc="-10">
                <a:latin typeface="Consolas"/>
                <a:cs typeface="Consolas"/>
              </a:rPr>
              <a:t>yiyecek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1017836" y="4932842"/>
            <a:ext cx="854456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Consolas"/>
                <a:cs typeface="Consolas"/>
              </a:rPr>
              <a:t>halinde</a:t>
            </a:r>
            <a:r>
              <a:rPr dirty="0" sz="1800" spc="190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kısa</a:t>
            </a:r>
            <a:r>
              <a:rPr dirty="0" sz="1800" spc="204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yol</a:t>
            </a:r>
            <a:r>
              <a:rPr dirty="0" sz="1800" spc="190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olan</a:t>
            </a:r>
            <a:r>
              <a:rPr dirty="0" sz="1800" spc="190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B1</a:t>
            </a:r>
            <a:r>
              <a:rPr dirty="0" sz="1800" spc="200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yolunu</a:t>
            </a:r>
            <a:r>
              <a:rPr dirty="0" sz="1800" spc="190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seçme</a:t>
            </a:r>
            <a:r>
              <a:rPr dirty="0" sz="1800" spc="190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olasılıkları</a:t>
            </a:r>
            <a:r>
              <a:rPr dirty="0" sz="1800" spc="190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daha</a:t>
            </a:r>
            <a:r>
              <a:rPr dirty="0" sz="1800" spc="195">
                <a:latin typeface="Consolas"/>
                <a:cs typeface="Consolas"/>
              </a:rPr>
              <a:t> </a:t>
            </a:r>
            <a:r>
              <a:rPr dirty="0" sz="1800" spc="-10">
                <a:latin typeface="Consolas"/>
                <a:cs typeface="Consolas"/>
              </a:rPr>
              <a:t>yüksektir.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9688176" y="4658522"/>
            <a:ext cx="2085339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69850">
              <a:lnSpc>
                <a:spcPct val="100000"/>
              </a:lnSpc>
              <a:spcBef>
                <a:spcPts val="100"/>
              </a:spcBef>
              <a:tabLst>
                <a:tab pos="1189990" algn="l"/>
              </a:tabLst>
            </a:pPr>
            <a:r>
              <a:rPr dirty="0" sz="1800" spc="-10">
                <a:latin typeface="Consolas"/>
                <a:cs typeface="Consolas"/>
              </a:rPr>
              <a:t>aramaya</a:t>
            </a:r>
            <a:r>
              <a:rPr dirty="0" sz="1800">
                <a:latin typeface="Consolas"/>
                <a:cs typeface="Consolas"/>
              </a:rPr>
              <a:t>	</a:t>
            </a:r>
            <a:r>
              <a:rPr dirty="0" sz="1800" spc="-10">
                <a:latin typeface="Consolas"/>
                <a:cs typeface="Consolas"/>
              </a:rPr>
              <a:t>çıkması</a:t>
            </a:r>
            <a:endParaRPr sz="18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dirty="0" sz="1800">
                <a:latin typeface="Consolas"/>
                <a:cs typeface="Consolas"/>
              </a:rPr>
              <a:t>Yuva</a:t>
            </a:r>
            <a:r>
              <a:rPr dirty="0" sz="1800" spc="195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ile</a:t>
            </a:r>
            <a:r>
              <a:rPr dirty="0" sz="1800" spc="200">
                <a:latin typeface="Consolas"/>
                <a:cs typeface="Consolas"/>
              </a:rPr>
              <a:t> </a:t>
            </a:r>
            <a:r>
              <a:rPr dirty="0" sz="1800" spc="-10">
                <a:latin typeface="Consolas"/>
                <a:cs typeface="Consolas"/>
              </a:rPr>
              <a:t>yiyecek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1018064" y="5207162"/>
            <a:ext cx="181038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Consolas"/>
                <a:cs typeface="Consolas"/>
              </a:rPr>
              <a:t>arasında</a:t>
            </a:r>
            <a:r>
              <a:rPr dirty="0" sz="1800" spc="200">
                <a:latin typeface="Consolas"/>
                <a:cs typeface="Consolas"/>
              </a:rPr>
              <a:t> </a:t>
            </a:r>
            <a:r>
              <a:rPr dirty="0" sz="1800" spc="-10">
                <a:latin typeface="Consolas"/>
                <a:cs typeface="Consolas"/>
              </a:rPr>
              <a:t>gidip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2956592" y="5207162"/>
            <a:ext cx="65214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latin typeface="Consolas"/>
                <a:cs typeface="Consolas"/>
              </a:rPr>
              <a:t>gelen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3738405" y="5207162"/>
            <a:ext cx="140589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latin typeface="Consolas"/>
                <a:cs typeface="Consolas"/>
              </a:rPr>
              <a:t>karıncalar,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5271625" y="5207162"/>
            <a:ext cx="90424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latin typeface="Consolas"/>
                <a:cs typeface="Consolas"/>
              </a:rPr>
              <a:t>feromon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6304897" y="5207162"/>
            <a:ext cx="140525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latin typeface="Consolas"/>
                <a:cs typeface="Consolas"/>
              </a:rPr>
              <a:t>salgılamaya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7839488" y="5207162"/>
            <a:ext cx="65214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latin typeface="Consolas"/>
                <a:cs typeface="Consolas"/>
              </a:rPr>
              <a:t>devam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22" name="object 22" descr=""/>
          <p:cNvSpPr txBox="1"/>
          <p:nvPr/>
        </p:nvSpPr>
        <p:spPr>
          <a:xfrm>
            <a:off x="8621300" y="5207162"/>
            <a:ext cx="90233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latin typeface="Consolas"/>
                <a:cs typeface="Consolas"/>
              </a:rPr>
              <a:t>ederler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23" name="object 23" descr=""/>
          <p:cNvSpPr txBox="1"/>
          <p:nvPr/>
        </p:nvSpPr>
        <p:spPr>
          <a:xfrm>
            <a:off x="9652972" y="5207162"/>
            <a:ext cx="211963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Consolas"/>
                <a:cs typeface="Consolas"/>
              </a:rPr>
              <a:t>ve</a:t>
            </a:r>
            <a:r>
              <a:rPr dirty="0" sz="1800" spc="220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her</a:t>
            </a:r>
            <a:r>
              <a:rPr dirty="0" sz="1800" spc="220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bir</a:t>
            </a:r>
            <a:r>
              <a:rPr dirty="0" sz="1800" spc="210">
                <a:latin typeface="Consolas"/>
                <a:cs typeface="Consolas"/>
              </a:rPr>
              <a:t> </a:t>
            </a:r>
            <a:r>
              <a:rPr dirty="0" sz="1800" spc="-10">
                <a:latin typeface="Consolas"/>
                <a:cs typeface="Consolas"/>
              </a:rPr>
              <a:t>gidiş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24" name="object 24" descr=""/>
          <p:cNvSpPr txBox="1"/>
          <p:nvPr/>
        </p:nvSpPr>
        <p:spPr>
          <a:xfrm>
            <a:off x="1017836" y="5481482"/>
            <a:ext cx="210375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36930" algn="l"/>
              </a:tabLst>
            </a:pPr>
            <a:r>
              <a:rPr dirty="0" sz="1800" spc="-10">
                <a:latin typeface="Consolas"/>
                <a:cs typeface="Consolas"/>
              </a:rPr>
              <a:t>geliş</a:t>
            </a:r>
            <a:r>
              <a:rPr dirty="0" sz="1800">
                <a:latin typeface="Consolas"/>
                <a:cs typeface="Consolas"/>
              </a:rPr>
              <a:t>	</a:t>
            </a:r>
            <a:r>
              <a:rPr dirty="0" sz="1800" spc="-10">
                <a:latin typeface="Consolas"/>
                <a:cs typeface="Consolas"/>
              </a:rPr>
              <a:t>sonrasında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25" name="object 25" descr=""/>
          <p:cNvSpPr txBox="1"/>
          <p:nvPr/>
        </p:nvSpPr>
        <p:spPr>
          <a:xfrm>
            <a:off x="3294920" y="5481482"/>
            <a:ext cx="27622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25">
                <a:latin typeface="Consolas"/>
                <a:cs typeface="Consolas"/>
              </a:rPr>
              <a:t>B1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26" name="object 26" descr=""/>
          <p:cNvSpPr txBox="1"/>
          <p:nvPr/>
        </p:nvSpPr>
        <p:spPr>
          <a:xfrm>
            <a:off x="7245129" y="5481482"/>
            <a:ext cx="65278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latin typeface="Consolas"/>
                <a:cs typeface="Consolas"/>
              </a:rPr>
              <a:t>alır.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27" name="object 27" descr=""/>
          <p:cNvSpPr txBox="1"/>
          <p:nvPr/>
        </p:nvSpPr>
        <p:spPr>
          <a:xfrm>
            <a:off x="8069689" y="5481482"/>
            <a:ext cx="255460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38200" algn="l"/>
                <a:tab pos="1412875" algn="l"/>
              </a:tabLst>
            </a:pPr>
            <a:r>
              <a:rPr dirty="0" sz="1800" spc="-10">
                <a:latin typeface="Consolas"/>
                <a:cs typeface="Consolas"/>
              </a:rPr>
              <a:t>Diğer</a:t>
            </a:r>
            <a:r>
              <a:rPr dirty="0" sz="1800">
                <a:latin typeface="Consolas"/>
                <a:cs typeface="Consolas"/>
              </a:rPr>
              <a:t>	</a:t>
            </a:r>
            <a:r>
              <a:rPr dirty="0" sz="1800" spc="-25">
                <a:latin typeface="Consolas"/>
                <a:cs typeface="Consolas"/>
              </a:rPr>
              <a:t>bir</a:t>
            </a:r>
            <a:r>
              <a:rPr dirty="0" sz="1800">
                <a:latin typeface="Consolas"/>
                <a:cs typeface="Consolas"/>
              </a:rPr>
              <a:t>	</a:t>
            </a:r>
            <a:r>
              <a:rPr dirty="0" sz="1800" spc="-10">
                <a:latin typeface="Consolas"/>
                <a:cs typeface="Consolas"/>
              </a:rPr>
              <a:t>ifadeyle,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28" name="object 28" descr=""/>
          <p:cNvSpPr txBox="1"/>
          <p:nvPr/>
        </p:nvSpPr>
        <p:spPr>
          <a:xfrm>
            <a:off x="10797572" y="5481482"/>
            <a:ext cx="9779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60375" algn="l"/>
              </a:tabLst>
            </a:pPr>
            <a:r>
              <a:rPr dirty="0" sz="1800" spc="-25">
                <a:latin typeface="Consolas"/>
                <a:cs typeface="Consolas"/>
              </a:rPr>
              <a:t>B1</a:t>
            </a:r>
            <a:r>
              <a:rPr dirty="0" sz="1800">
                <a:latin typeface="Consolas"/>
                <a:cs typeface="Consolas"/>
              </a:rPr>
              <a:t>	</a:t>
            </a:r>
            <a:r>
              <a:rPr dirty="0" sz="1800" spc="-20">
                <a:latin typeface="Consolas"/>
                <a:cs typeface="Consolas"/>
              </a:rPr>
              <a:t>yolu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29" name="object 29" descr=""/>
          <p:cNvSpPr txBox="1"/>
          <p:nvPr/>
        </p:nvSpPr>
        <p:spPr>
          <a:xfrm>
            <a:off x="2516309" y="5755802"/>
            <a:ext cx="90233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latin typeface="Consolas"/>
                <a:cs typeface="Consolas"/>
              </a:rPr>
              <a:t>feromon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30" name="object 30" descr=""/>
          <p:cNvSpPr txBox="1"/>
          <p:nvPr/>
        </p:nvSpPr>
        <p:spPr>
          <a:xfrm>
            <a:off x="3638049" y="5755802"/>
            <a:ext cx="227584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259205" algn="l"/>
              </a:tabLst>
            </a:pPr>
            <a:r>
              <a:rPr dirty="0" sz="1800" spc="-10">
                <a:latin typeface="Consolas"/>
                <a:cs typeface="Consolas"/>
              </a:rPr>
              <a:t>seviyesi</a:t>
            </a:r>
            <a:r>
              <a:rPr dirty="0" sz="1800">
                <a:latin typeface="Consolas"/>
                <a:cs typeface="Consolas"/>
              </a:rPr>
              <a:t>	</a:t>
            </a:r>
            <a:r>
              <a:rPr dirty="0" sz="1800" spc="-10">
                <a:latin typeface="Consolas"/>
                <a:cs typeface="Consolas"/>
              </a:rPr>
              <a:t>belirgin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31" name="object 31" descr=""/>
          <p:cNvSpPr txBox="1"/>
          <p:nvPr/>
        </p:nvSpPr>
        <p:spPr>
          <a:xfrm>
            <a:off x="3744577" y="5481482"/>
            <a:ext cx="332676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11835" algn="l"/>
                <a:tab pos="1411605" algn="l"/>
                <a:tab pos="2362200" algn="l"/>
                <a:tab pos="2936875" algn="l"/>
              </a:tabLst>
            </a:pPr>
            <a:r>
              <a:rPr dirty="0" sz="1800" spc="-20">
                <a:latin typeface="Consolas"/>
                <a:cs typeface="Consolas"/>
              </a:rPr>
              <a:t>yolu</a:t>
            </a:r>
            <a:r>
              <a:rPr dirty="0" sz="1800">
                <a:latin typeface="Consolas"/>
                <a:cs typeface="Consolas"/>
              </a:rPr>
              <a:t>	</a:t>
            </a:r>
            <a:r>
              <a:rPr dirty="0" sz="1800" spc="-20">
                <a:latin typeface="Consolas"/>
                <a:cs typeface="Consolas"/>
              </a:rPr>
              <a:t>daha</a:t>
            </a:r>
            <a:r>
              <a:rPr dirty="0" sz="1800">
                <a:latin typeface="Consolas"/>
                <a:cs typeface="Consolas"/>
              </a:rPr>
              <a:t>	</a:t>
            </a:r>
            <a:r>
              <a:rPr dirty="0" sz="1800" spc="-10">
                <a:latin typeface="Consolas"/>
                <a:cs typeface="Consolas"/>
              </a:rPr>
              <a:t>baskın</a:t>
            </a:r>
            <a:r>
              <a:rPr dirty="0" sz="1800">
                <a:latin typeface="Consolas"/>
                <a:cs typeface="Consolas"/>
              </a:rPr>
              <a:t>	</a:t>
            </a:r>
            <a:r>
              <a:rPr dirty="0" sz="1800" spc="-25">
                <a:latin typeface="Consolas"/>
                <a:cs typeface="Consolas"/>
              </a:rPr>
              <a:t>bir</a:t>
            </a:r>
            <a:r>
              <a:rPr dirty="0" sz="1800">
                <a:latin typeface="Consolas"/>
                <a:cs typeface="Consolas"/>
              </a:rPr>
              <a:t>	</a:t>
            </a:r>
            <a:r>
              <a:rPr dirty="0" sz="1800" spc="-25">
                <a:latin typeface="Consolas"/>
                <a:cs typeface="Consolas"/>
              </a:rPr>
              <a:t>hal</a:t>
            </a:r>
            <a:endParaRPr sz="1800">
              <a:latin typeface="Consolas"/>
              <a:cs typeface="Consolas"/>
            </a:endParaRPr>
          </a:p>
          <a:p>
            <a:pPr marL="2400935">
              <a:lnSpc>
                <a:spcPct val="100000"/>
              </a:lnSpc>
            </a:pPr>
            <a:r>
              <a:rPr dirty="0" sz="1800" spc="-25">
                <a:latin typeface="Consolas"/>
                <a:cs typeface="Consolas"/>
              </a:rPr>
              <a:t>bir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32" name="object 32" descr=""/>
          <p:cNvSpPr txBox="1"/>
          <p:nvPr/>
        </p:nvSpPr>
        <p:spPr>
          <a:xfrm>
            <a:off x="6753410" y="5755802"/>
            <a:ext cx="90233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latin typeface="Consolas"/>
                <a:cs typeface="Consolas"/>
              </a:rPr>
              <a:t>şekilde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33" name="object 33" descr=""/>
          <p:cNvSpPr txBox="1"/>
          <p:nvPr/>
        </p:nvSpPr>
        <p:spPr>
          <a:xfrm>
            <a:off x="7875150" y="5755802"/>
            <a:ext cx="190055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83919" algn="l"/>
              </a:tabLst>
            </a:pPr>
            <a:r>
              <a:rPr dirty="0" sz="1800" spc="-10">
                <a:latin typeface="Consolas"/>
                <a:cs typeface="Consolas"/>
              </a:rPr>
              <a:t>artış</a:t>
            </a:r>
            <a:r>
              <a:rPr dirty="0" sz="1800">
                <a:latin typeface="Consolas"/>
                <a:cs typeface="Consolas"/>
              </a:rPr>
              <a:t>	</a:t>
            </a:r>
            <a:r>
              <a:rPr dirty="0" sz="1800" spc="-10">
                <a:latin typeface="Consolas"/>
                <a:cs typeface="Consolas"/>
              </a:rPr>
              <a:t>gösterir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34" name="object 34" descr=""/>
          <p:cNvSpPr txBox="1"/>
          <p:nvPr/>
        </p:nvSpPr>
        <p:spPr>
          <a:xfrm>
            <a:off x="9995186" y="5755802"/>
            <a:ext cx="177927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06095" algn="l"/>
              </a:tabLst>
            </a:pPr>
            <a:r>
              <a:rPr dirty="0" sz="1800" spc="-25">
                <a:latin typeface="Consolas"/>
                <a:cs typeface="Consolas"/>
              </a:rPr>
              <a:t>ve</a:t>
            </a:r>
            <a:r>
              <a:rPr dirty="0" sz="1800">
                <a:latin typeface="Consolas"/>
                <a:cs typeface="Consolas"/>
              </a:rPr>
              <a:t>	</a:t>
            </a:r>
            <a:r>
              <a:rPr dirty="0" sz="1800" spc="-10">
                <a:latin typeface="Consolas"/>
                <a:cs typeface="Consolas"/>
              </a:rPr>
              <a:t>karıncalar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35" name="object 35" descr=""/>
          <p:cNvSpPr txBox="1"/>
          <p:nvPr/>
        </p:nvSpPr>
        <p:spPr>
          <a:xfrm>
            <a:off x="1018293" y="5755802"/>
            <a:ext cx="218630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latin typeface="Consolas"/>
                <a:cs typeface="Consolas"/>
              </a:rPr>
              <a:t>üzerindeki</a:t>
            </a:r>
            <a:endParaRPr sz="18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dirty="0" sz="1800">
                <a:latin typeface="Consolas"/>
                <a:cs typeface="Consolas"/>
              </a:rPr>
              <a:t>tarafından</a:t>
            </a:r>
            <a:r>
              <a:rPr dirty="0" sz="1800" spc="195">
                <a:latin typeface="Consolas"/>
                <a:cs typeface="Consolas"/>
              </a:rPr>
              <a:t> </a:t>
            </a:r>
            <a:r>
              <a:rPr dirty="0" sz="1800" spc="-10">
                <a:latin typeface="Consolas"/>
                <a:cs typeface="Consolas"/>
              </a:rPr>
              <a:t>tercih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36" name="object 36" descr=""/>
          <p:cNvSpPr txBox="1"/>
          <p:nvPr/>
        </p:nvSpPr>
        <p:spPr>
          <a:xfrm>
            <a:off x="3333554" y="6030122"/>
            <a:ext cx="843978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Consolas"/>
                <a:cs typeface="Consolas"/>
              </a:rPr>
              <a:t>edilen</a:t>
            </a:r>
            <a:r>
              <a:rPr dirty="0" sz="1800" spc="215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tek</a:t>
            </a:r>
            <a:r>
              <a:rPr dirty="0" sz="1800" spc="215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yol</a:t>
            </a:r>
            <a:r>
              <a:rPr dirty="0" sz="1800" spc="204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olur.</a:t>
            </a:r>
            <a:r>
              <a:rPr dirty="0" sz="1800" spc="215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Karıncalar</a:t>
            </a:r>
            <a:r>
              <a:rPr dirty="0" sz="1800" spc="204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farkında</a:t>
            </a:r>
            <a:r>
              <a:rPr dirty="0" sz="1800" spc="210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olmadan</a:t>
            </a:r>
            <a:r>
              <a:rPr dirty="0" sz="1800" spc="215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yuva</a:t>
            </a:r>
            <a:r>
              <a:rPr dirty="0" sz="1800" spc="204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ile</a:t>
            </a:r>
            <a:r>
              <a:rPr dirty="0" sz="1800" spc="220">
                <a:latin typeface="Consolas"/>
                <a:cs typeface="Consolas"/>
              </a:rPr>
              <a:t> </a:t>
            </a:r>
            <a:r>
              <a:rPr dirty="0" sz="1800" spc="-10">
                <a:latin typeface="Consolas"/>
                <a:cs typeface="Consolas"/>
              </a:rPr>
              <a:t>yiyecek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37" name="object 37" descr=""/>
          <p:cNvSpPr txBox="1"/>
          <p:nvPr/>
        </p:nvSpPr>
        <p:spPr>
          <a:xfrm>
            <a:off x="1018522" y="6304442"/>
            <a:ext cx="466407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Consolas"/>
                <a:cs typeface="Consolas"/>
              </a:rPr>
              <a:t>arasındaki</a:t>
            </a:r>
            <a:r>
              <a:rPr dirty="0" sz="1800" spc="-35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en</a:t>
            </a:r>
            <a:r>
              <a:rPr dirty="0" sz="1800" spc="-20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kısa</a:t>
            </a:r>
            <a:r>
              <a:rPr dirty="0" sz="1800" spc="-25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yolu</a:t>
            </a:r>
            <a:r>
              <a:rPr dirty="0" sz="1800" spc="-5">
                <a:latin typeface="Consolas"/>
                <a:cs typeface="Consolas"/>
              </a:rPr>
              <a:t> </a:t>
            </a:r>
            <a:r>
              <a:rPr dirty="0" sz="1800" spc="-10">
                <a:latin typeface="Consolas"/>
                <a:cs typeface="Consolas"/>
              </a:rPr>
              <a:t>bulmuşlardır.</a:t>
            </a:r>
            <a:endParaRPr sz="1800">
              <a:latin typeface="Consolas"/>
              <a:cs typeface="Consolas"/>
            </a:endParaRPr>
          </a:p>
        </p:txBody>
      </p:sp>
      <p:pic>
        <p:nvPicPr>
          <p:cNvPr id="38" name="object 38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98726" y="958465"/>
            <a:ext cx="6667499" cy="3114674"/>
          </a:xfrm>
          <a:prstGeom prst="rect">
            <a:avLst/>
          </a:prstGeom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960755">
              <a:lnSpc>
                <a:spcPct val="100000"/>
              </a:lnSpc>
              <a:spcBef>
                <a:spcPts val="100"/>
              </a:spcBef>
            </a:pPr>
            <a:r>
              <a:rPr dirty="0"/>
              <a:t>Kaçırılabilecek</a:t>
            </a:r>
            <a:r>
              <a:rPr dirty="0" spc="-315"/>
              <a:t> </a:t>
            </a:r>
            <a:r>
              <a:rPr dirty="0" spc="-10"/>
              <a:t>Fırsat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0018" cy="6857999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1017836" y="4602566"/>
            <a:ext cx="10757535" cy="1671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 indent="-635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Consolas"/>
                <a:cs typeface="Consolas"/>
              </a:rPr>
              <a:t>Deneyin</a:t>
            </a:r>
            <a:r>
              <a:rPr dirty="0" sz="1800" spc="10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farklı</a:t>
            </a:r>
            <a:r>
              <a:rPr dirty="0" sz="1800" spc="25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bir</a:t>
            </a:r>
            <a:r>
              <a:rPr dirty="0" sz="1800" spc="25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yol</a:t>
            </a:r>
            <a:r>
              <a:rPr dirty="0" sz="1800" spc="25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düzeneği</a:t>
            </a:r>
            <a:r>
              <a:rPr dirty="0" sz="1800" spc="20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ile</a:t>
            </a:r>
            <a:r>
              <a:rPr dirty="0" sz="1800" spc="40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yapılması</a:t>
            </a:r>
            <a:r>
              <a:rPr dirty="0" sz="1800" spc="20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durumunda</a:t>
            </a:r>
            <a:r>
              <a:rPr dirty="0" sz="1800" spc="20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karıncalar</a:t>
            </a:r>
            <a:r>
              <a:rPr dirty="0" sz="1800" spc="20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en</a:t>
            </a:r>
            <a:r>
              <a:rPr dirty="0" sz="1800" spc="35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kısa</a:t>
            </a:r>
            <a:r>
              <a:rPr dirty="0" sz="1800" spc="25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yolu</a:t>
            </a:r>
            <a:r>
              <a:rPr dirty="0" sz="1800" spc="30">
                <a:latin typeface="Consolas"/>
                <a:cs typeface="Consolas"/>
              </a:rPr>
              <a:t> </a:t>
            </a:r>
            <a:r>
              <a:rPr dirty="0" sz="1800" spc="-10">
                <a:latin typeface="Consolas"/>
                <a:cs typeface="Consolas"/>
              </a:rPr>
              <a:t>bulma </a:t>
            </a:r>
            <a:r>
              <a:rPr dirty="0" sz="1800">
                <a:latin typeface="Consolas"/>
                <a:cs typeface="Consolas"/>
              </a:rPr>
              <a:t>konusunda</a:t>
            </a:r>
            <a:r>
              <a:rPr dirty="0" sz="1800" spc="215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yanılırlar.</a:t>
            </a:r>
            <a:r>
              <a:rPr dirty="0" sz="1800" spc="229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Bir</a:t>
            </a:r>
            <a:r>
              <a:rPr dirty="0" sz="1800" spc="229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önceki</a:t>
            </a:r>
            <a:r>
              <a:rPr dirty="0" sz="1800" spc="240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deneyde</a:t>
            </a:r>
            <a:r>
              <a:rPr dirty="0" sz="1800" spc="240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B1</a:t>
            </a:r>
            <a:r>
              <a:rPr dirty="0" sz="1800" spc="240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yolunun</a:t>
            </a:r>
            <a:r>
              <a:rPr dirty="0" sz="1800" spc="235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kapalı</a:t>
            </a:r>
            <a:r>
              <a:rPr dirty="0" sz="1800" spc="240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olduğunu</a:t>
            </a:r>
            <a:r>
              <a:rPr dirty="0" sz="1800" spc="229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ve</a:t>
            </a:r>
            <a:r>
              <a:rPr dirty="0" sz="1800" spc="229">
                <a:latin typeface="Consolas"/>
                <a:cs typeface="Consolas"/>
              </a:rPr>
              <a:t> </a:t>
            </a:r>
            <a:r>
              <a:rPr dirty="0" sz="1800" spc="-10">
                <a:latin typeface="Consolas"/>
                <a:cs typeface="Consolas"/>
              </a:rPr>
              <a:t>karıncaların </a:t>
            </a:r>
            <a:r>
              <a:rPr dirty="0" sz="1800">
                <a:latin typeface="Consolas"/>
                <a:cs typeface="Consolas"/>
              </a:rPr>
              <a:t>yiyeceğe</a:t>
            </a:r>
            <a:r>
              <a:rPr dirty="0" sz="1800" spc="120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ulaşmak</a:t>
            </a:r>
            <a:r>
              <a:rPr dirty="0" sz="1800" spc="135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için</a:t>
            </a:r>
            <a:r>
              <a:rPr dirty="0" sz="1800" spc="130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yalnızca</a:t>
            </a:r>
            <a:r>
              <a:rPr dirty="0" sz="1800" spc="125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B2</a:t>
            </a:r>
            <a:r>
              <a:rPr dirty="0" sz="1800" spc="135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yolunun</a:t>
            </a:r>
            <a:r>
              <a:rPr dirty="0" sz="1800" spc="130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olduğu</a:t>
            </a:r>
            <a:r>
              <a:rPr dirty="0" sz="1800" spc="135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deney</a:t>
            </a:r>
            <a:r>
              <a:rPr dirty="0" sz="1800" spc="125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düzeneğini</a:t>
            </a:r>
            <a:r>
              <a:rPr dirty="0" sz="1800" spc="130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düşünelim.</a:t>
            </a:r>
            <a:r>
              <a:rPr dirty="0" sz="1800" spc="135">
                <a:latin typeface="Consolas"/>
                <a:cs typeface="Consolas"/>
              </a:rPr>
              <a:t> </a:t>
            </a:r>
            <a:r>
              <a:rPr dirty="0" sz="1800" spc="-10">
                <a:latin typeface="Consolas"/>
                <a:cs typeface="Consolas"/>
              </a:rPr>
              <a:t>Karınca </a:t>
            </a:r>
            <a:r>
              <a:rPr dirty="0" sz="1800">
                <a:latin typeface="Consolas"/>
                <a:cs typeface="Consolas"/>
              </a:rPr>
              <a:t>yuvadan</a:t>
            </a:r>
            <a:r>
              <a:rPr dirty="0" sz="1800" spc="10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yola</a:t>
            </a:r>
            <a:r>
              <a:rPr dirty="0" sz="1800" spc="35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çıkmış</a:t>
            </a:r>
            <a:r>
              <a:rPr dirty="0" sz="1800" spc="20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ve</a:t>
            </a:r>
            <a:r>
              <a:rPr dirty="0" sz="1800" spc="25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gidebileceği</a:t>
            </a:r>
            <a:r>
              <a:rPr dirty="0" sz="1800" spc="30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tek</a:t>
            </a:r>
            <a:r>
              <a:rPr dirty="0" sz="1800" spc="20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yol</a:t>
            </a:r>
            <a:r>
              <a:rPr dirty="0" sz="1800" spc="25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olan</a:t>
            </a:r>
            <a:r>
              <a:rPr dirty="0" sz="1800" spc="35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B2</a:t>
            </a:r>
            <a:r>
              <a:rPr dirty="0" sz="1800" spc="25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yolunu</a:t>
            </a:r>
            <a:r>
              <a:rPr dirty="0" sz="1800" spc="25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kullanarak</a:t>
            </a:r>
            <a:r>
              <a:rPr dirty="0" sz="1800" spc="20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yiyeceğe</a:t>
            </a:r>
            <a:r>
              <a:rPr dirty="0" sz="1800" spc="25">
                <a:latin typeface="Consolas"/>
                <a:cs typeface="Consolas"/>
              </a:rPr>
              <a:t> </a:t>
            </a:r>
            <a:r>
              <a:rPr dirty="0" sz="1800" spc="-10">
                <a:latin typeface="Consolas"/>
                <a:cs typeface="Consolas"/>
              </a:rPr>
              <a:t>ulaşıp </a:t>
            </a:r>
            <a:r>
              <a:rPr dirty="0" sz="1800">
                <a:latin typeface="Consolas"/>
                <a:cs typeface="Consolas"/>
              </a:rPr>
              <a:t>yuvasına</a:t>
            </a:r>
            <a:r>
              <a:rPr dirty="0" sz="1800" spc="20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geri</a:t>
            </a:r>
            <a:r>
              <a:rPr dirty="0" sz="1800" spc="25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dönmüştür.</a:t>
            </a:r>
            <a:r>
              <a:rPr dirty="0" sz="1800" spc="25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Bu</a:t>
            </a:r>
            <a:r>
              <a:rPr dirty="0" sz="1800" spc="25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süreç</a:t>
            </a:r>
            <a:r>
              <a:rPr dirty="0" sz="1800" spc="30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birçok</a:t>
            </a:r>
            <a:r>
              <a:rPr dirty="0" sz="1800" spc="30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kez</a:t>
            </a:r>
            <a:r>
              <a:rPr dirty="0" sz="1800" spc="35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tekrarlanmış</a:t>
            </a:r>
            <a:r>
              <a:rPr dirty="0" sz="1800" spc="20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ve</a:t>
            </a:r>
            <a:r>
              <a:rPr dirty="0" sz="1800" spc="30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B2</a:t>
            </a:r>
            <a:r>
              <a:rPr dirty="0" sz="1800" spc="20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yolu</a:t>
            </a:r>
            <a:r>
              <a:rPr dirty="0" sz="1800" spc="25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üzerinde</a:t>
            </a:r>
            <a:r>
              <a:rPr dirty="0" sz="1800" spc="30">
                <a:latin typeface="Consolas"/>
                <a:cs typeface="Consolas"/>
              </a:rPr>
              <a:t> </a:t>
            </a:r>
            <a:r>
              <a:rPr dirty="0" sz="1800" spc="-10">
                <a:latin typeface="Consolas"/>
                <a:cs typeface="Consolas"/>
              </a:rPr>
              <a:t>bulunan </a:t>
            </a:r>
            <a:r>
              <a:rPr dirty="0" sz="1800">
                <a:latin typeface="Consolas"/>
                <a:cs typeface="Consolas"/>
              </a:rPr>
              <a:t>feromon</a:t>
            </a:r>
            <a:r>
              <a:rPr dirty="0" sz="1800" spc="-40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seviyesi</a:t>
            </a:r>
            <a:r>
              <a:rPr dirty="0" sz="1800" spc="-25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oldukça</a:t>
            </a:r>
            <a:r>
              <a:rPr dirty="0" sz="1800" spc="-25">
                <a:latin typeface="Consolas"/>
                <a:cs typeface="Consolas"/>
              </a:rPr>
              <a:t> </a:t>
            </a:r>
            <a:r>
              <a:rPr dirty="0" sz="1800" spc="-10">
                <a:latin typeface="Consolas"/>
                <a:cs typeface="Consolas"/>
              </a:rPr>
              <a:t>belirginleşmiştir.</a:t>
            </a:r>
            <a:endParaRPr sz="1800">
              <a:latin typeface="Consolas"/>
              <a:cs typeface="Consolas"/>
            </a:endParaRPr>
          </a:p>
        </p:txBody>
      </p:sp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329013" y="908570"/>
            <a:ext cx="5282723" cy="3330409"/>
          </a:xfrm>
          <a:prstGeom prst="rect">
            <a:avLst/>
          </a:prstGeom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960755">
              <a:lnSpc>
                <a:spcPct val="100000"/>
              </a:lnSpc>
              <a:spcBef>
                <a:spcPts val="100"/>
              </a:spcBef>
            </a:pPr>
            <a:r>
              <a:rPr dirty="0"/>
              <a:t>Kaçırılabilecek</a:t>
            </a:r>
            <a:r>
              <a:rPr dirty="0" spc="-315"/>
              <a:t> </a:t>
            </a:r>
            <a:r>
              <a:rPr dirty="0" spc="-10"/>
              <a:t>Fırsat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0018" cy="6857999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1017836" y="4602566"/>
            <a:ext cx="230695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62280" algn="l"/>
                <a:tab pos="1541145" algn="l"/>
              </a:tabLst>
            </a:pPr>
            <a:r>
              <a:rPr dirty="0" sz="1800" spc="-25">
                <a:latin typeface="Consolas"/>
                <a:cs typeface="Consolas"/>
              </a:rPr>
              <a:t>B1</a:t>
            </a:r>
            <a:r>
              <a:rPr dirty="0" sz="1800">
                <a:latin typeface="Consolas"/>
                <a:cs typeface="Consolas"/>
              </a:rPr>
              <a:t>	</a:t>
            </a:r>
            <a:r>
              <a:rPr dirty="0" sz="1800" spc="-10">
                <a:latin typeface="Consolas"/>
                <a:cs typeface="Consolas"/>
              </a:rPr>
              <a:t>yolunun</a:t>
            </a:r>
            <a:r>
              <a:rPr dirty="0" sz="1800">
                <a:latin typeface="Consolas"/>
                <a:cs typeface="Consolas"/>
              </a:rPr>
              <a:t>	</a:t>
            </a:r>
            <a:r>
              <a:rPr dirty="0" sz="1800" spc="-10">
                <a:latin typeface="Consolas"/>
                <a:cs typeface="Consolas"/>
              </a:rPr>
              <a:t>tekrar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3497460" y="4602566"/>
            <a:ext cx="827595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216660" algn="l"/>
                <a:tab pos="2543810" algn="l"/>
                <a:tab pos="3622675" algn="l"/>
                <a:tab pos="4575175" algn="l"/>
                <a:tab pos="5276215" algn="l"/>
                <a:tab pos="5977890" algn="l"/>
                <a:tab pos="6805295" algn="l"/>
                <a:tab pos="7882255" algn="l"/>
              </a:tabLst>
            </a:pPr>
            <a:r>
              <a:rPr dirty="0" sz="1800" spc="-10">
                <a:latin typeface="Consolas"/>
                <a:cs typeface="Consolas"/>
              </a:rPr>
              <a:t>açılması</a:t>
            </a:r>
            <a:r>
              <a:rPr dirty="0" sz="1800">
                <a:latin typeface="Consolas"/>
                <a:cs typeface="Consolas"/>
              </a:rPr>
              <a:t>	</a:t>
            </a:r>
            <a:r>
              <a:rPr dirty="0" sz="1800" spc="-10">
                <a:latin typeface="Consolas"/>
                <a:cs typeface="Consolas"/>
              </a:rPr>
              <a:t>durumunda</a:t>
            </a:r>
            <a:r>
              <a:rPr dirty="0" sz="1800">
                <a:latin typeface="Consolas"/>
                <a:cs typeface="Consolas"/>
              </a:rPr>
              <a:t>	</a:t>
            </a:r>
            <a:r>
              <a:rPr dirty="0" sz="1800" spc="-10">
                <a:latin typeface="Consolas"/>
                <a:cs typeface="Consolas"/>
              </a:rPr>
              <a:t>yiyecek</a:t>
            </a:r>
            <a:r>
              <a:rPr dirty="0" sz="1800">
                <a:latin typeface="Consolas"/>
                <a:cs typeface="Consolas"/>
              </a:rPr>
              <a:t>	</a:t>
            </a:r>
            <a:r>
              <a:rPr dirty="0" sz="1800" spc="-10">
                <a:latin typeface="Consolas"/>
                <a:cs typeface="Consolas"/>
              </a:rPr>
              <a:t>aramak</a:t>
            </a:r>
            <a:r>
              <a:rPr dirty="0" sz="1800">
                <a:latin typeface="Consolas"/>
                <a:cs typeface="Consolas"/>
              </a:rPr>
              <a:t>	</a:t>
            </a:r>
            <a:r>
              <a:rPr dirty="0" sz="1800" spc="-20">
                <a:latin typeface="Consolas"/>
                <a:cs typeface="Consolas"/>
              </a:rPr>
              <a:t>için</a:t>
            </a:r>
            <a:r>
              <a:rPr dirty="0" sz="1800">
                <a:latin typeface="Consolas"/>
                <a:cs typeface="Consolas"/>
              </a:rPr>
              <a:t>	</a:t>
            </a:r>
            <a:r>
              <a:rPr dirty="0" sz="1800" spc="-20">
                <a:latin typeface="Consolas"/>
                <a:cs typeface="Consolas"/>
              </a:rPr>
              <a:t>yola</a:t>
            </a:r>
            <a:r>
              <a:rPr dirty="0" sz="1800">
                <a:latin typeface="Consolas"/>
                <a:cs typeface="Consolas"/>
              </a:rPr>
              <a:t>	</a:t>
            </a:r>
            <a:r>
              <a:rPr dirty="0" sz="1800" spc="-10">
                <a:latin typeface="Consolas"/>
                <a:cs typeface="Consolas"/>
              </a:rPr>
              <a:t>çıkan</a:t>
            </a:r>
            <a:r>
              <a:rPr dirty="0" sz="1800">
                <a:latin typeface="Consolas"/>
                <a:cs typeface="Consolas"/>
              </a:rPr>
              <a:t>	</a:t>
            </a:r>
            <a:r>
              <a:rPr dirty="0" sz="1800" spc="-10">
                <a:latin typeface="Consolas"/>
                <a:cs typeface="Consolas"/>
              </a:rPr>
              <a:t>karınca</a:t>
            </a:r>
            <a:r>
              <a:rPr dirty="0" sz="1800">
                <a:latin typeface="Consolas"/>
                <a:cs typeface="Consolas"/>
              </a:rPr>
              <a:t>	</a:t>
            </a:r>
            <a:r>
              <a:rPr dirty="0" sz="1800" spc="-25">
                <a:latin typeface="Consolas"/>
                <a:cs typeface="Consolas"/>
              </a:rPr>
              <a:t>yol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1018293" y="4876886"/>
            <a:ext cx="10756900" cy="8483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 indent="-635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Consolas"/>
                <a:cs typeface="Consolas"/>
              </a:rPr>
              <a:t>ayrımı</a:t>
            </a:r>
            <a:r>
              <a:rPr dirty="0" sz="1800" spc="175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olan</a:t>
            </a:r>
            <a:r>
              <a:rPr dirty="0" sz="1800" spc="204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A</a:t>
            </a:r>
            <a:r>
              <a:rPr dirty="0" sz="1800" spc="195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noktasına</a:t>
            </a:r>
            <a:r>
              <a:rPr dirty="0" sz="1800" spc="200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geldiğinde</a:t>
            </a:r>
            <a:r>
              <a:rPr dirty="0" sz="1800" spc="190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yüksek</a:t>
            </a:r>
            <a:r>
              <a:rPr dirty="0" sz="1800" spc="200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olasılıkla</a:t>
            </a:r>
            <a:r>
              <a:rPr dirty="0" sz="1800" spc="190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uzun</a:t>
            </a:r>
            <a:r>
              <a:rPr dirty="0" sz="1800" spc="190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yol</a:t>
            </a:r>
            <a:r>
              <a:rPr dirty="0" sz="1800" spc="190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olan</a:t>
            </a:r>
            <a:r>
              <a:rPr dirty="0" sz="1800" spc="190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B2</a:t>
            </a:r>
            <a:r>
              <a:rPr dirty="0" sz="1800" spc="195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yolunu</a:t>
            </a:r>
            <a:r>
              <a:rPr dirty="0" sz="1800" spc="200">
                <a:latin typeface="Consolas"/>
                <a:cs typeface="Consolas"/>
              </a:rPr>
              <a:t> </a:t>
            </a:r>
            <a:r>
              <a:rPr dirty="0" sz="1800" spc="-10">
                <a:latin typeface="Consolas"/>
                <a:cs typeface="Consolas"/>
              </a:rPr>
              <a:t>tercih </a:t>
            </a:r>
            <a:r>
              <a:rPr dirty="0" sz="1800">
                <a:latin typeface="Consolas"/>
                <a:cs typeface="Consolas"/>
              </a:rPr>
              <a:t>edecektir.</a:t>
            </a:r>
            <a:r>
              <a:rPr dirty="0" sz="1800" spc="100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Bu</a:t>
            </a:r>
            <a:r>
              <a:rPr dirty="0" sz="1800" spc="120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örneğimiz</a:t>
            </a:r>
            <a:r>
              <a:rPr dirty="0" sz="1800" spc="125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için</a:t>
            </a:r>
            <a:r>
              <a:rPr dirty="0" sz="1800" spc="120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B2</a:t>
            </a:r>
            <a:r>
              <a:rPr dirty="0" sz="1800" spc="114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yolunun</a:t>
            </a:r>
            <a:r>
              <a:rPr dirty="0" sz="1800" spc="120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seçilme</a:t>
            </a:r>
            <a:r>
              <a:rPr dirty="0" sz="1800" spc="125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olasılığının</a:t>
            </a:r>
            <a:r>
              <a:rPr dirty="0" sz="1800" spc="130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%95,</a:t>
            </a:r>
            <a:r>
              <a:rPr dirty="0" sz="1800" spc="114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B1</a:t>
            </a:r>
            <a:r>
              <a:rPr dirty="0" sz="1800" spc="120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yolunun</a:t>
            </a:r>
            <a:r>
              <a:rPr dirty="0" sz="1800" spc="114">
                <a:latin typeface="Consolas"/>
                <a:cs typeface="Consolas"/>
              </a:rPr>
              <a:t> </a:t>
            </a:r>
            <a:r>
              <a:rPr dirty="0" sz="1800" spc="-10">
                <a:latin typeface="Consolas"/>
                <a:cs typeface="Consolas"/>
              </a:rPr>
              <a:t>seçilme </a:t>
            </a:r>
            <a:r>
              <a:rPr dirty="0" sz="1800">
                <a:latin typeface="Consolas"/>
                <a:cs typeface="Consolas"/>
              </a:rPr>
              <a:t>olasılığın</a:t>
            </a:r>
            <a:r>
              <a:rPr dirty="0" sz="1800" spc="-40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ise</a:t>
            </a:r>
            <a:r>
              <a:rPr dirty="0" sz="1800" spc="-25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%5</a:t>
            </a:r>
            <a:r>
              <a:rPr dirty="0" sz="1800" spc="-10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olduğunu</a:t>
            </a:r>
            <a:r>
              <a:rPr dirty="0" sz="1800" spc="-25">
                <a:latin typeface="Consolas"/>
                <a:cs typeface="Consolas"/>
              </a:rPr>
              <a:t> </a:t>
            </a:r>
            <a:r>
              <a:rPr dirty="0" sz="1800" spc="-10">
                <a:latin typeface="Consolas"/>
                <a:cs typeface="Consolas"/>
              </a:rPr>
              <a:t>varsayalım.</a:t>
            </a:r>
            <a:endParaRPr sz="1800">
              <a:latin typeface="Consolas"/>
              <a:cs typeface="Consolas"/>
            </a:endParaRPr>
          </a:p>
        </p:txBody>
      </p:sp>
      <p:pic>
        <p:nvPicPr>
          <p:cNvPr id="7" name="object 7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296221" y="792327"/>
            <a:ext cx="5981696" cy="3790934"/>
          </a:xfrm>
          <a:prstGeom prst="rect">
            <a:avLst/>
          </a:prstGeom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960755">
              <a:lnSpc>
                <a:spcPct val="100000"/>
              </a:lnSpc>
              <a:spcBef>
                <a:spcPts val="100"/>
              </a:spcBef>
            </a:pPr>
            <a:r>
              <a:rPr dirty="0"/>
              <a:t>Kaçırılabilecek</a:t>
            </a:r>
            <a:r>
              <a:rPr dirty="0" spc="-315"/>
              <a:t> </a:t>
            </a:r>
            <a:r>
              <a:rPr dirty="0" spc="-10"/>
              <a:t>Fırsat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0018" cy="6857999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1017150" y="4602566"/>
            <a:ext cx="10758805" cy="1397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 indent="635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Consolas"/>
                <a:cs typeface="Consolas"/>
              </a:rPr>
              <a:t>Karıncanın</a:t>
            </a:r>
            <a:r>
              <a:rPr dirty="0" sz="1800" spc="-30">
                <a:latin typeface="Consolas"/>
                <a:cs typeface="Consolas"/>
              </a:rPr>
              <a:t>  </a:t>
            </a:r>
            <a:r>
              <a:rPr dirty="0" sz="1800">
                <a:latin typeface="Consolas"/>
                <a:cs typeface="Consolas"/>
              </a:rPr>
              <a:t>%5</a:t>
            </a:r>
            <a:r>
              <a:rPr dirty="0" sz="1800" spc="-35">
                <a:latin typeface="Consolas"/>
                <a:cs typeface="Consolas"/>
              </a:rPr>
              <a:t>  </a:t>
            </a:r>
            <a:r>
              <a:rPr dirty="0" sz="1800">
                <a:latin typeface="Consolas"/>
                <a:cs typeface="Consolas"/>
              </a:rPr>
              <a:t>olasılıkla</a:t>
            </a:r>
            <a:r>
              <a:rPr dirty="0" sz="1800" spc="-35">
                <a:latin typeface="Consolas"/>
                <a:cs typeface="Consolas"/>
              </a:rPr>
              <a:t>  </a:t>
            </a:r>
            <a:r>
              <a:rPr dirty="0" sz="1800">
                <a:latin typeface="Consolas"/>
                <a:cs typeface="Consolas"/>
              </a:rPr>
              <a:t>şans</a:t>
            </a:r>
            <a:r>
              <a:rPr dirty="0" sz="1800" spc="-30">
                <a:latin typeface="Consolas"/>
                <a:cs typeface="Consolas"/>
              </a:rPr>
              <a:t>  </a:t>
            </a:r>
            <a:r>
              <a:rPr dirty="0" sz="1800">
                <a:latin typeface="Consolas"/>
                <a:cs typeface="Consolas"/>
              </a:rPr>
              <a:t>eseri</a:t>
            </a:r>
            <a:r>
              <a:rPr dirty="0" sz="1800" spc="-35">
                <a:latin typeface="Consolas"/>
                <a:cs typeface="Consolas"/>
              </a:rPr>
              <a:t>  </a:t>
            </a:r>
            <a:r>
              <a:rPr dirty="0" sz="1800">
                <a:latin typeface="Consolas"/>
                <a:cs typeface="Consolas"/>
              </a:rPr>
              <a:t>kısa</a:t>
            </a:r>
            <a:r>
              <a:rPr dirty="0" sz="1800" spc="-30">
                <a:latin typeface="Consolas"/>
                <a:cs typeface="Consolas"/>
              </a:rPr>
              <a:t>  </a:t>
            </a:r>
            <a:r>
              <a:rPr dirty="0" sz="1800">
                <a:latin typeface="Consolas"/>
                <a:cs typeface="Consolas"/>
              </a:rPr>
              <a:t>yol</a:t>
            </a:r>
            <a:r>
              <a:rPr dirty="0" sz="1800" spc="-30">
                <a:latin typeface="Consolas"/>
                <a:cs typeface="Consolas"/>
              </a:rPr>
              <a:t>  </a:t>
            </a:r>
            <a:r>
              <a:rPr dirty="0" sz="1800">
                <a:latin typeface="Consolas"/>
                <a:cs typeface="Consolas"/>
              </a:rPr>
              <a:t>olan</a:t>
            </a:r>
            <a:r>
              <a:rPr dirty="0" sz="1800" spc="-30">
                <a:latin typeface="Consolas"/>
                <a:cs typeface="Consolas"/>
              </a:rPr>
              <a:t>  </a:t>
            </a:r>
            <a:r>
              <a:rPr dirty="0" sz="1800">
                <a:latin typeface="Consolas"/>
                <a:cs typeface="Consolas"/>
              </a:rPr>
              <a:t>B1</a:t>
            </a:r>
            <a:r>
              <a:rPr dirty="0" sz="1800" spc="-30">
                <a:latin typeface="Consolas"/>
                <a:cs typeface="Consolas"/>
              </a:rPr>
              <a:t>  </a:t>
            </a:r>
            <a:r>
              <a:rPr dirty="0" sz="1800">
                <a:latin typeface="Consolas"/>
                <a:cs typeface="Consolas"/>
              </a:rPr>
              <a:t>yolunu</a:t>
            </a:r>
            <a:r>
              <a:rPr dirty="0" sz="1800" spc="-30">
                <a:latin typeface="Consolas"/>
                <a:cs typeface="Consolas"/>
              </a:rPr>
              <a:t>  </a:t>
            </a:r>
            <a:r>
              <a:rPr dirty="0" sz="1800">
                <a:latin typeface="Consolas"/>
                <a:cs typeface="Consolas"/>
              </a:rPr>
              <a:t>tercih</a:t>
            </a:r>
            <a:r>
              <a:rPr dirty="0" sz="1800" spc="-25">
                <a:latin typeface="Consolas"/>
                <a:cs typeface="Consolas"/>
              </a:rPr>
              <a:t>  </a:t>
            </a:r>
            <a:r>
              <a:rPr dirty="0" sz="1800" spc="-10">
                <a:latin typeface="Consolas"/>
                <a:cs typeface="Consolas"/>
              </a:rPr>
              <a:t>ettiğini </a:t>
            </a:r>
            <a:r>
              <a:rPr dirty="0" sz="1800">
                <a:latin typeface="Consolas"/>
                <a:cs typeface="Consolas"/>
              </a:rPr>
              <a:t>düşünelim.</a:t>
            </a:r>
            <a:r>
              <a:rPr dirty="0" sz="1800" spc="20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Karınca</a:t>
            </a:r>
            <a:r>
              <a:rPr dirty="0" sz="1800" spc="20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kısa</a:t>
            </a:r>
            <a:r>
              <a:rPr dirty="0" sz="1800" spc="45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yolu</a:t>
            </a:r>
            <a:r>
              <a:rPr dirty="0" sz="1800" spc="35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kullanarak</a:t>
            </a:r>
            <a:r>
              <a:rPr dirty="0" sz="1800" spc="35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yiyeceği</a:t>
            </a:r>
            <a:r>
              <a:rPr dirty="0" sz="1800" spc="30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alır</a:t>
            </a:r>
            <a:r>
              <a:rPr dirty="0" sz="1800" spc="25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ve</a:t>
            </a:r>
            <a:r>
              <a:rPr dirty="0" sz="1800" spc="25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yuvaya</a:t>
            </a:r>
            <a:r>
              <a:rPr dirty="0" sz="1800" spc="35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dönerken</a:t>
            </a:r>
            <a:r>
              <a:rPr dirty="0" sz="1800" spc="30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C</a:t>
            </a:r>
            <a:r>
              <a:rPr dirty="0" sz="1800" spc="30">
                <a:latin typeface="Consolas"/>
                <a:cs typeface="Consolas"/>
              </a:rPr>
              <a:t> </a:t>
            </a:r>
            <a:r>
              <a:rPr dirty="0" sz="1800" spc="-10">
                <a:latin typeface="Consolas"/>
                <a:cs typeface="Consolas"/>
              </a:rPr>
              <a:t>noktasında </a:t>
            </a:r>
            <a:r>
              <a:rPr dirty="0" sz="1800">
                <a:latin typeface="Consolas"/>
                <a:cs typeface="Consolas"/>
              </a:rPr>
              <a:t>yol</a:t>
            </a:r>
            <a:r>
              <a:rPr dirty="0" sz="1800" spc="110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ayrımı</a:t>
            </a:r>
            <a:r>
              <a:rPr dirty="0" sz="1800" spc="120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ile</a:t>
            </a:r>
            <a:r>
              <a:rPr dirty="0" sz="1800" spc="120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karşılaşır.</a:t>
            </a:r>
            <a:r>
              <a:rPr dirty="0" sz="1800" spc="120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C</a:t>
            </a:r>
            <a:r>
              <a:rPr dirty="0" sz="1800" spc="120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noktasına</a:t>
            </a:r>
            <a:r>
              <a:rPr dirty="0" sz="1800" spc="120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gelen</a:t>
            </a:r>
            <a:r>
              <a:rPr dirty="0" sz="1800" spc="120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karıncamız</a:t>
            </a:r>
            <a:r>
              <a:rPr dirty="0" sz="1800" spc="120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feromon</a:t>
            </a:r>
            <a:r>
              <a:rPr dirty="0" sz="1800" spc="120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seviyenin</a:t>
            </a:r>
            <a:r>
              <a:rPr dirty="0" sz="1800" spc="120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B2</a:t>
            </a:r>
            <a:r>
              <a:rPr dirty="0" sz="1800" spc="125">
                <a:latin typeface="Consolas"/>
                <a:cs typeface="Consolas"/>
              </a:rPr>
              <a:t> </a:t>
            </a:r>
            <a:r>
              <a:rPr dirty="0" sz="1800" spc="-10">
                <a:latin typeface="Consolas"/>
                <a:cs typeface="Consolas"/>
              </a:rPr>
              <a:t>yolunda </a:t>
            </a:r>
            <a:r>
              <a:rPr dirty="0" sz="1800">
                <a:latin typeface="Consolas"/>
                <a:cs typeface="Consolas"/>
              </a:rPr>
              <a:t>daha</a:t>
            </a:r>
            <a:r>
              <a:rPr dirty="0" sz="1800" spc="-120">
                <a:latin typeface="Consolas"/>
                <a:cs typeface="Consolas"/>
              </a:rPr>
              <a:t>  </a:t>
            </a:r>
            <a:r>
              <a:rPr dirty="0" sz="1800">
                <a:latin typeface="Consolas"/>
                <a:cs typeface="Consolas"/>
              </a:rPr>
              <a:t>fazla</a:t>
            </a:r>
            <a:r>
              <a:rPr dirty="0" sz="1800" spc="-120">
                <a:latin typeface="Consolas"/>
                <a:cs typeface="Consolas"/>
              </a:rPr>
              <a:t>  </a:t>
            </a:r>
            <a:r>
              <a:rPr dirty="0" sz="1800">
                <a:latin typeface="Consolas"/>
                <a:cs typeface="Consolas"/>
              </a:rPr>
              <a:t>olmasından</a:t>
            </a:r>
            <a:r>
              <a:rPr dirty="0" sz="1800" spc="-120">
                <a:latin typeface="Consolas"/>
                <a:cs typeface="Consolas"/>
              </a:rPr>
              <a:t>  </a:t>
            </a:r>
            <a:r>
              <a:rPr dirty="0" sz="1800">
                <a:latin typeface="Consolas"/>
                <a:cs typeface="Consolas"/>
              </a:rPr>
              <a:t>dolayı</a:t>
            </a:r>
            <a:r>
              <a:rPr dirty="0" sz="1800" spc="-120">
                <a:latin typeface="Consolas"/>
                <a:cs typeface="Consolas"/>
              </a:rPr>
              <a:t>  </a:t>
            </a:r>
            <a:r>
              <a:rPr dirty="0" sz="1800">
                <a:latin typeface="Consolas"/>
                <a:cs typeface="Consolas"/>
              </a:rPr>
              <a:t>yüksek</a:t>
            </a:r>
            <a:r>
              <a:rPr dirty="0" sz="1800" spc="-120">
                <a:latin typeface="Consolas"/>
                <a:cs typeface="Consolas"/>
              </a:rPr>
              <a:t>  </a:t>
            </a:r>
            <a:r>
              <a:rPr dirty="0" sz="1800">
                <a:latin typeface="Consolas"/>
                <a:cs typeface="Consolas"/>
              </a:rPr>
              <a:t>olasılıkla</a:t>
            </a:r>
            <a:r>
              <a:rPr dirty="0" sz="1800" spc="-125">
                <a:latin typeface="Consolas"/>
                <a:cs typeface="Consolas"/>
              </a:rPr>
              <a:t>  </a:t>
            </a:r>
            <a:r>
              <a:rPr dirty="0" sz="1800">
                <a:latin typeface="Consolas"/>
                <a:cs typeface="Consolas"/>
              </a:rPr>
              <a:t>uzun</a:t>
            </a:r>
            <a:r>
              <a:rPr dirty="0" sz="1800" spc="-120">
                <a:latin typeface="Consolas"/>
                <a:cs typeface="Consolas"/>
              </a:rPr>
              <a:t>  </a:t>
            </a:r>
            <a:r>
              <a:rPr dirty="0" sz="1800">
                <a:latin typeface="Consolas"/>
                <a:cs typeface="Consolas"/>
              </a:rPr>
              <a:t>yol</a:t>
            </a:r>
            <a:r>
              <a:rPr dirty="0" sz="1800" spc="-125">
                <a:latin typeface="Consolas"/>
                <a:cs typeface="Consolas"/>
              </a:rPr>
              <a:t>  </a:t>
            </a:r>
            <a:r>
              <a:rPr dirty="0" sz="1800">
                <a:latin typeface="Consolas"/>
                <a:cs typeface="Consolas"/>
              </a:rPr>
              <a:t>olan</a:t>
            </a:r>
            <a:r>
              <a:rPr dirty="0" sz="1800" spc="-120">
                <a:latin typeface="Consolas"/>
                <a:cs typeface="Consolas"/>
              </a:rPr>
              <a:t>  </a:t>
            </a:r>
            <a:r>
              <a:rPr dirty="0" sz="1800">
                <a:latin typeface="Consolas"/>
                <a:cs typeface="Consolas"/>
              </a:rPr>
              <a:t>B2</a:t>
            </a:r>
            <a:r>
              <a:rPr dirty="0" sz="1800" spc="-125">
                <a:latin typeface="Consolas"/>
                <a:cs typeface="Consolas"/>
              </a:rPr>
              <a:t>  </a:t>
            </a:r>
            <a:r>
              <a:rPr dirty="0" sz="1800">
                <a:latin typeface="Consolas"/>
                <a:cs typeface="Consolas"/>
              </a:rPr>
              <a:t>yolunu</a:t>
            </a:r>
            <a:r>
              <a:rPr dirty="0" sz="1800" spc="-120">
                <a:latin typeface="Consolas"/>
                <a:cs typeface="Consolas"/>
              </a:rPr>
              <a:t>  </a:t>
            </a:r>
            <a:r>
              <a:rPr dirty="0" sz="1800" spc="-10">
                <a:latin typeface="Consolas"/>
                <a:cs typeface="Consolas"/>
              </a:rPr>
              <a:t>tercih </a:t>
            </a:r>
            <a:r>
              <a:rPr dirty="0" sz="1800">
                <a:latin typeface="Consolas"/>
                <a:cs typeface="Consolas"/>
              </a:rPr>
              <a:t>edecektir.</a:t>
            </a:r>
            <a:r>
              <a:rPr dirty="0" sz="1800" spc="90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Sonuç</a:t>
            </a:r>
            <a:r>
              <a:rPr dirty="0" sz="1800" spc="105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olarak,</a:t>
            </a:r>
            <a:r>
              <a:rPr dirty="0" sz="1800" spc="120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karınca</a:t>
            </a:r>
            <a:r>
              <a:rPr dirty="0" sz="1800" spc="100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sonradan</a:t>
            </a:r>
            <a:r>
              <a:rPr dirty="0" sz="1800" spc="114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açılan</a:t>
            </a:r>
            <a:r>
              <a:rPr dirty="0" sz="1800" spc="110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kısa</a:t>
            </a:r>
            <a:r>
              <a:rPr dirty="0" sz="1800" spc="105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yolu</a:t>
            </a:r>
            <a:r>
              <a:rPr dirty="0" sz="1800" spc="105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fark</a:t>
            </a:r>
            <a:r>
              <a:rPr dirty="0" sz="1800" spc="105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etmemiş</a:t>
            </a:r>
            <a:r>
              <a:rPr dirty="0" sz="1800" spc="114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ve</a:t>
            </a:r>
            <a:r>
              <a:rPr dirty="0" sz="1800" spc="105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uzun</a:t>
            </a:r>
            <a:r>
              <a:rPr dirty="0" sz="1800" spc="105">
                <a:latin typeface="Consolas"/>
                <a:cs typeface="Consolas"/>
              </a:rPr>
              <a:t> </a:t>
            </a:r>
            <a:r>
              <a:rPr dirty="0" sz="1800" spc="-20">
                <a:latin typeface="Consolas"/>
                <a:cs typeface="Consolas"/>
              </a:rPr>
              <a:t>yolu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1017379" y="5974166"/>
            <a:ext cx="3376929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Consolas"/>
                <a:cs typeface="Consolas"/>
              </a:rPr>
              <a:t>kullanmaya</a:t>
            </a:r>
            <a:r>
              <a:rPr dirty="0" sz="1800" spc="315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devam</a:t>
            </a:r>
            <a:r>
              <a:rPr dirty="0" sz="1800" spc="330">
                <a:latin typeface="Consolas"/>
                <a:cs typeface="Consolas"/>
              </a:rPr>
              <a:t> </a:t>
            </a:r>
            <a:r>
              <a:rPr dirty="0" sz="1800" spc="-10">
                <a:latin typeface="Consolas"/>
                <a:cs typeface="Consolas"/>
              </a:rPr>
              <a:t>etmiştir.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4536447" y="5974166"/>
            <a:ext cx="65468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latin typeface="Consolas"/>
                <a:cs typeface="Consolas"/>
              </a:rPr>
              <a:t>Diğer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5333575" y="5974166"/>
            <a:ext cx="1701164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Consolas"/>
                <a:cs typeface="Consolas"/>
              </a:rPr>
              <a:t>bir</a:t>
            </a:r>
            <a:r>
              <a:rPr dirty="0" sz="1800" spc="345">
                <a:latin typeface="Consolas"/>
                <a:cs typeface="Consolas"/>
              </a:rPr>
              <a:t> </a:t>
            </a:r>
            <a:r>
              <a:rPr dirty="0" sz="1800" spc="-10">
                <a:latin typeface="Consolas"/>
                <a:cs typeface="Consolas"/>
              </a:rPr>
              <a:t>ifadeyle,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7179063" y="5974166"/>
            <a:ext cx="392366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latin typeface="Consolas"/>
                <a:cs typeface="Consolas"/>
              </a:rPr>
              <a:t>sezgisel</a:t>
            </a:r>
            <a:r>
              <a:rPr dirty="0" sz="1800" spc="325" b="1">
                <a:latin typeface="Consolas"/>
                <a:cs typeface="Consolas"/>
              </a:rPr>
              <a:t> </a:t>
            </a:r>
            <a:r>
              <a:rPr dirty="0" sz="1800" b="1">
                <a:latin typeface="Consolas"/>
                <a:cs typeface="Consolas"/>
              </a:rPr>
              <a:t>bir</a:t>
            </a:r>
            <a:r>
              <a:rPr dirty="0" sz="1800" spc="330" b="1">
                <a:latin typeface="Consolas"/>
                <a:cs typeface="Consolas"/>
              </a:rPr>
              <a:t> </a:t>
            </a:r>
            <a:r>
              <a:rPr dirty="0" sz="1800" b="1">
                <a:latin typeface="Consolas"/>
                <a:cs typeface="Consolas"/>
              </a:rPr>
              <a:t>arama</a:t>
            </a:r>
            <a:r>
              <a:rPr dirty="0" sz="1800" spc="330" b="1">
                <a:latin typeface="Consolas"/>
                <a:cs typeface="Consolas"/>
              </a:rPr>
              <a:t> </a:t>
            </a:r>
            <a:r>
              <a:rPr dirty="0" sz="1800" spc="-10" b="1">
                <a:latin typeface="Consolas"/>
                <a:cs typeface="Consolas"/>
              </a:rPr>
              <a:t>algoritması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11245171" y="5974166"/>
            <a:ext cx="52959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20" b="1">
                <a:latin typeface="Consolas"/>
                <a:cs typeface="Consolas"/>
              </a:rPr>
              <a:t>olan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1017379" y="6248486"/>
            <a:ext cx="1075753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tabLst>
                <a:tab pos="1203960" algn="l"/>
                <a:tab pos="2271395" algn="l"/>
                <a:tab pos="4215765" algn="l"/>
                <a:tab pos="5909945" algn="l"/>
                <a:tab pos="6600825" algn="l"/>
                <a:tab pos="7542530" algn="l"/>
                <a:tab pos="8107680" algn="l"/>
                <a:tab pos="8797925" algn="l"/>
                <a:tab pos="9864725" algn="l"/>
              </a:tabLst>
            </a:pPr>
            <a:r>
              <a:rPr dirty="0" sz="1800" spc="-10" b="1">
                <a:latin typeface="Consolas"/>
                <a:cs typeface="Consolas"/>
              </a:rPr>
              <a:t>karınca</a:t>
            </a:r>
            <a:r>
              <a:rPr dirty="0" sz="1800" b="1">
                <a:latin typeface="Consolas"/>
                <a:cs typeface="Consolas"/>
              </a:rPr>
              <a:t>	</a:t>
            </a:r>
            <a:r>
              <a:rPr dirty="0" sz="1800" spc="-10" b="1">
                <a:latin typeface="Consolas"/>
                <a:cs typeface="Consolas"/>
              </a:rPr>
              <a:t>koloni</a:t>
            </a:r>
            <a:r>
              <a:rPr dirty="0" sz="1800" b="1">
                <a:latin typeface="Consolas"/>
                <a:cs typeface="Consolas"/>
              </a:rPr>
              <a:t>	</a:t>
            </a:r>
            <a:r>
              <a:rPr dirty="0" sz="1800" spc="-10" b="1">
                <a:latin typeface="Consolas"/>
                <a:cs typeface="Consolas"/>
              </a:rPr>
              <a:t>optimizasyonu</a:t>
            </a:r>
            <a:r>
              <a:rPr dirty="0" sz="1800" b="1">
                <a:latin typeface="Consolas"/>
                <a:cs typeface="Consolas"/>
              </a:rPr>
              <a:t>	</a:t>
            </a:r>
            <a:r>
              <a:rPr dirty="0" sz="1800" spc="-10" b="1">
                <a:latin typeface="Consolas"/>
                <a:cs typeface="Consolas"/>
              </a:rPr>
              <a:t>algoritması</a:t>
            </a:r>
            <a:r>
              <a:rPr dirty="0" sz="1800" b="1">
                <a:latin typeface="Consolas"/>
                <a:cs typeface="Consolas"/>
              </a:rPr>
              <a:t>	</a:t>
            </a:r>
            <a:r>
              <a:rPr dirty="0" sz="1800" spc="-25" b="1">
                <a:latin typeface="Consolas"/>
                <a:cs typeface="Consolas"/>
              </a:rPr>
              <a:t>her</a:t>
            </a:r>
            <a:r>
              <a:rPr dirty="0" sz="1800" b="1">
                <a:latin typeface="Consolas"/>
                <a:cs typeface="Consolas"/>
              </a:rPr>
              <a:t>	</a:t>
            </a:r>
            <a:r>
              <a:rPr dirty="0" sz="1800" spc="-10" b="1">
                <a:latin typeface="Consolas"/>
                <a:cs typeface="Consolas"/>
              </a:rPr>
              <a:t>zaman</a:t>
            </a:r>
            <a:r>
              <a:rPr dirty="0" sz="1800" b="1">
                <a:latin typeface="Consolas"/>
                <a:cs typeface="Consolas"/>
              </a:rPr>
              <a:t>	</a:t>
            </a:r>
            <a:r>
              <a:rPr dirty="0" sz="1800" spc="-25" b="1">
                <a:latin typeface="Consolas"/>
                <a:cs typeface="Consolas"/>
              </a:rPr>
              <a:t>en</a:t>
            </a:r>
            <a:r>
              <a:rPr dirty="0" sz="1800" b="1">
                <a:latin typeface="Consolas"/>
                <a:cs typeface="Consolas"/>
              </a:rPr>
              <a:t>	</a:t>
            </a:r>
            <a:r>
              <a:rPr dirty="0" sz="1800" spc="-25" b="1">
                <a:latin typeface="Consolas"/>
                <a:cs typeface="Consolas"/>
              </a:rPr>
              <a:t>iyi</a:t>
            </a:r>
            <a:r>
              <a:rPr dirty="0" sz="1800" b="1">
                <a:latin typeface="Consolas"/>
                <a:cs typeface="Consolas"/>
              </a:rPr>
              <a:t>	</a:t>
            </a:r>
            <a:r>
              <a:rPr dirty="0" sz="1800" spc="-10" b="1">
                <a:latin typeface="Consolas"/>
                <a:cs typeface="Consolas"/>
              </a:rPr>
              <a:t>sonucu</a:t>
            </a:r>
            <a:r>
              <a:rPr dirty="0" sz="1800" b="1">
                <a:latin typeface="Consolas"/>
                <a:cs typeface="Consolas"/>
              </a:rPr>
              <a:t>	</a:t>
            </a:r>
            <a:r>
              <a:rPr dirty="0" sz="1800" spc="-10" b="1">
                <a:latin typeface="Consolas"/>
                <a:cs typeface="Consolas"/>
              </a:rPr>
              <a:t>bulmaya garantilemez.</a:t>
            </a:r>
            <a:endParaRPr sz="1800">
              <a:latin typeface="Consolas"/>
              <a:cs typeface="Consolas"/>
            </a:endParaRPr>
          </a:p>
        </p:txBody>
      </p:sp>
      <p:pic>
        <p:nvPicPr>
          <p:cNvPr id="11" name="object 11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200684" y="792327"/>
            <a:ext cx="5981695" cy="3790934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SEZGİSEL</a:t>
            </a:r>
            <a:r>
              <a:rPr dirty="0" spc="-190"/>
              <a:t> </a:t>
            </a:r>
            <a:r>
              <a:rPr dirty="0"/>
              <a:t>ALGORİTMALARIN</a:t>
            </a:r>
            <a:r>
              <a:rPr dirty="0" spc="-175"/>
              <a:t> </a:t>
            </a:r>
            <a:r>
              <a:rPr dirty="0"/>
              <a:t>GENEL</a:t>
            </a:r>
            <a:r>
              <a:rPr dirty="0" spc="-190"/>
              <a:t> </a:t>
            </a:r>
            <a:r>
              <a:rPr dirty="0" spc="-10"/>
              <a:t>ÖZELLİKLERİ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2278727" y="777538"/>
            <a:ext cx="1423035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10">
                <a:solidFill>
                  <a:srgbClr val="B94609"/>
                </a:solidFill>
                <a:latin typeface="Consolas"/>
                <a:cs typeface="Consolas"/>
              </a:rPr>
              <a:t>Yöntemler: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4060283" y="777538"/>
            <a:ext cx="1143000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10">
                <a:latin typeface="Consolas"/>
                <a:cs typeface="Consolas"/>
              </a:rPr>
              <a:t>Sezgisel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5561371" y="777538"/>
            <a:ext cx="1842770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10">
                <a:latin typeface="Consolas"/>
                <a:cs typeface="Consolas"/>
              </a:rPr>
              <a:t>algoritmalar,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7760575" y="777538"/>
            <a:ext cx="1423670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10">
                <a:latin typeface="Consolas"/>
                <a:cs typeface="Consolas"/>
              </a:rPr>
              <a:t>genellikle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9540604" y="777538"/>
            <a:ext cx="1282700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10">
                <a:latin typeface="Consolas"/>
                <a:cs typeface="Consolas"/>
              </a:rPr>
              <a:t>heuristik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2077666" y="1082439"/>
            <a:ext cx="2165350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>
                <a:latin typeface="Consolas"/>
                <a:cs typeface="Consolas"/>
              </a:rPr>
              <a:t>kullanır.</a:t>
            </a:r>
            <a:r>
              <a:rPr dirty="0" sz="2000" spc="310">
                <a:latin typeface="Consolas"/>
                <a:cs typeface="Consolas"/>
              </a:rPr>
              <a:t> </a:t>
            </a:r>
            <a:r>
              <a:rPr dirty="0" sz="2000" spc="-10">
                <a:latin typeface="Consolas"/>
                <a:cs typeface="Consolas"/>
              </a:rPr>
              <a:t>Yani,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4400306" y="1082439"/>
            <a:ext cx="1144270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10">
                <a:latin typeface="Consolas"/>
                <a:cs typeface="Consolas"/>
              </a:rPr>
              <a:t>problemi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5700333" y="1082439"/>
            <a:ext cx="863600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10">
                <a:latin typeface="Consolas"/>
                <a:cs typeface="Consolas"/>
              </a:rPr>
              <a:t>çözmek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6721419" y="1082439"/>
            <a:ext cx="584835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20">
                <a:latin typeface="Consolas"/>
                <a:cs typeface="Consolas"/>
              </a:rPr>
              <a:t>için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7462291" y="1082439"/>
            <a:ext cx="864235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10">
                <a:latin typeface="Consolas"/>
                <a:cs typeface="Consolas"/>
              </a:rPr>
              <a:t>hızlı,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8481851" y="1082439"/>
            <a:ext cx="725170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10">
                <a:latin typeface="Consolas"/>
                <a:cs typeface="Consolas"/>
              </a:rPr>
              <a:t>kural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9361430" y="1082439"/>
            <a:ext cx="1005840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10">
                <a:latin typeface="Consolas"/>
                <a:cs typeface="Consolas"/>
              </a:rPr>
              <a:t>tabanlı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10522750" y="1082439"/>
            <a:ext cx="302895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25">
                <a:latin typeface="Consolas"/>
                <a:cs typeface="Consolas"/>
              </a:rPr>
              <a:t>ve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2031091" y="1387339"/>
            <a:ext cx="3926840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1124585" algn="l"/>
                <a:tab pos="3075305" algn="l"/>
              </a:tabLst>
            </a:pPr>
            <a:r>
              <a:rPr dirty="0" sz="2000" spc="-10">
                <a:latin typeface="Consolas"/>
                <a:cs typeface="Consolas"/>
              </a:rPr>
              <a:t>dayalı</a:t>
            </a:r>
            <a:r>
              <a:rPr dirty="0" sz="2000">
                <a:latin typeface="Consolas"/>
                <a:cs typeface="Consolas"/>
              </a:rPr>
              <a:t>	</a:t>
            </a:r>
            <a:r>
              <a:rPr dirty="0" sz="2000" spc="-10">
                <a:latin typeface="Consolas"/>
                <a:cs typeface="Consolas"/>
              </a:rPr>
              <a:t>yaklaşımları</a:t>
            </a:r>
            <a:r>
              <a:rPr dirty="0" sz="2000">
                <a:latin typeface="Consolas"/>
                <a:cs typeface="Consolas"/>
              </a:rPr>
              <a:t>	</a:t>
            </a:r>
            <a:r>
              <a:rPr dirty="0" sz="2000" spc="-10">
                <a:latin typeface="Consolas"/>
                <a:cs typeface="Consolas"/>
              </a:rPr>
              <a:t>tercih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294505" y="777538"/>
            <a:ext cx="1627505" cy="12458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54965" marR="5080" indent="-342900">
              <a:lnSpc>
                <a:spcPct val="100000"/>
              </a:lnSpc>
              <a:spcBef>
                <a:spcPts val="105"/>
              </a:spcBef>
              <a:buFont typeface="Arial"/>
              <a:buChar char="•"/>
              <a:tabLst>
                <a:tab pos="354965" algn="l"/>
              </a:tabLst>
            </a:pPr>
            <a:r>
              <a:rPr dirty="0" sz="2000" spc="-10">
                <a:solidFill>
                  <a:srgbClr val="B94609"/>
                </a:solidFill>
                <a:latin typeface="Consolas"/>
                <a:cs typeface="Consolas"/>
              </a:rPr>
              <a:t>Heuristik </a:t>
            </a:r>
            <a:r>
              <a:rPr dirty="0" sz="2000" spc="-10">
                <a:latin typeface="Consolas"/>
                <a:cs typeface="Consolas"/>
              </a:rPr>
              <a:t>yöntemler deneyime alanının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1979171" y="1387339"/>
            <a:ext cx="5372100" cy="6362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4239895">
              <a:lnSpc>
                <a:spcPct val="100000"/>
              </a:lnSpc>
              <a:spcBef>
                <a:spcPts val="105"/>
              </a:spcBef>
            </a:pPr>
            <a:r>
              <a:rPr dirty="0" sz="2000" spc="-10">
                <a:latin typeface="Consolas"/>
                <a:cs typeface="Consolas"/>
              </a:rPr>
              <a:t>ederler.</a:t>
            </a:r>
            <a:endParaRPr sz="20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tabLst>
                <a:tab pos="2190115" algn="l"/>
                <a:tab pos="3669665" algn="l"/>
                <a:tab pos="4171315" algn="l"/>
              </a:tabLst>
            </a:pPr>
            <a:r>
              <a:rPr dirty="0" sz="2000" spc="-10">
                <a:latin typeface="Consolas"/>
                <a:cs typeface="Consolas"/>
              </a:rPr>
              <a:t>karmaşıklığını</a:t>
            </a:r>
            <a:r>
              <a:rPr dirty="0" sz="2000">
                <a:latin typeface="Consolas"/>
                <a:cs typeface="Consolas"/>
              </a:rPr>
              <a:t>	</a:t>
            </a:r>
            <a:r>
              <a:rPr dirty="0" sz="2000" spc="-10">
                <a:latin typeface="Consolas"/>
                <a:cs typeface="Consolas"/>
              </a:rPr>
              <a:t>azaltmaya</a:t>
            </a:r>
            <a:r>
              <a:rPr dirty="0" sz="2000">
                <a:latin typeface="Consolas"/>
                <a:cs typeface="Consolas"/>
              </a:rPr>
              <a:t>	</a:t>
            </a:r>
            <a:r>
              <a:rPr dirty="0" sz="2000" spc="-25">
                <a:latin typeface="Consolas"/>
                <a:cs typeface="Consolas"/>
              </a:rPr>
              <a:t>ve</a:t>
            </a:r>
            <a:r>
              <a:rPr dirty="0" sz="2000">
                <a:latin typeface="Consolas"/>
                <a:cs typeface="Consolas"/>
              </a:rPr>
              <a:t>	</a:t>
            </a:r>
            <a:r>
              <a:rPr dirty="0" sz="2000" spc="-10">
                <a:latin typeface="Consolas"/>
                <a:cs typeface="Consolas"/>
              </a:rPr>
              <a:t>optimize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7598199" y="1387339"/>
            <a:ext cx="3229610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565785" algn="l"/>
                <a:tab pos="2235835" algn="l"/>
              </a:tabLst>
            </a:pPr>
            <a:r>
              <a:rPr dirty="0" sz="2000" spc="-25">
                <a:latin typeface="Consolas"/>
                <a:cs typeface="Consolas"/>
              </a:rPr>
              <a:t>Bu</a:t>
            </a:r>
            <a:r>
              <a:rPr dirty="0" sz="2000">
                <a:latin typeface="Consolas"/>
                <a:cs typeface="Consolas"/>
              </a:rPr>
              <a:t>	</a:t>
            </a:r>
            <a:r>
              <a:rPr dirty="0" sz="2000" spc="-10">
                <a:latin typeface="Consolas"/>
                <a:cs typeface="Consolas"/>
              </a:rPr>
              <a:t>yöntemler,</a:t>
            </a:r>
            <a:r>
              <a:rPr dirty="0" sz="2000">
                <a:latin typeface="Consolas"/>
                <a:cs typeface="Consolas"/>
              </a:rPr>
              <a:t>	</a:t>
            </a:r>
            <a:r>
              <a:rPr dirty="0" sz="2000" spc="-10">
                <a:latin typeface="Consolas"/>
                <a:cs typeface="Consolas"/>
              </a:rPr>
              <a:t>problem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7479089" y="1692240"/>
            <a:ext cx="3348354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1213485" algn="l"/>
                <a:tab pos="2132330" algn="l"/>
                <a:tab pos="3054350" algn="l"/>
              </a:tabLst>
            </a:pPr>
            <a:r>
              <a:rPr dirty="0" sz="2000" spc="-10">
                <a:latin typeface="Consolas"/>
                <a:cs typeface="Consolas"/>
              </a:rPr>
              <a:t>edilmiş</a:t>
            </a:r>
            <a:r>
              <a:rPr dirty="0" sz="2000">
                <a:latin typeface="Consolas"/>
                <a:cs typeface="Consolas"/>
              </a:rPr>
              <a:t>	</a:t>
            </a:r>
            <a:r>
              <a:rPr dirty="0" sz="2000" spc="-10">
                <a:latin typeface="Consolas"/>
                <a:cs typeface="Consolas"/>
              </a:rPr>
              <a:t>ancak</a:t>
            </a:r>
            <a:r>
              <a:rPr dirty="0" sz="2000">
                <a:latin typeface="Consolas"/>
                <a:cs typeface="Consolas"/>
              </a:rPr>
              <a:t>	</a:t>
            </a:r>
            <a:r>
              <a:rPr dirty="0" sz="2000" spc="-20">
                <a:latin typeface="Consolas"/>
                <a:cs typeface="Consolas"/>
              </a:rPr>
              <a:t>belki</a:t>
            </a:r>
            <a:r>
              <a:rPr dirty="0" sz="2000">
                <a:latin typeface="Consolas"/>
                <a:cs typeface="Consolas"/>
              </a:rPr>
              <a:t>	</a:t>
            </a:r>
            <a:r>
              <a:rPr dirty="0" sz="2000" spc="-25">
                <a:latin typeface="Consolas"/>
                <a:cs typeface="Consolas"/>
              </a:rPr>
              <a:t>de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638168" y="1997140"/>
            <a:ext cx="5892800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>
                <a:latin typeface="Consolas"/>
                <a:cs typeface="Consolas"/>
              </a:rPr>
              <a:t>kesin</a:t>
            </a:r>
            <a:r>
              <a:rPr dirty="0" sz="2000" spc="-30">
                <a:latin typeface="Consolas"/>
                <a:cs typeface="Consolas"/>
              </a:rPr>
              <a:t> </a:t>
            </a:r>
            <a:r>
              <a:rPr dirty="0" sz="2000">
                <a:latin typeface="Consolas"/>
                <a:cs typeface="Consolas"/>
              </a:rPr>
              <a:t>olmayan</a:t>
            </a:r>
            <a:r>
              <a:rPr dirty="0" sz="2000" spc="-20">
                <a:latin typeface="Consolas"/>
                <a:cs typeface="Consolas"/>
              </a:rPr>
              <a:t> </a:t>
            </a:r>
            <a:r>
              <a:rPr dirty="0" sz="2000">
                <a:latin typeface="Consolas"/>
                <a:cs typeface="Consolas"/>
              </a:rPr>
              <a:t>çözümler</a:t>
            </a:r>
            <a:r>
              <a:rPr dirty="0" sz="2000" spc="-30">
                <a:latin typeface="Consolas"/>
                <a:cs typeface="Consolas"/>
              </a:rPr>
              <a:t> </a:t>
            </a:r>
            <a:r>
              <a:rPr dirty="0" sz="2000">
                <a:latin typeface="Consolas"/>
                <a:cs typeface="Consolas"/>
              </a:rPr>
              <a:t>üretmeye</a:t>
            </a:r>
            <a:r>
              <a:rPr dirty="0" sz="2000" spc="-30">
                <a:latin typeface="Consolas"/>
                <a:cs typeface="Consolas"/>
              </a:rPr>
              <a:t> </a:t>
            </a:r>
            <a:r>
              <a:rPr dirty="0" sz="2000" spc="-10">
                <a:latin typeface="Consolas"/>
                <a:cs typeface="Consolas"/>
              </a:rPr>
              <a:t>odaklanır.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22" name="object 22" descr=""/>
          <p:cNvSpPr txBox="1"/>
          <p:nvPr/>
        </p:nvSpPr>
        <p:spPr>
          <a:xfrm>
            <a:off x="294505" y="2606338"/>
            <a:ext cx="114935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50">
                <a:solidFill>
                  <a:srgbClr val="B94609"/>
                </a:solidFill>
                <a:latin typeface="Arial"/>
                <a:cs typeface="Arial"/>
              </a:rPr>
              <a:t>•</a:t>
            </a:r>
            <a:endParaRPr sz="2000">
              <a:latin typeface="Arial"/>
              <a:cs typeface="Arial"/>
            </a:endParaRPr>
          </a:p>
        </p:txBody>
      </p:sp>
      <p:sp>
        <p:nvSpPr>
          <p:cNvPr id="23" name="object 23" descr=""/>
          <p:cNvSpPr txBox="1"/>
          <p:nvPr/>
        </p:nvSpPr>
        <p:spPr>
          <a:xfrm>
            <a:off x="637405" y="2606338"/>
            <a:ext cx="3265170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>
                <a:solidFill>
                  <a:srgbClr val="B94609"/>
                </a:solidFill>
                <a:latin typeface="Consolas"/>
                <a:cs typeface="Consolas"/>
              </a:rPr>
              <a:t>Hızlı</a:t>
            </a:r>
            <a:r>
              <a:rPr dirty="0" sz="2000" spc="85">
                <a:solidFill>
                  <a:srgbClr val="B94609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B94609"/>
                </a:solidFill>
                <a:latin typeface="Consolas"/>
                <a:cs typeface="Consolas"/>
              </a:rPr>
              <a:t>Çalışma:</a:t>
            </a:r>
            <a:r>
              <a:rPr dirty="0" sz="2000" spc="85">
                <a:solidFill>
                  <a:srgbClr val="B94609"/>
                </a:solidFill>
                <a:latin typeface="Consolas"/>
                <a:cs typeface="Consolas"/>
              </a:rPr>
              <a:t> </a:t>
            </a:r>
            <a:r>
              <a:rPr dirty="0" sz="2000" spc="-10">
                <a:latin typeface="Consolas"/>
                <a:cs typeface="Consolas"/>
              </a:rPr>
              <a:t>Sezgisel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24" name="object 24" descr=""/>
          <p:cNvSpPr txBox="1"/>
          <p:nvPr/>
        </p:nvSpPr>
        <p:spPr>
          <a:xfrm>
            <a:off x="4029742" y="2606338"/>
            <a:ext cx="3253740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>
                <a:latin typeface="Consolas"/>
                <a:cs typeface="Consolas"/>
              </a:rPr>
              <a:t>algoritmalar</a:t>
            </a:r>
            <a:r>
              <a:rPr dirty="0" sz="2000" spc="70">
                <a:latin typeface="Consolas"/>
                <a:cs typeface="Consolas"/>
              </a:rPr>
              <a:t> </a:t>
            </a:r>
            <a:r>
              <a:rPr dirty="0" sz="2000" spc="-10">
                <a:latin typeface="Consolas"/>
                <a:cs typeface="Consolas"/>
              </a:rPr>
              <a:t>genellikle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25" name="object 25" descr=""/>
          <p:cNvSpPr txBox="1"/>
          <p:nvPr/>
        </p:nvSpPr>
        <p:spPr>
          <a:xfrm>
            <a:off x="7410117" y="2606338"/>
            <a:ext cx="3416935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>
                <a:latin typeface="Consolas"/>
                <a:cs typeface="Consolas"/>
              </a:rPr>
              <a:t>hızlı</a:t>
            </a:r>
            <a:r>
              <a:rPr dirty="0" sz="2000" spc="85">
                <a:latin typeface="Consolas"/>
                <a:cs typeface="Consolas"/>
              </a:rPr>
              <a:t> </a:t>
            </a:r>
            <a:r>
              <a:rPr dirty="0" sz="2000">
                <a:latin typeface="Consolas"/>
                <a:cs typeface="Consolas"/>
              </a:rPr>
              <a:t>çalışır</a:t>
            </a:r>
            <a:r>
              <a:rPr dirty="0" sz="2000" spc="80">
                <a:latin typeface="Consolas"/>
                <a:cs typeface="Consolas"/>
              </a:rPr>
              <a:t> </a:t>
            </a:r>
            <a:r>
              <a:rPr dirty="0" sz="2000">
                <a:latin typeface="Consolas"/>
                <a:cs typeface="Consolas"/>
              </a:rPr>
              <a:t>ve</a:t>
            </a:r>
            <a:r>
              <a:rPr dirty="0" sz="2000" spc="80">
                <a:latin typeface="Consolas"/>
                <a:cs typeface="Consolas"/>
              </a:rPr>
              <a:t> </a:t>
            </a:r>
            <a:r>
              <a:rPr dirty="0" sz="2000" spc="-10">
                <a:latin typeface="Consolas"/>
                <a:cs typeface="Consolas"/>
              </a:rPr>
              <a:t>çözümün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26" name="object 26" descr=""/>
          <p:cNvSpPr txBox="1"/>
          <p:nvPr/>
        </p:nvSpPr>
        <p:spPr>
          <a:xfrm>
            <a:off x="637659" y="2911239"/>
            <a:ext cx="7788909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951230" algn="l"/>
                <a:tab pos="2168525" algn="l"/>
                <a:tab pos="3943985" algn="l"/>
                <a:tab pos="5302250" algn="l"/>
                <a:tab pos="6518275" algn="l"/>
              </a:tabLst>
            </a:pPr>
            <a:r>
              <a:rPr dirty="0" sz="2000" spc="-10">
                <a:latin typeface="Consolas"/>
                <a:cs typeface="Consolas"/>
              </a:rPr>
              <a:t>yakın</a:t>
            </a:r>
            <a:r>
              <a:rPr dirty="0" sz="2000">
                <a:latin typeface="Consolas"/>
                <a:cs typeface="Consolas"/>
              </a:rPr>
              <a:t>	</a:t>
            </a:r>
            <a:r>
              <a:rPr dirty="0" sz="2000" spc="-10">
                <a:latin typeface="Consolas"/>
                <a:cs typeface="Consolas"/>
              </a:rPr>
              <a:t>zamanda</a:t>
            </a:r>
            <a:r>
              <a:rPr dirty="0" sz="2000">
                <a:latin typeface="Consolas"/>
                <a:cs typeface="Consolas"/>
              </a:rPr>
              <a:t>	</a:t>
            </a:r>
            <a:r>
              <a:rPr dirty="0" sz="2000" spc="-10">
                <a:latin typeface="Consolas"/>
                <a:cs typeface="Consolas"/>
              </a:rPr>
              <a:t>bulunmasını</a:t>
            </a:r>
            <a:r>
              <a:rPr dirty="0" sz="2000">
                <a:latin typeface="Consolas"/>
                <a:cs typeface="Consolas"/>
              </a:rPr>
              <a:t>	</a:t>
            </a:r>
            <a:r>
              <a:rPr dirty="0" sz="2000" spc="-10">
                <a:latin typeface="Consolas"/>
                <a:cs typeface="Consolas"/>
              </a:rPr>
              <a:t>amaçlar.</a:t>
            </a:r>
            <a:r>
              <a:rPr dirty="0" sz="2000">
                <a:latin typeface="Consolas"/>
                <a:cs typeface="Consolas"/>
              </a:rPr>
              <a:t>	</a:t>
            </a:r>
            <a:r>
              <a:rPr dirty="0" sz="2000" spc="-10">
                <a:latin typeface="Consolas"/>
                <a:cs typeface="Consolas"/>
              </a:rPr>
              <a:t>Bununla</a:t>
            </a:r>
            <a:r>
              <a:rPr dirty="0" sz="2000">
                <a:latin typeface="Consolas"/>
                <a:cs typeface="Consolas"/>
              </a:rPr>
              <a:t>	</a:t>
            </a:r>
            <a:r>
              <a:rPr dirty="0" sz="2000" spc="-10">
                <a:latin typeface="Consolas"/>
                <a:cs typeface="Consolas"/>
              </a:rPr>
              <a:t>birlikte,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27" name="object 27" descr=""/>
          <p:cNvSpPr txBox="1"/>
          <p:nvPr/>
        </p:nvSpPr>
        <p:spPr>
          <a:xfrm>
            <a:off x="8639900" y="2911239"/>
            <a:ext cx="725170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10">
                <a:latin typeface="Consolas"/>
                <a:cs typeface="Consolas"/>
              </a:rPr>
              <a:t>bazen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28" name="object 28" descr=""/>
          <p:cNvSpPr txBox="1"/>
          <p:nvPr/>
        </p:nvSpPr>
        <p:spPr>
          <a:xfrm>
            <a:off x="9577253" y="2911239"/>
            <a:ext cx="1246505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532130" algn="l"/>
              </a:tabLst>
            </a:pPr>
            <a:r>
              <a:rPr dirty="0" sz="2000" spc="-25">
                <a:latin typeface="Consolas"/>
                <a:cs typeface="Consolas"/>
              </a:rPr>
              <a:t>bu</a:t>
            </a:r>
            <a:r>
              <a:rPr dirty="0" sz="2000">
                <a:latin typeface="Consolas"/>
                <a:cs typeface="Consolas"/>
              </a:rPr>
              <a:t>	</a:t>
            </a:r>
            <a:r>
              <a:rPr dirty="0" sz="2000" spc="-20">
                <a:latin typeface="Consolas"/>
                <a:cs typeface="Consolas"/>
              </a:rPr>
              <a:t>hızlı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29" name="object 29" descr=""/>
          <p:cNvSpPr txBox="1"/>
          <p:nvPr/>
        </p:nvSpPr>
        <p:spPr>
          <a:xfrm>
            <a:off x="637405" y="3216139"/>
            <a:ext cx="5509260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>
                <a:latin typeface="Consolas"/>
                <a:cs typeface="Consolas"/>
              </a:rPr>
              <a:t>çalışma,</a:t>
            </a:r>
            <a:r>
              <a:rPr dirty="0" sz="2000" spc="395">
                <a:latin typeface="Consolas"/>
                <a:cs typeface="Consolas"/>
              </a:rPr>
              <a:t> </a:t>
            </a:r>
            <a:r>
              <a:rPr dirty="0" sz="2000">
                <a:latin typeface="Consolas"/>
                <a:cs typeface="Consolas"/>
              </a:rPr>
              <a:t>daha</a:t>
            </a:r>
            <a:r>
              <a:rPr dirty="0" sz="2000" spc="395">
                <a:latin typeface="Consolas"/>
                <a:cs typeface="Consolas"/>
              </a:rPr>
              <a:t> </a:t>
            </a:r>
            <a:r>
              <a:rPr dirty="0" sz="2000">
                <a:latin typeface="Consolas"/>
                <a:cs typeface="Consolas"/>
              </a:rPr>
              <a:t>iyi</a:t>
            </a:r>
            <a:r>
              <a:rPr dirty="0" sz="2000" spc="395">
                <a:latin typeface="Consolas"/>
                <a:cs typeface="Consolas"/>
              </a:rPr>
              <a:t> </a:t>
            </a:r>
            <a:r>
              <a:rPr dirty="0" sz="2000">
                <a:latin typeface="Consolas"/>
                <a:cs typeface="Consolas"/>
              </a:rPr>
              <a:t>bir</a:t>
            </a:r>
            <a:r>
              <a:rPr dirty="0" sz="2000" spc="395">
                <a:latin typeface="Consolas"/>
                <a:cs typeface="Consolas"/>
              </a:rPr>
              <a:t> </a:t>
            </a:r>
            <a:r>
              <a:rPr dirty="0" sz="2000">
                <a:latin typeface="Consolas"/>
                <a:cs typeface="Consolas"/>
              </a:rPr>
              <a:t>çözüm</a:t>
            </a:r>
            <a:r>
              <a:rPr dirty="0" sz="2000" spc="395">
                <a:latin typeface="Consolas"/>
                <a:cs typeface="Consolas"/>
              </a:rPr>
              <a:t> </a:t>
            </a:r>
            <a:r>
              <a:rPr dirty="0" sz="2000">
                <a:latin typeface="Consolas"/>
                <a:cs typeface="Consolas"/>
              </a:rPr>
              <a:t>için</a:t>
            </a:r>
            <a:r>
              <a:rPr dirty="0" sz="2000" spc="395">
                <a:latin typeface="Consolas"/>
                <a:cs typeface="Consolas"/>
              </a:rPr>
              <a:t> </a:t>
            </a:r>
            <a:r>
              <a:rPr dirty="0" sz="2000" spc="-20">
                <a:latin typeface="Consolas"/>
                <a:cs typeface="Consolas"/>
              </a:rPr>
              <a:t>daha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30" name="object 30" descr=""/>
          <p:cNvSpPr txBox="1"/>
          <p:nvPr/>
        </p:nvSpPr>
        <p:spPr>
          <a:xfrm>
            <a:off x="6311152" y="3216139"/>
            <a:ext cx="4513580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>
                <a:latin typeface="Consolas"/>
                <a:cs typeface="Consolas"/>
              </a:rPr>
              <a:t>fazla</a:t>
            </a:r>
            <a:r>
              <a:rPr dirty="0" sz="2000" spc="385">
                <a:latin typeface="Consolas"/>
                <a:cs typeface="Consolas"/>
              </a:rPr>
              <a:t> </a:t>
            </a:r>
            <a:r>
              <a:rPr dirty="0" sz="2000">
                <a:latin typeface="Consolas"/>
                <a:cs typeface="Consolas"/>
              </a:rPr>
              <a:t>hesaplama</a:t>
            </a:r>
            <a:r>
              <a:rPr dirty="0" sz="2000" spc="385">
                <a:latin typeface="Consolas"/>
                <a:cs typeface="Consolas"/>
              </a:rPr>
              <a:t> </a:t>
            </a:r>
            <a:r>
              <a:rPr dirty="0" sz="2000">
                <a:latin typeface="Consolas"/>
                <a:cs typeface="Consolas"/>
              </a:rPr>
              <a:t>yapılmadan</a:t>
            </a:r>
            <a:r>
              <a:rPr dirty="0" sz="2000" spc="380">
                <a:latin typeface="Consolas"/>
                <a:cs typeface="Consolas"/>
              </a:rPr>
              <a:t> </a:t>
            </a:r>
            <a:r>
              <a:rPr dirty="0" sz="2000" spc="-20">
                <a:latin typeface="Consolas"/>
                <a:cs typeface="Consolas"/>
              </a:rPr>
              <a:t>önce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31" name="object 31" descr=""/>
          <p:cNvSpPr txBox="1"/>
          <p:nvPr/>
        </p:nvSpPr>
        <p:spPr>
          <a:xfrm>
            <a:off x="637405" y="3521040"/>
            <a:ext cx="5474335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>
                <a:latin typeface="Consolas"/>
                <a:cs typeface="Consolas"/>
              </a:rPr>
              <a:t>bir</a:t>
            </a:r>
            <a:r>
              <a:rPr dirty="0" sz="2000" spc="-15">
                <a:latin typeface="Consolas"/>
                <a:cs typeface="Consolas"/>
              </a:rPr>
              <a:t> </a:t>
            </a:r>
            <a:r>
              <a:rPr dirty="0" sz="2000" spc="-10">
                <a:latin typeface="Consolas"/>
                <a:cs typeface="Consolas"/>
              </a:rPr>
              <a:t>alt-</a:t>
            </a:r>
            <a:r>
              <a:rPr dirty="0" sz="2000">
                <a:latin typeface="Consolas"/>
                <a:cs typeface="Consolas"/>
              </a:rPr>
              <a:t>optimal</a:t>
            </a:r>
            <a:r>
              <a:rPr dirty="0" sz="2000" spc="-15">
                <a:latin typeface="Consolas"/>
                <a:cs typeface="Consolas"/>
              </a:rPr>
              <a:t> </a:t>
            </a:r>
            <a:r>
              <a:rPr dirty="0" sz="2000">
                <a:latin typeface="Consolas"/>
                <a:cs typeface="Consolas"/>
              </a:rPr>
              <a:t>çözümle </a:t>
            </a:r>
            <a:r>
              <a:rPr dirty="0" sz="2000" spc="-10">
                <a:latin typeface="Consolas"/>
                <a:cs typeface="Consolas"/>
              </a:rPr>
              <a:t>sonuçlanabilir.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32" name="object 32" descr=""/>
          <p:cNvSpPr txBox="1"/>
          <p:nvPr/>
        </p:nvSpPr>
        <p:spPr>
          <a:xfrm>
            <a:off x="294505" y="4130338"/>
            <a:ext cx="114935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50">
                <a:solidFill>
                  <a:srgbClr val="B94609"/>
                </a:solidFill>
                <a:latin typeface="Arial"/>
                <a:cs typeface="Arial"/>
              </a:rPr>
              <a:t>•</a:t>
            </a:r>
            <a:endParaRPr sz="2000">
              <a:latin typeface="Arial"/>
              <a:cs typeface="Arial"/>
            </a:endParaRPr>
          </a:p>
        </p:txBody>
      </p:sp>
      <p:sp>
        <p:nvSpPr>
          <p:cNvPr id="33" name="object 33" descr=""/>
          <p:cNvSpPr txBox="1"/>
          <p:nvPr/>
        </p:nvSpPr>
        <p:spPr>
          <a:xfrm>
            <a:off x="637405" y="4130338"/>
            <a:ext cx="6532880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090930" algn="l"/>
                <a:tab pos="1610995" algn="l"/>
                <a:tab pos="2549525" algn="l"/>
                <a:tab pos="4604385" algn="l"/>
                <a:tab pos="5402580" algn="l"/>
              </a:tabLst>
            </a:pPr>
            <a:r>
              <a:rPr dirty="0" sz="2000" spc="-10">
                <a:solidFill>
                  <a:srgbClr val="B94609"/>
                </a:solidFill>
                <a:latin typeface="Consolas"/>
                <a:cs typeface="Consolas"/>
              </a:rPr>
              <a:t>Global</a:t>
            </a:r>
            <a:r>
              <a:rPr dirty="0" sz="2000">
                <a:solidFill>
                  <a:srgbClr val="B94609"/>
                </a:solidFill>
                <a:latin typeface="Consolas"/>
                <a:cs typeface="Consolas"/>
              </a:rPr>
              <a:t>	</a:t>
            </a:r>
            <a:r>
              <a:rPr dirty="0" sz="2000" spc="-25">
                <a:solidFill>
                  <a:srgbClr val="B94609"/>
                </a:solidFill>
                <a:latin typeface="Consolas"/>
                <a:cs typeface="Consolas"/>
              </a:rPr>
              <a:t>ve</a:t>
            </a:r>
            <a:r>
              <a:rPr dirty="0" sz="2000">
                <a:solidFill>
                  <a:srgbClr val="B94609"/>
                </a:solidFill>
                <a:latin typeface="Consolas"/>
                <a:cs typeface="Consolas"/>
              </a:rPr>
              <a:t>	</a:t>
            </a:r>
            <a:r>
              <a:rPr dirty="0" sz="2000" spc="-20">
                <a:solidFill>
                  <a:srgbClr val="B94609"/>
                </a:solidFill>
                <a:latin typeface="Consolas"/>
                <a:cs typeface="Consolas"/>
              </a:rPr>
              <a:t>Yerel</a:t>
            </a:r>
            <a:r>
              <a:rPr dirty="0" sz="2000">
                <a:solidFill>
                  <a:srgbClr val="B94609"/>
                </a:solidFill>
                <a:latin typeface="Consolas"/>
                <a:cs typeface="Consolas"/>
              </a:rPr>
              <a:t>	</a:t>
            </a:r>
            <a:r>
              <a:rPr dirty="0" sz="2000" spc="-10">
                <a:solidFill>
                  <a:srgbClr val="B94609"/>
                </a:solidFill>
                <a:latin typeface="Consolas"/>
                <a:cs typeface="Consolas"/>
              </a:rPr>
              <a:t>Optimizasyon:</a:t>
            </a:r>
            <a:r>
              <a:rPr dirty="0" sz="2000">
                <a:solidFill>
                  <a:srgbClr val="B94609"/>
                </a:solidFill>
                <a:latin typeface="Consolas"/>
                <a:cs typeface="Consolas"/>
              </a:rPr>
              <a:t>	</a:t>
            </a:r>
            <a:r>
              <a:rPr dirty="0" sz="2000" spc="-20">
                <a:latin typeface="Consolas"/>
                <a:cs typeface="Consolas"/>
              </a:rPr>
              <a:t>Bazı</a:t>
            </a:r>
            <a:r>
              <a:rPr dirty="0" sz="2000">
                <a:latin typeface="Consolas"/>
                <a:cs typeface="Consolas"/>
              </a:rPr>
              <a:t>	</a:t>
            </a:r>
            <a:r>
              <a:rPr dirty="0" sz="2000" spc="-10">
                <a:latin typeface="Consolas"/>
                <a:cs typeface="Consolas"/>
              </a:rPr>
              <a:t>sezgisel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34" name="object 34" descr=""/>
          <p:cNvSpPr txBox="1"/>
          <p:nvPr/>
        </p:nvSpPr>
        <p:spPr>
          <a:xfrm>
            <a:off x="7384157" y="4130338"/>
            <a:ext cx="1842770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10">
                <a:latin typeface="Consolas"/>
                <a:cs typeface="Consolas"/>
              </a:rPr>
              <a:t>algoritmalar,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35" name="object 35" descr=""/>
          <p:cNvSpPr txBox="1"/>
          <p:nvPr/>
        </p:nvSpPr>
        <p:spPr>
          <a:xfrm>
            <a:off x="9438546" y="4130338"/>
            <a:ext cx="1386205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51230" algn="l"/>
              </a:tabLst>
            </a:pPr>
            <a:r>
              <a:rPr dirty="0" sz="2000" spc="-10">
                <a:latin typeface="Consolas"/>
                <a:cs typeface="Consolas"/>
              </a:rPr>
              <a:t>genel</a:t>
            </a:r>
            <a:r>
              <a:rPr dirty="0" sz="2000">
                <a:latin typeface="Consolas"/>
                <a:cs typeface="Consolas"/>
              </a:rPr>
              <a:t>	</a:t>
            </a:r>
            <a:r>
              <a:rPr dirty="0" sz="2000" spc="-25">
                <a:latin typeface="Consolas"/>
                <a:cs typeface="Consolas"/>
              </a:rPr>
              <a:t>bir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36" name="object 36" descr=""/>
          <p:cNvSpPr txBox="1"/>
          <p:nvPr/>
        </p:nvSpPr>
        <p:spPr>
          <a:xfrm>
            <a:off x="6623942" y="4435238"/>
            <a:ext cx="4199890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45819" algn="l"/>
                <a:tab pos="1816735" algn="l"/>
                <a:tab pos="2510155" algn="l"/>
              </a:tabLst>
            </a:pPr>
            <a:r>
              <a:rPr dirty="0" sz="2000" spc="-20">
                <a:latin typeface="Consolas"/>
                <a:cs typeface="Consolas"/>
              </a:rPr>
              <a:t>daha</a:t>
            </a:r>
            <a:r>
              <a:rPr dirty="0" sz="2000">
                <a:latin typeface="Consolas"/>
                <a:cs typeface="Consolas"/>
              </a:rPr>
              <a:t>	</a:t>
            </a:r>
            <a:r>
              <a:rPr dirty="0" sz="2000" spc="-20">
                <a:latin typeface="Consolas"/>
                <a:cs typeface="Consolas"/>
              </a:rPr>
              <a:t>yerel</a:t>
            </a:r>
            <a:r>
              <a:rPr dirty="0" sz="2000">
                <a:latin typeface="Consolas"/>
                <a:cs typeface="Consolas"/>
              </a:rPr>
              <a:t>	</a:t>
            </a:r>
            <a:r>
              <a:rPr dirty="0" sz="2000" spc="-25">
                <a:latin typeface="Consolas"/>
                <a:cs typeface="Consolas"/>
              </a:rPr>
              <a:t>bir</a:t>
            </a:r>
            <a:r>
              <a:rPr dirty="0" sz="2000">
                <a:latin typeface="Consolas"/>
                <a:cs typeface="Consolas"/>
              </a:rPr>
              <a:t>	</a:t>
            </a:r>
            <a:r>
              <a:rPr dirty="0" sz="2000" spc="-10">
                <a:latin typeface="Consolas"/>
                <a:cs typeface="Consolas"/>
              </a:rPr>
              <a:t>optimizasyon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37" name="object 37" descr=""/>
          <p:cNvSpPr txBox="1"/>
          <p:nvPr/>
        </p:nvSpPr>
        <p:spPr>
          <a:xfrm>
            <a:off x="2370350" y="4740139"/>
            <a:ext cx="2509520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65175" algn="l"/>
                <a:tab pos="2077085" algn="l"/>
              </a:tabLst>
            </a:pPr>
            <a:r>
              <a:rPr dirty="0" sz="2000" spc="-25">
                <a:latin typeface="Consolas"/>
                <a:cs typeface="Consolas"/>
              </a:rPr>
              <a:t>Bu,</a:t>
            </a:r>
            <a:r>
              <a:rPr dirty="0" sz="2000">
                <a:latin typeface="Consolas"/>
                <a:cs typeface="Consolas"/>
              </a:rPr>
              <a:t>	</a:t>
            </a:r>
            <a:r>
              <a:rPr dirty="0" sz="2000" spc="-10">
                <a:latin typeface="Consolas"/>
                <a:cs typeface="Consolas"/>
              </a:rPr>
              <a:t>belirli</a:t>
            </a:r>
            <a:r>
              <a:rPr dirty="0" sz="2000">
                <a:latin typeface="Consolas"/>
                <a:cs typeface="Consolas"/>
              </a:rPr>
              <a:t>	</a:t>
            </a:r>
            <a:r>
              <a:rPr dirty="0" sz="2000" spc="-25">
                <a:latin typeface="Consolas"/>
                <a:cs typeface="Consolas"/>
              </a:rPr>
              <a:t>bir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38" name="object 38" descr=""/>
          <p:cNvSpPr txBox="1"/>
          <p:nvPr/>
        </p:nvSpPr>
        <p:spPr>
          <a:xfrm>
            <a:off x="2588463" y="4435238"/>
            <a:ext cx="8235950" cy="6362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84250" algn="l"/>
                <a:tab pos="2515870" algn="l"/>
              </a:tabLst>
            </a:pPr>
            <a:r>
              <a:rPr dirty="0" sz="2000" spc="-10">
                <a:latin typeface="Consolas"/>
                <a:cs typeface="Consolas"/>
              </a:rPr>
              <a:t>amacı</a:t>
            </a:r>
            <a:r>
              <a:rPr dirty="0" sz="2000">
                <a:latin typeface="Consolas"/>
                <a:cs typeface="Consolas"/>
              </a:rPr>
              <a:t>	</a:t>
            </a:r>
            <a:r>
              <a:rPr dirty="0" sz="2000" spc="-10">
                <a:latin typeface="Consolas"/>
                <a:cs typeface="Consolas"/>
              </a:rPr>
              <a:t>güderken,</a:t>
            </a:r>
            <a:r>
              <a:rPr dirty="0" sz="2000">
                <a:latin typeface="Consolas"/>
                <a:cs typeface="Consolas"/>
              </a:rPr>
              <a:t>	</a:t>
            </a:r>
            <a:r>
              <a:rPr dirty="0" sz="2000" spc="-10">
                <a:latin typeface="Consolas"/>
                <a:cs typeface="Consolas"/>
              </a:rPr>
              <a:t>diğerleri</a:t>
            </a:r>
            <a:endParaRPr sz="2000">
              <a:latin typeface="Consolas"/>
              <a:cs typeface="Consolas"/>
            </a:endParaRPr>
          </a:p>
          <a:p>
            <a:pPr marL="2611755">
              <a:lnSpc>
                <a:spcPct val="100000"/>
              </a:lnSpc>
              <a:spcBef>
                <a:spcPts val="5"/>
              </a:spcBef>
              <a:tabLst>
                <a:tab pos="4204335" algn="l"/>
                <a:tab pos="5374640" algn="l"/>
                <a:tab pos="5988685" algn="l"/>
              </a:tabLst>
            </a:pPr>
            <a:r>
              <a:rPr dirty="0" sz="2000" spc="-10">
                <a:latin typeface="Consolas"/>
                <a:cs typeface="Consolas"/>
              </a:rPr>
              <a:t>problemin</a:t>
            </a:r>
            <a:r>
              <a:rPr dirty="0" sz="2000">
                <a:latin typeface="Consolas"/>
                <a:cs typeface="Consolas"/>
              </a:rPr>
              <a:t>	</a:t>
            </a:r>
            <a:r>
              <a:rPr dirty="0" sz="2000" spc="-10">
                <a:latin typeface="Consolas"/>
                <a:cs typeface="Consolas"/>
              </a:rPr>
              <a:t>türüne</a:t>
            </a:r>
            <a:r>
              <a:rPr dirty="0" sz="2000">
                <a:latin typeface="Consolas"/>
                <a:cs typeface="Consolas"/>
              </a:rPr>
              <a:t>	</a:t>
            </a:r>
            <a:r>
              <a:rPr dirty="0" sz="2000" spc="-25">
                <a:latin typeface="Consolas"/>
                <a:cs typeface="Consolas"/>
              </a:rPr>
              <a:t>ve</a:t>
            </a:r>
            <a:r>
              <a:rPr dirty="0" sz="2000">
                <a:latin typeface="Consolas"/>
                <a:cs typeface="Consolas"/>
              </a:rPr>
              <a:t>	</a:t>
            </a:r>
            <a:r>
              <a:rPr dirty="0" sz="2000" spc="-10">
                <a:latin typeface="Consolas"/>
                <a:cs typeface="Consolas"/>
              </a:rPr>
              <a:t>gereksinimlerine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39" name="object 39" descr=""/>
          <p:cNvSpPr txBox="1"/>
          <p:nvPr/>
        </p:nvSpPr>
        <p:spPr>
          <a:xfrm>
            <a:off x="636896" y="4435238"/>
            <a:ext cx="1702435" cy="94106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635">
              <a:lnSpc>
                <a:spcPct val="100000"/>
              </a:lnSpc>
              <a:spcBef>
                <a:spcPts val="100"/>
              </a:spcBef>
            </a:pPr>
            <a:r>
              <a:rPr dirty="0" sz="2000" spc="-10">
                <a:latin typeface="Consolas"/>
                <a:cs typeface="Consolas"/>
              </a:rPr>
              <a:t>optimizasyon odaklanır. bağlıdır.</a:t>
            </a:r>
            <a:endParaRPr sz="2000">
              <a:latin typeface="Consolas"/>
              <a:cs typeface="Consolas"/>
            </a:endParaRPr>
          </a:p>
        </p:txBody>
      </p:sp>
      <p:pic>
        <p:nvPicPr>
          <p:cNvPr id="40" name="object 40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281981" y="1"/>
            <a:ext cx="910018" cy="6857998"/>
          </a:xfrm>
          <a:prstGeom prst="rect">
            <a:avLst/>
          </a:prstGeom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960755">
              <a:lnSpc>
                <a:spcPct val="100000"/>
              </a:lnSpc>
              <a:spcBef>
                <a:spcPts val="100"/>
              </a:spcBef>
            </a:pPr>
            <a:r>
              <a:rPr dirty="0"/>
              <a:t>Karınca</a:t>
            </a:r>
            <a:r>
              <a:rPr dirty="0" spc="-165"/>
              <a:t> </a:t>
            </a:r>
            <a:r>
              <a:rPr dirty="0"/>
              <a:t>Kolonisi</a:t>
            </a:r>
            <a:r>
              <a:rPr dirty="0" spc="-165"/>
              <a:t> </a:t>
            </a:r>
            <a:r>
              <a:rPr dirty="0"/>
              <a:t>Optimizasyonu</a:t>
            </a:r>
            <a:r>
              <a:rPr dirty="0" spc="-165"/>
              <a:t> </a:t>
            </a:r>
            <a:r>
              <a:rPr dirty="0"/>
              <a:t>Yapay</a:t>
            </a:r>
            <a:r>
              <a:rPr dirty="0" spc="-175"/>
              <a:t> </a:t>
            </a:r>
            <a:r>
              <a:rPr dirty="0" spc="-20"/>
              <a:t>Kodu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0018" cy="6857999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42883" y="1174347"/>
            <a:ext cx="10240622" cy="4871610"/>
          </a:xfrm>
          <a:prstGeom prst="rect">
            <a:avLst/>
          </a:prstGeom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960755">
              <a:lnSpc>
                <a:spcPct val="100000"/>
              </a:lnSpc>
              <a:spcBef>
                <a:spcPts val="100"/>
              </a:spcBef>
            </a:pPr>
            <a:r>
              <a:rPr dirty="0"/>
              <a:t>Karınca</a:t>
            </a:r>
            <a:r>
              <a:rPr dirty="0" spc="-165"/>
              <a:t> </a:t>
            </a:r>
            <a:r>
              <a:rPr dirty="0"/>
              <a:t>Kolonisi</a:t>
            </a:r>
            <a:r>
              <a:rPr dirty="0" spc="-160"/>
              <a:t> </a:t>
            </a:r>
            <a:r>
              <a:rPr dirty="0"/>
              <a:t>Optimizasyonu</a:t>
            </a:r>
            <a:r>
              <a:rPr dirty="0" spc="-160"/>
              <a:t> </a:t>
            </a:r>
            <a:r>
              <a:rPr dirty="0"/>
              <a:t>Akış</a:t>
            </a:r>
            <a:r>
              <a:rPr dirty="0" spc="-160"/>
              <a:t> </a:t>
            </a:r>
            <a:r>
              <a:rPr dirty="0" spc="-10"/>
              <a:t>Şeması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0018" cy="6857999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84220" y="738784"/>
            <a:ext cx="6976311" cy="6119215"/>
          </a:xfrm>
          <a:prstGeom prst="rect">
            <a:avLst/>
          </a:prstGeom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960755">
              <a:lnSpc>
                <a:spcPct val="100000"/>
              </a:lnSpc>
              <a:spcBef>
                <a:spcPts val="100"/>
              </a:spcBef>
            </a:pPr>
            <a:r>
              <a:rPr dirty="0"/>
              <a:t>KKO’nun</a:t>
            </a:r>
            <a:r>
              <a:rPr dirty="0" spc="-150"/>
              <a:t> </a:t>
            </a:r>
            <a:r>
              <a:rPr dirty="0" spc="-10"/>
              <a:t>İşleyişi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1243088" y="751983"/>
            <a:ext cx="6545580" cy="240347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2548255" algn="l"/>
                <a:tab pos="4178935" algn="l"/>
              </a:tabLst>
            </a:pPr>
            <a:r>
              <a:rPr dirty="0" sz="2600" spc="-10">
                <a:solidFill>
                  <a:srgbClr val="0D0D0D"/>
                </a:solidFill>
                <a:latin typeface="Consolas"/>
                <a:cs typeface="Consolas"/>
              </a:rPr>
              <a:t>Matematiksel</a:t>
            </a:r>
            <a:r>
              <a:rPr dirty="0" sz="26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2600" spc="-10">
                <a:solidFill>
                  <a:srgbClr val="0D0D0D"/>
                </a:solidFill>
                <a:latin typeface="Consolas"/>
                <a:cs typeface="Consolas"/>
              </a:rPr>
              <a:t>modelin</a:t>
            </a:r>
            <a:r>
              <a:rPr dirty="0" sz="26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2600" spc="-10">
                <a:solidFill>
                  <a:srgbClr val="0D0D0D"/>
                </a:solidFill>
                <a:latin typeface="Consolas"/>
                <a:cs typeface="Consolas"/>
              </a:rPr>
              <a:t>oluşturulması</a:t>
            </a:r>
            <a:endParaRPr sz="26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dirty="0" sz="2600">
                <a:solidFill>
                  <a:srgbClr val="0D0D0D"/>
                </a:solidFill>
                <a:latin typeface="Consolas"/>
                <a:cs typeface="Consolas"/>
              </a:rPr>
              <a:t>durum</a:t>
            </a:r>
            <a:r>
              <a:rPr dirty="0" sz="2600" spc="-6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600">
                <a:solidFill>
                  <a:srgbClr val="0D0D0D"/>
                </a:solidFill>
                <a:latin typeface="Consolas"/>
                <a:cs typeface="Consolas"/>
              </a:rPr>
              <a:t>göz</a:t>
            </a:r>
            <a:r>
              <a:rPr dirty="0" sz="2600" spc="-4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600">
                <a:solidFill>
                  <a:srgbClr val="0D0D0D"/>
                </a:solidFill>
                <a:latin typeface="Consolas"/>
                <a:cs typeface="Consolas"/>
              </a:rPr>
              <a:t>önünde</a:t>
            </a:r>
            <a:r>
              <a:rPr dirty="0" sz="2600" spc="-4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600" spc="-10">
                <a:solidFill>
                  <a:srgbClr val="0D0D0D"/>
                </a:solidFill>
                <a:latin typeface="Consolas"/>
                <a:cs typeface="Consolas"/>
              </a:rPr>
              <a:t>bulundurulmalıdır.</a:t>
            </a:r>
            <a:endParaRPr sz="26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70"/>
              </a:spcBef>
            </a:pPr>
            <a:endParaRPr sz="2600">
              <a:latin typeface="Consolas"/>
              <a:cs typeface="Consolas"/>
            </a:endParaRPr>
          </a:p>
          <a:p>
            <a:pPr marL="926465" indent="-456565">
              <a:lnSpc>
                <a:spcPct val="100000"/>
              </a:lnSpc>
              <a:spcBef>
                <a:spcPts val="5"/>
              </a:spcBef>
              <a:buFont typeface="Wingdings"/>
              <a:buChar char=""/>
              <a:tabLst>
                <a:tab pos="926465" algn="l"/>
              </a:tabLst>
            </a:pPr>
            <a:r>
              <a:rPr dirty="0" sz="2600">
                <a:solidFill>
                  <a:srgbClr val="0D0D0D"/>
                </a:solidFill>
                <a:latin typeface="Consolas"/>
                <a:cs typeface="Consolas"/>
              </a:rPr>
              <a:t>Feromon(model</a:t>
            </a:r>
            <a:r>
              <a:rPr dirty="0" sz="2600" spc="-8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600">
                <a:solidFill>
                  <a:srgbClr val="0D0D0D"/>
                </a:solidFill>
                <a:latin typeface="Consolas"/>
                <a:cs typeface="Consolas"/>
              </a:rPr>
              <a:t>ve</a:t>
            </a:r>
            <a:r>
              <a:rPr dirty="0" sz="2600" spc="-6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600" spc="-10">
                <a:solidFill>
                  <a:srgbClr val="0D0D0D"/>
                </a:solidFill>
                <a:latin typeface="Consolas"/>
                <a:cs typeface="Consolas"/>
              </a:rPr>
              <a:t>buharlaşma)</a:t>
            </a:r>
            <a:endParaRPr sz="26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75"/>
              </a:spcBef>
              <a:buClr>
                <a:srgbClr val="0D0D0D"/>
              </a:buClr>
              <a:buFont typeface="Wingdings"/>
              <a:buChar char=""/>
            </a:pPr>
            <a:endParaRPr sz="2600">
              <a:latin typeface="Consolas"/>
              <a:cs typeface="Consolas"/>
            </a:endParaRPr>
          </a:p>
          <a:p>
            <a:pPr marL="926465" indent="-456565">
              <a:lnSpc>
                <a:spcPct val="100000"/>
              </a:lnSpc>
              <a:buFont typeface="Wingdings"/>
              <a:buChar char=""/>
              <a:tabLst>
                <a:tab pos="926465" algn="l"/>
              </a:tabLst>
            </a:pPr>
            <a:r>
              <a:rPr dirty="0" sz="2600">
                <a:solidFill>
                  <a:srgbClr val="0D0D0D"/>
                </a:solidFill>
                <a:latin typeface="Consolas"/>
                <a:cs typeface="Consolas"/>
              </a:rPr>
              <a:t>Karar</a:t>
            </a:r>
            <a:r>
              <a:rPr dirty="0" sz="2600" spc="-5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600">
                <a:solidFill>
                  <a:srgbClr val="0D0D0D"/>
                </a:solidFill>
                <a:latin typeface="Consolas"/>
                <a:cs typeface="Consolas"/>
              </a:rPr>
              <a:t>Verme</a:t>
            </a:r>
            <a:r>
              <a:rPr dirty="0" sz="2600" spc="-3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600" spc="-10">
                <a:solidFill>
                  <a:srgbClr val="0D0D0D"/>
                </a:solidFill>
                <a:latin typeface="Consolas"/>
                <a:cs typeface="Consolas"/>
              </a:rPr>
              <a:t>Aşaması</a:t>
            </a:r>
            <a:endParaRPr sz="2600">
              <a:latin typeface="Consolas"/>
              <a:cs typeface="Consolas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8125452" y="751983"/>
            <a:ext cx="3648710" cy="42227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1100455" algn="l"/>
                <a:tab pos="3092450" algn="l"/>
              </a:tabLst>
            </a:pPr>
            <a:r>
              <a:rPr dirty="0" sz="2600" spc="-20">
                <a:solidFill>
                  <a:srgbClr val="0D0D0D"/>
                </a:solidFill>
                <a:latin typeface="Consolas"/>
                <a:cs typeface="Consolas"/>
              </a:rPr>
              <a:t>için</a:t>
            </a:r>
            <a:r>
              <a:rPr dirty="0" sz="26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2600" spc="-10">
                <a:solidFill>
                  <a:srgbClr val="0D0D0D"/>
                </a:solidFill>
                <a:latin typeface="Consolas"/>
                <a:cs typeface="Consolas"/>
              </a:rPr>
              <a:t>aşağıdaki</a:t>
            </a:r>
            <a:r>
              <a:rPr dirty="0" sz="26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2600" spc="-25">
                <a:solidFill>
                  <a:srgbClr val="0D0D0D"/>
                </a:solidFill>
                <a:latin typeface="Consolas"/>
                <a:cs typeface="Consolas"/>
              </a:rPr>
              <a:t>iki</a:t>
            </a:r>
            <a:endParaRPr sz="2600">
              <a:latin typeface="Consolas"/>
              <a:cs typeface="Consolas"/>
            </a:endParaRPr>
          </a:p>
        </p:txBody>
      </p:sp>
      <p:pic>
        <p:nvPicPr>
          <p:cNvPr id="5" name="object 5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0018" cy="6857999"/>
          </a:xfrm>
          <a:prstGeom prst="rect">
            <a:avLst/>
          </a:prstGeom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960755">
              <a:lnSpc>
                <a:spcPct val="100000"/>
              </a:lnSpc>
              <a:spcBef>
                <a:spcPts val="100"/>
              </a:spcBef>
            </a:pPr>
            <a:r>
              <a:rPr dirty="0"/>
              <a:t>Feromon</a:t>
            </a:r>
            <a:r>
              <a:rPr dirty="0" spc="-210"/>
              <a:t> </a:t>
            </a:r>
            <a:r>
              <a:rPr dirty="0"/>
              <a:t>Seviyesinin</a:t>
            </a:r>
            <a:r>
              <a:rPr dirty="0" spc="-200"/>
              <a:t> </a:t>
            </a:r>
            <a:r>
              <a:rPr dirty="0"/>
              <a:t>Matematiksel</a:t>
            </a:r>
            <a:r>
              <a:rPr dirty="0" spc="-200"/>
              <a:t> </a:t>
            </a:r>
            <a:r>
              <a:rPr dirty="0" spc="-10"/>
              <a:t>Modeli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1170793" y="2538233"/>
            <a:ext cx="3937635" cy="6362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1641475" algn="l"/>
              </a:tabLst>
            </a:pP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Yukarıdaki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denklemde</a:t>
            </a:r>
            <a:endParaRPr sz="20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miktarını</a:t>
            </a:r>
            <a:r>
              <a:rPr dirty="0" sz="2000" spc="-3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temsil</a:t>
            </a:r>
            <a:r>
              <a:rPr dirty="0" sz="2000" spc="-1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etmektedir.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5213679" y="2538233"/>
            <a:ext cx="6487795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661670" algn="l"/>
                <a:tab pos="1312545" algn="l"/>
                <a:tab pos="2940050" algn="l"/>
                <a:tab pos="3731260" algn="l"/>
                <a:tab pos="5499100" algn="l"/>
              </a:tabLst>
            </a:pPr>
            <a:r>
              <a:rPr dirty="0" sz="2000" spc="-25">
                <a:solidFill>
                  <a:srgbClr val="0D0D0D"/>
                </a:solidFill>
                <a:latin typeface="Consolas"/>
                <a:cs typeface="Consolas"/>
              </a:rPr>
              <a:t>her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2000" spc="-25">
                <a:solidFill>
                  <a:srgbClr val="0D0D0D"/>
                </a:solidFill>
                <a:latin typeface="Consolas"/>
                <a:cs typeface="Consolas"/>
              </a:rPr>
              <a:t>bir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karıncanın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2000" spc="-20">
                <a:solidFill>
                  <a:srgbClr val="0D0D0D"/>
                </a:solidFill>
                <a:latin typeface="Consolas"/>
                <a:cs typeface="Consolas"/>
              </a:rPr>
              <a:t>yola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bıraktığını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feromon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1170793" y="3452680"/>
            <a:ext cx="10533380" cy="27698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7620" indent="-635">
              <a:lnSpc>
                <a:spcPct val="100000"/>
              </a:lnSpc>
              <a:spcBef>
                <a:spcPts val="105"/>
              </a:spcBef>
            </a:pP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Karınca</a:t>
            </a:r>
            <a:r>
              <a:rPr dirty="0" sz="2000" spc="-2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bir</a:t>
            </a:r>
            <a:r>
              <a:rPr dirty="0" sz="2000" spc="-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noktadan</a:t>
            </a:r>
            <a:r>
              <a:rPr dirty="0" sz="2000" spc="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bir noktaya</a:t>
            </a:r>
            <a:r>
              <a:rPr dirty="0" sz="2000" spc="-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hareket</a:t>
            </a:r>
            <a:r>
              <a:rPr dirty="0" sz="2000" spc="-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ettiği için</a:t>
            </a:r>
            <a:r>
              <a:rPr dirty="0" sz="2000" spc="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modelde</a:t>
            </a:r>
            <a:r>
              <a:rPr dirty="0" sz="2000" spc="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bulunan i</a:t>
            </a:r>
            <a:r>
              <a:rPr dirty="0" sz="2000" spc="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ve</a:t>
            </a:r>
            <a:r>
              <a:rPr dirty="0" sz="2000" spc="-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 spc="-50">
                <a:solidFill>
                  <a:srgbClr val="0D0D0D"/>
                </a:solidFill>
                <a:latin typeface="Consolas"/>
                <a:cs typeface="Consolas"/>
              </a:rPr>
              <a:t>j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noktalar</a:t>
            </a:r>
            <a:r>
              <a:rPr dirty="0" sz="2000" spc="-2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arasındaki</a:t>
            </a:r>
            <a:r>
              <a:rPr dirty="0" sz="2000" spc="-2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mesafeyi</a:t>
            </a:r>
            <a:r>
              <a:rPr dirty="0" sz="2000" spc="-3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temsil</a:t>
            </a:r>
            <a:r>
              <a:rPr dirty="0" sz="2000" spc="-2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etmektedir.</a:t>
            </a:r>
            <a:endParaRPr sz="20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0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Karıncanın</a:t>
            </a:r>
            <a:r>
              <a:rPr dirty="0" sz="2000" spc="-5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hareket</a:t>
            </a:r>
            <a:r>
              <a:rPr dirty="0" sz="2000" spc="-3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etmemesi</a:t>
            </a:r>
            <a:r>
              <a:rPr dirty="0" sz="2000" spc="-2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durumunda</a:t>
            </a:r>
            <a:r>
              <a:rPr dirty="0" sz="2000" spc="-3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salgılanan</a:t>
            </a:r>
            <a:r>
              <a:rPr dirty="0" sz="2000" spc="-3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feromon</a:t>
            </a:r>
            <a:r>
              <a:rPr dirty="0" sz="2000" spc="-2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seviyesi</a:t>
            </a:r>
            <a:r>
              <a:rPr dirty="0" sz="2000" spc="-4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0’dır.</a:t>
            </a:r>
            <a:endParaRPr sz="20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60"/>
              </a:spcBef>
            </a:pPr>
            <a:endParaRPr sz="2000">
              <a:latin typeface="Consolas"/>
              <a:cs typeface="Consolas"/>
            </a:endParaRPr>
          </a:p>
          <a:p>
            <a:pPr algn="just" marL="13335" marR="5080" indent="-635">
              <a:lnSpc>
                <a:spcPct val="100000"/>
              </a:lnSpc>
            </a:pP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1</a:t>
            </a:r>
            <a:r>
              <a:rPr dirty="0" sz="2000" spc="-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/</a:t>
            </a:r>
            <a:r>
              <a:rPr dirty="0" sz="2000" spc="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Lk</a:t>
            </a:r>
            <a:r>
              <a:rPr dirty="0" sz="2000" spc="-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ise</a:t>
            </a:r>
            <a:r>
              <a:rPr dirty="0" sz="2000" spc="-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iki</a:t>
            </a:r>
            <a:r>
              <a:rPr dirty="0" sz="2000" spc="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nokta</a:t>
            </a:r>
            <a:r>
              <a:rPr dirty="0" sz="2000" spc="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arasındaki</a:t>
            </a:r>
            <a:r>
              <a:rPr dirty="0" sz="2000" spc="1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uzaklığı</a:t>
            </a:r>
            <a:r>
              <a:rPr dirty="0" sz="2000" spc="-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temsil</a:t>
            </a:r>
            <a:r>
              <a:rPr dirty="0" sz="2000" spc="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etmektedir.</a:t>
            </a:r>
            <a:r>
              <a:rPr dirty="0" sz="2000" spc="-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Burada</a:t>
            </a:r>
            <a:r>
              <a:rPr dirty="0" sz="2000" spc="-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1</a:t>
            </a:r>
            <a:r>
              <a:rPr dirty="0" sz="2000" spc="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/</a:t>
            </a:r>
            <a:r>
              <a:rPr dirty="0" sz="2000" spc="1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 spc="-20">
                <a:solidFill>
                  <a:srgbClr val="0D0D0D"/>
                </a:solidFill>
                <a:latin typeface="Consolas"/>
                <a:cs typeface="Consolas"/>
              </a:rPr>
              <a:t>(iki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nokta</a:t>
            </a:r>
            <a:r>
              <a:rPr dirty="0" sz="2000" spc="-204">
                <a:solidFill>
                  <a:srgbClr val="0D0D0D"/>
                </a:solidFill>
                <a:latin typeface="Consolas"/>
                <a:cs typeface="Consolas"/>
              </a:rPr>
              <a:t> 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arasındaki</a:t>
            </a:r>
            <a:r>
              <a:rPr dirty="0" sz="2000" spc="-200">
                <a:solidFill>
                  <a:srgbClr val="0D0D0D"/>
                </a:solidFill>
                <a:latin typeface="Consolas"/>
                <a:cs typeface="Consolas"/>
              </a:rPr>
              <a:t> 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uzaklık)</a:t>
            </a:r>
            <a:r>
              <a:rPr dirty="0" sz="2000" spc="-204">
                <a:solidFill>
                  <a:srgbClr val="0D0D0D"/>
                </a:solidFill>
                <a:latin typeface="Consolas"/>
                <a:cs typeface="Consolas"/>
              </a:rPr>
              <a:t> 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olması</a:t>
            </a:r>
            <a:r>
              <a:rPr dirty="0" sz="2000" spc="-204">
                <a:solidFill>
                  <a:srgbClr val="0D0D0D"/>
                </a:solidFill>
                <a:latin typeface="Consolas"/>
                <a:cs typeface="Consolas"/>
              </a:rPr>
              <a:t> 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algoritmanın</a:t>
            </a:r>
            <a:r>
              <a:rPr dirty="0" sz="2000" spc="-200">
                <a:solidFill>
                  <a:srgbClr val="0D0D0D"/>
                </a:solidFill>
                <a:latin typeface="Consolas"/>
                <a:cs typeface="Consolas"/>
              </a:rPr>
              <a:t> 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en</a:t>
            </a:r>
            <a:r>
              <a:rPr dirty="0" sz="2000" spc="-210">
                <a:solidFill>
                  <a:srgbClr val="0D0D0D"/>
                </a:solidFill>
                <a:latin typeface="Consolas"/>
                <a:cs typeface="Consolas"/>
              </a:rPr>
              <a:t> 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kısa</a:t>
            </a:r>
            <a:r>
              <a:rPr dirty="0" sz="2000" spc="-210">
                <a:solidFill>
                  <a:srgbClr val="0D0D0D"/>
                </a:solidFill>
                <a:latin typeface="Consolas"/>
                <a:cs typeface="Consolas"/>
              </a:rPr>
              <a:t> 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yolu</a:t>
            </a:r>
            <a:r>
              <a:rPr dirty="0" sz="2000" spc="-204">
                <a:solidFill>
                  <a:srgbClr val="0D0D0D"/>
                </a:solidFill>
                <a:latin typeface="Consolas"/>
                <a:cs typeface="Consolas"/>
              </a:rPr>
              <a:t>  </a:t>
            </a: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aramasından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kaynaklanır.</a:t>
            </a:r>
            <a:r>
              <a:rPr dirty="0" sz="2000" spc="-270">
                <a:solidFill>
                  <a:srgbClr val="0D0D0D"/>
                </a:solidFill>
                <a:latin typeface="Consolas"/>
                <a:cs typeface="Consolas"/>
              </a:rPr>
              <a:t> 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Bu</a:t>
            </a:r>
            <a:r>
              <a:rPr dirty="0" sz="2000" spc="-275">
                <a:solidFill>
                  <a:srgbClr val="0D0D0D"/>
                </a:solidFill>
                <a:latin typeface="Consolas"/>
                <a:cs typeface="Consolas"/>
              </a:rPr>
              <a:t> 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formül</a:t>
            </a:r>
            <a:r>
              <a:rPr dirty="0" sz="2000" spc="-270">
                <a:solidFill>
                  <a:srgbClr val="0D0D0D"/>
                </a:solidFill>
                <a:latin typeface="Consolas"/>
                <a:cs typeface="Consolas"/>
              </a:rPr>
              <a:t> 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sayesinde</a:t>
            </a:r>
            <a:r>
              <a:rPr dirty="0" sz="2000" spc="-270">
                <a:solidFill>
                  <a:srgbClr val="0D0D0D"/>
                </a:solidFill>
                <a:latin typeface="Consolas"/>
                <a:cs typeface="Consolas"/>
              </a:rPr>
              <a:t> 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daha</a:t>
            </a:r>
            <a:r>
              <a:rPr dirty="0" sz="2000" spc="-275">
                <a:solidFill>
                  <a:srgbClr val="0D0D0D"/>
                </a:solidFill>
                <a:latin typeface="Consolas"/>
                <a:cs typeface="Consolas"/>
              </a:rPr>
              <a:t> 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kısa</a:t>
            </a:r>
            <a:r>
              <a:rPr dirty="0" sz="2000" spc="-270">
                <a:solidFill>
                  <a:srgbClr val="0D0D0D"/>
                </a:solidFill>
                <a:latin typeface="Consolas"/>
                <a:cs typeface="Consolas"/>
              </a:rPr>
              <a:t> 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yol</a:t>
            </a:r>
            <a:r>
              <a:rPr dirty="0" sz="2000" spc="-275">
                <a:solidFill>
                  <a:srgbClr val="0D0D0D"/>
                </a:solidFill>
                <a:latin typeface="Consolas"/>
                <a:cs typeface="Consolas"/>
              </a:rPr>
              <a:t> 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için</a:t>
            </a:r>
            <a:r>
              <a:rPr dirty="0" sz="2000" spc="-275">
                <a:solidFill>
                  <a:srgbClr val="0D0D0D"/>
                </a:solidFill>
                <a:latin typeface="Consolas"/>
                <a:cs typeface="Consolas"/>
              </a:rPr>
              <a:t> 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daha</a:t>
            </a:r>
            <a:r>
              <a:rPr dirty="0" sz="2000" spc="-275">
                <a:solidFill>
                  <a:srgbClr val="0D0D0D"/>
                </a:solidFill>
                <a:latin typeface="Consolas"/>
                <a:cs typeface="Consolas"/>
              </a:rPr>
              <a:t> 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fazla</a:t>
            </a:r>
            <a:r>
              <a:rPr dirty="0" sz="2000" spc="-270">
                <a:solidFill>
                  <a:srgbClr val="0D0D0D"/>
                </a:solidFill>
                <a:latin typeface="Consolas"/>
                <a:cs typeface="Consolas"/>
              </a:rPr>
              <a:t>  </a:t>
            </a: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feromon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seviyesi</a:t>
            </a:r>
            <a:r>
              <a:rPr dirty="0" sz="2000" spc="-1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salgılanacaktır.</a:t>
            </a:r>
            <a:endParaRPr sz="2000">
              <a:latin typeface="Consolas"/>
              <a:cs typeface="Consolas"/>
            </a:endParaRPr>
          </a:p>
        </p:txBody>
      </p:sp>
      <p:pic>
        <p:nvPicPr>
          <p:cNvPr id="6" name="object 6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0018" cy="6857999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01938" y="925461"/>
            <a:ext cx="10268891" cy="1408302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345391" y="2457591"/>
            <a:ext cx="590549" cy="438149"/>
          </a:xfrm>
          <a:prstGeom prst="rect">
            <a:avLst/>
          </a:prstGeom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960755">
              <a:lnSpc>
                <a:spcPct val="100000"/>
              </a:lnSpc>
              <a:spcBef>
                <a:spcPts val="100"/>
              </a:spcBef>
            </a:pPr>
            <a:r>
              <a:rPr dirty="0"/>
              <a:t>Feromon</a:t>
            </a:r>
            <a:r>
              <a:rPr dirty="0" spc="-210"/>
              <a:t> </a:t>
            </a:r>
            <a:r>
              <a:rPr dirty="0"/>
              <a:t>Seviyesinin</a:t>
            </a:r>
            <a:r>
              <a:rPr dirty="0" spc="-200"/>
              <a:t> </a:t>
            </a:r>
            <a:r>
              <a:rPr dirty="0"/>
              <a:t>Matematiksel</a:t>
            </a:r>
            <a:r>
              <a:rPr dirty="0" spc="-200"/>
              <a:t> </a:t>
            </a:r>
            <a:r>
              <a:rPr dirty="0" spc="-10"/>
              <a:t>Modeli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1243088" y="886852"/>
            <a:ext cx="8204200" cy="6362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Örneğin</a:t>
            </a:r>
            <a:r>
              <a:rPr dirty="0" sz="2000" spc="15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A</a:t>
            </a:r>
            <a:r>
              <a:rPr dirty="0" sz="2000" spc="17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noktası</a:t>
            </a:r>
            <a:r>
              <a:rPr dirty="0" sz="2000" spc="16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ve</a:t>
            </a:r>
            <a:r>
              <a:rPr dirty="0" sz="2000" spc="16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B</a:t>
            </a:r>
            <a:r>
              <a:rPr dirty="0" sz="2000" spc="18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noktası</a:t>
            </a:r>
            <a:r>
              <a:rPr dirty="0" sz="2000" spc="16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arasındaki</a:t>
            </a:r>
            <a:r>
              <a:rPr dirty="0" sz="2000" spc="18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mesafe</a:t>
            </a:r>
            <a:r>
              <a:rPr dirty="0" sz="2000" spc="17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5</a:t>
            </a:r>
            <a:r>
              <a:rPr dirty="0" sz="2000" spc="17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metre,</a:t>
            </a:r>
            <a:endParaRPr sz="2000">
              <a:latin typeface="Consolas"/>
              <a:cs typeface="Consolas"/>
            </a:endParaRPr>
          </a:p>
          <a:p>
            <a:pPr marL="13335">
              <a:lnSpc>
                <a:spcPct val="100000"/>
              </a:lnSpc>
            </a:pP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noktası</a:t>
            </a:r>
            <a:r>
              <a:rPr dirty="0" sz="2000" spc="-3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arasındaki</a:t>
            </a:r>
            <a:r>
              <a:rPr dirty="0" sz="2000" spc="-2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mesafe</a:t>
            </a:r>
            <a:r>
              <a:rPr dirty="0" sz="2000" spc="-2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ise</a:t>
            </a:r>
            <a:r>
              <a:rPr dirty="0" sz="2000" spc="-2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10</a:t>
            </a:r>
            <a:r>
              <a:rPr dirty="0" sz="2000" spc="-3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metre</a:t>
            </a:r>
            <a:r>
              <a:rPr dirty="0" sz="2000" spc="-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olsun.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9584333" y="886852"/>
            <a:ext cx="2191385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C</a:t>
            </a:r>
            <a:r>
              <a:rPr dirty="0" sz="2000" spc="15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noktası</a:t>
            </a:r>
            <a:r>
              <a:rPr dirty="0" sz="2000" spc="16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ile</a:t>
            </a:r>
            <a:r>
              <a:rPr dirty="0" sz="2000" spc="18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 spc="-50">
                <a:solidFill>
                  <a:srgbClr val="0D0D0D"/>
                </a:solidFill>
                <a:latin typeface="Consolas"/>
                <a:cs typeface="Consolas"/>
              </a:rPr>
              <a:t>D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1243852" y="1801299"/>
            <a:ext cx="5614670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A-B</a:t>
            </a:r>
            <a:r>
              <a:rPr dirty="0" sz="2000" spc="-2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için 1</a:t>
            </a:r>
            <a:r>
              <a:rPr dirty="0" sz="2000" spc="-2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/ 5</a:t>
            </a: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= 0.2</a:t>
            </a: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feromon</a:t>
            </a:r>
            <a:r>
              <a:rPr dirty="0" sz="2000" spc="-1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salgılanır.</a:t>
            </a:r>
            <a:endParaRPr sz="2000">
              <a:latin typeface="Consolas"/>
              <a:cs typeface="Consolas"/>
            </a:endParaRPr>
          </a:p>
        </p:txBody>
      </p:sp>
      <p:graphicFrame>
        <p:nvGraphicFramePr>
          <p:cNvPr id="6" name="object 6" descr=""/>
          <p:cNvGraphicFramePr>
            <a:graphicFrameLocks noGrp="1"/>
          </p:cNvGraphicFramePr>
          <p:nvPr/>
        </p:nvGraphicFramePr>
        <p:xfrm>
          <a:off x="1225311" y="2489037"/>
          <a:ext cx="10057765" cy="863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54170"/>
                <a:gridCol w="2513329"/>
                <a:gridCol w="1116965"/>
                <a:gridCol w="2196465"/>
              </a:tblGrid>
              <a:tr h="431800">
                <a:tc>
                  <a:txBody>
                    <a:bodyPr/>
                    <a:lstStyle/>
                    <a:p>
                      <a:pPr algn="ctr" marR="29845">
                        <a:lnSpc>
                          <a:spcPts val="1889"/>
                        </a:lnSpc>
                      </a:pPr>
                      <a:r>
                        <a:rPr dirty="0" sz="2000">
                          <a:solidFill>
                            <a:srgbClr val="0D0D0D"/>
                          </a:solidFill>
                          <a:latin typeface="Consolas"/>
                          <a:cs typeface="Consolas"/>
                        </a:rPr>
                        <a:t>C-D</a:t>
                      </a:r>
                      <a:r>
                        <a:rPr dirty="0" sz="2000" spc="-20">
                          <a:solidFill>
                            <a:srgbClr val="0D0D0D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dirty="0" sz="2000">
                          <a:solidFill>
                            <a:srgbClr val="0D0D0D"/>
                          </a:solidFill>
                          <a:latin typeface="Consolas"/>
                          <a:cs typeface="Consolas"/>
                        </a:rPr>
                        <a:t>için</a:t>
                      </a:r>
                      <a:r>
                        <a:rPr dirty="0" sz="2000" spc="5">
                          <a:solidFill>
                            <a:srgbClr val="0D0D0D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dirty="0" sz="2000">
                          <a:solidFill>
                            <a:srgbClr val="0D0D0D"/>
                          </a:solidFill>
                          <a:latin typeface="Consolas"/>
                          <a:cs typeface="Consolas"/>
                        </a:rPr>
                        <a:t>1</a:t>
                      </a:r>
                      <a:r>
                        <a:rPr dirty="0" sz="2000" spc="-20">
                          <a:solidFill>
                            <a:srgbClr val="0D0D0D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dirty="0" sz="2000">
                          <a:solidFill>
                            <a:srgbClr val="0D0D0D"/>
                          </a:solidFill>
                          <a:latin typeface="Consolas"/>
                          <a:cs typeface="Consolas"/>
                        </a:rPr>
                        <a:t>/ 10</a:t>
                      </a:r>
                      <a:r>
                        <a:rPr dirty="0" sz="2000" spc="-5">
                          <a:solidFill>
                            <a:srgbClr val="0D0D0D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dirty="0" sz="2000">
                          <a:solidFill>
                            <a:srgbClr val="0D0D0D"/>
                          </a:solidFill>
                          <a:latin typeface="Consolas"/>
                          <a:cs typeface="Consolas"/>
                        </a:rPr>
                        <a:t>=</a:t>
                      </a:r>
                      <a:r>
                        <a:rPr dirty="0" sz="2000" spc="-5">
                          <a:solidFill>
                            <a:srgbClr val="0D0D0D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dirty="0" sz="2000">
                          <a:solidFill>
                            <a:srgbClr val="0D0D0D"/>
                          </a:solidFill>
                          <a:latin typeface="Consolas"/>
                          <a:cs typeface="Consolas"/>
                        </a:rPr>
                        <a:t>0.1</a:t>
                      </a:r>
                      <a:r>
                        <a:rPr dirty="0" sz="2000" spc="-20">
                          <a:solidFill>
                            <a:srgbClr val="0D0D0D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dirty="0" sz="2000" spc="-10">
                          <a:solidFill>
                            <a:srgbClr val="0D0D0D"/>
                          </a:solidFill>
                          <a:latin typeface="Consolas"/>
                          <a:cs typeface="Consolas"/>
                        </a:rPr>
                        <a:t>feromon</a:t>
                      </a:r>
                      <a:endParaRPr sz="2000">
                        <a:latin typeface="Consolas"/>
                        <a:cs typeface="Consolas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889"/>
                        </a:lnSpc>
                      </a:pPr>
                      <a:r>
                        <a:rPr dirty="0" sz="2000" spc="-10">
                          <a:solidFill>
                            <a:srgbClr val="0D0D0D"/>
                          </a:solidFill>
                          <a:latin typeface="Consolas"/>
                          <a:cs typeface="Consolas"/>
                        </a:rPr>
                        <a:t>salgılanır.</a:t>
                      </a:r>
                      <a:endParaRPr sz="2000">
                        <a:latin typeface="Consolas"/>
                        <a:cs typeface="Consolas"/>
                      </a:endParaRPr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431800">
                <a:tc>
                  <a:txBody>
                    <a:bodyPr/>
                    <a:lstStyle/>
                    <a:p>
                      <a:pPr algn="ctr" marR="29209">
                        <a:lnSpc>
                          <a:spcPct val="100000"/>
                        </a:lnSpc>
                        <a:spcBef>
                          <a:spcPts val="885"/>
                        </a:spcBef>
                      </a:pPr>
                      <a:r>
                        <a:rPr dirty="0" sz="2000">
                          <a:solidFill>
                            <a:srgbClr val="0D0D0D"/>
                          </a:solidFill>
                          <a:latin typeface="Consolas"/>
                          <a:cs typeface="Consolas"/>
                        </a:rPr>
                        <a:t>Görüldüğü</a:t>
                      </a:r>
                      <a:r>
                        <a:rPr dirty="0" sz="2000" spc="-25">
                          <a:solidFill>
                            <a:srgbClr val="0D0D0D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dirty="0" sz="2000">
                          <a:solidFill>
                            <a:srgbClr val="0D0D0D"/>
                          </a:solidFill>
                          <a:latin typeface="Consolas"/>
                          <a:cs typeface="Consolas"/>
                        </a:rPr>
                        <a:t>üzere</a:t>
                      </a:r>
                      <a:r>
                        <a:rPr dirty="0" sz="2000" spc="-15">
                          <a:solidFill>
                            <a:srgbClr val="0D0D0D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dirty="0" sz="2000" b="1">
                          <a:solidFill>
                            <a:srgbClr val="0D0D0D"/>
                          </a:solidFill>
                          <a:latin typeface="Consolas"/>
                          <a:cs typeface="Consolas"/>
                        </a:rPr>
                        <a:t>daha</a:t>
                      </a:r>
                      <a:r>
                        <a:rPr dirty="0" sz="2000" spc="-20" b="1">
                          <a:solidFill>
                            <a:srgbClr val="0D0D0D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dirty="0" sz="2000" b="1">
                          <a:solidFill>
                            <a:srgbClr val="0D0D0D"/>
                          </a:solidFill>
                          <a:latin typeface="Consolas"/>
                          <a:cs typeface="Consolas"/>
                        </a:rPr>
                        <a:t>kısa</a:t>
                      </a:r>
                      <a:r>
                        <a:rPr dirty="0" sz="2000" spc="-15" b="1">
                          <a:solidFill>
                            <a:srgbClr val="0D0D0D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dirty="0" sz="2000" spc="-25" b="1">
                          <a:solidFill>
                            <a:srgbClr val="0D0D0D"/>
                          </a:solidFill>
                          <a:latin typeface="Consolas"/>
                          <a:cs typeface="Consolas"/>
                        </a:rPr>
                        <a:t>yol</a:t>
                      </a:r>
                      <a:endParaRPr sz="2000">
                        <a:latin typeface="Consolas"/>
                        <a:cs typeface="Consolas"/>
                      </a:endParaRPr>
                    </a:p>
                  </a:txBody>
                  <a:tcPr marL="0" marR="0" marB="0" marT="112395"/>
                </a:tc>
                <a:tc>
                  <a:txBody>
                    <a:bodyPr/>
                    <a:lstStyle/>
                    <a:p>
                      <a:pPr marL="69215">
                        <a:lnSpc>
                          <a:spcPct val="100000"/>
                        </a:lnSpc>
                        <a:spcBef>
                          <a:spcPts val="885"/>
                        </a:spcBef>
                      </a:pPr>
                      <a:r>
                        <a:rPr dirty="0" sz="2000" b="1">
                          <a:solidFill>
                            <a:srgbClr val="0D0D0D"/>
                          </a:solidFill>
                          <a:latin typeface="Consolas"/>
                          <a:cs typeface="Consolas"/>
                        </a:rPr>
                        <a:t>üzerinde</a:t>
                      </a:r>
                      <a:r>
                        <a:rPr dirty="0" sz="2000" spc="-20" b="1">
                          <a:solidFill>
                            <a:srgbClr val="0D0D0D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dirty="0" sz="2000" b="1">
                          <a:solidFill>
                            <a:srgbClr val="0D0D0D"/>
                          </a:solidFill>
                          <a:latin typeface="Consolas"/>
                          <a:cs typeface="Consolas"/>
                        </a:rPr>
                        <a:t>daha</a:t>
                      </a:r>
                      <a:r>
                        <a:rPr dirty="0" sz="2000" spc="-35" b="1">
                          <a:solidFill>
                            <a:srgbClr val="0D0D0D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dirty="0" sz="2000" spc="-25" b="1">
                          <a:solidFill>
                            <a:srgbClr val="0D0D0D"/>
                          </a:solidFill>
                          <a:latin typeface="Consolas"/>
                          <a:cs typeface="Consolas"/>
                        </a:rPr>
                        <a:t>çok</a:t>
                      </a:r>
                      <a:endParaRPr sz="2000">
                        <a:latin typeface="Consolas"/>
                        <a:cs typeface="Consolas"/>
                      </a:endParaRPr>
                    </a:p>
                  </a:txBody>
                  <a:tcPr marL="0" marR="0" marB="0" marT="112395"/>
                </a:tc>
                <a:tc>
                  <a:txBody>
                    <a:bodyPr/>
                    <a:lstStyle/>
                    <a:p>
                      <a:pPr marL="69215">
                        <a:lnSpc>
                          <a:spcPct val="100000"/>
                        </a:lnSpc>
                        <a:spcBef>
                          <a:spcPts val="885"/>
                        </a:spcBef>
                      </a:pPr>
                      <a:r>
                        <a:rPr dirty="0" sz="2000" spc="-10" b="1">
                          <a:solidFill>
                            <a:srgbClr val="0D0D0D"/>
                          </a:solidFill>
                          <a:latin typeface="Consolas"/>
                          <a:cs typeface="Consolas"/>
                        </a:rPr>
                        <a:t>feromon</a:t>
                      </a:r>
                      <a:endParaRPr sz="2000">
                        <a:latin typeface="Consolas"/>
                        <a:cs typeface="Consolas"/>
                      </a:endParaRPr>
                    </a:p>
                  </a:txBody>
                  <a:tcPr marL="0" marR="0" marB="0" marT="112395"/>
                </a:tc>
                <a:tc>
                  <a:txBody>
                    <a:bodyPr/>
                    <a:lstStyle/>
                    <a:p>
                      <a:pPr marL="69215">
                        <a:lnSpc>
                          <a:spcPct val="100000"/>
                        </a:lnSpc>
                        <a:spcBef>
                          <a:spcPts val="885"/>
                        </a:spcBef>
                      </a:pPr>
                      <a:r>
                        <a:rPr dirty="0" sz="2000" spc="-10">
                          <a:solidFill>
                            <a:srgbClr val="0D0D0D"/>
                          </a:solidFill>
                          <a:latin typeface="Consolas"/>
                          <a:cs typeface="Consolas"/>
                        </a:rPr>
                        <a:t>salgılanmıştır.</a:t>
                      </a:r>
                      <a:endParaRPr sz="2000">
                        <a:latin typeface="Consolas"/>
                        <a:cs typeface="Consolas"/>
                      </a:endParaRPr>
                    </a:p>
                  </a:txBody>
                  <a:tcPr marL="0" marR="0" marB="0" marT="112395"/>
                </a:tc>
              </a:tr>
            </a:tbl>
          </a:graphicData>
        </a:graphic>
      </p:graphicFrame>
      <p:sp>
        <p:nvSpPr>
          <p:cNvPr id="7" name="object 7" descr=""/>
          <p:cNvSpPr/>
          <p:nvPr/>
        </p:nvSpPr>
        <p:spPr>
          <a:xfrm>
            <a:off x="1255788" y="4540388"/>
            <a:ext cx="10505440" cy="18415"/>
          </a:xfrm>
          <a:custGeom>
            <a:avLst/>
            <a:gdLst/>
            <a:ahLst/>
            <a:cxnLst/>
            <a:rect l="l" t="t" r="r" b="b"/>
            <a:pathLst>
              <a:path w="10505440" h="18414">
                <a:moveTo>
                  <a:pt x="10504932" y="0"/>
                </a:moveTo>
                <a:lnTo>
                  <a:pt x="0" y="0"/>
                </a:lnTo>
                <a:lnTo>
                  <a:pt x="0" y="18288"/>
                </a:lnTo>
                <a:lnTo>
                  <a:pt x="10504932" y="18288"/>
                </a:lnTo>
                <a:lnTo>
                  <a:pt x="10504932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 descr=""/>
          <p:cNvSpPr txBox="1"/>
          <p:nvPr/>
        </p:nvSpPr>
        <p:spPr>
          <a:xfrm>
            <a:off x="1242681" y="3629939"/>
            <a:ext cx="10528935" cy="12458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5240">
              <a:lnSpc>
                <a:spcPct val="100000"/>
              </a:lnSpc>
              <a:spcBef>
                <a:spcPts val="100"/>
              </a:spcBef>
            </a:pP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Yukarıdaki</a:t>
            </a:r>
            <a:r>
              <a:rPr dirty="0" sz="2000" spc="-5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matematiksel</a:t>
            </a:r>
            <a:r>
              <a:rPr dirty="0" sz="2000" spc="-1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model</a:t>
            </a:r>
            <a:r>
              <a:rPr dirty="0" sz="2000" spc="-2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yalnızca</a:t>
            </a:r>
            <a:r>
              <a:rPr dirty="0" sz="2000" spc="-2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bir</a:t>
            </a:r>
            <a:r>
              <a:rPr dirty="0" sz="2000" spc="-2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karınca</a:t>
            </a:r>
            <a:r>
              <a:rPr dirty="0" sz="2000" spc="-2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için</a:t>
            </a:r>
            <a:r>
              <a:rPr dirty="0" sz="2000" spc="-2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modellenmiştir.</a:t>
            </a:r>
            <a:endParaRPr sz="20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60"/>
              </a:spcBef>
            </a:pPr>
            <a:endParaRPr sz="2000">
              <a:latin typeface="Consolas"/>
              <a:cs typeface="Consolas"/>
            </a:endParaRPr>
          </a:p>
          <a:p>
            <a:pPr marL="12700" marR="5080" indent="3175">
              <a:lnSpc>
                <a:spcPct val="100000"/>
              </a:lnSpc>
              <a:tabLst>
                <a:tab pos="1195070" algn="l"/>
                <a:tab pos="2236470" algn="l"/>
                <a:tab pos="3556000" algn="l"/>
                <a:tab pos="4735195" algn="l"/>
                <a:tab pos="6335395" algn="l"/>
                <a:tab pos="7795259" algn="l"/>
                <a:tab pos="9535795" algn="l"/>
              </a:tabLst>
            </a:pPr>
            <a:r>
              <a:rPr dirty="0" sz="2000" spc="-10">
                <a:solidFill>
                  <a:srgbClr val="FF0000"/>
                </a:solidFill>
                <a:latin typeface="Consolas"/>
                <a:cs typeface="Consolas"/>
              </a:rPr>
              <a:t>Birden</a:t>
            </a:r>
            <a:r>
              <a:rPr dirty="0" sz="2000">
                <a:solidFill>
                  <a:srgbClr val="FF0000"/>
                </a:solidFill>
                <a:latin typeface="Consolas"/>
                <a:cs typeface="Consolas"/>
              </a:rPr>
              <a:t>	</a:t>
            </a:r>
            <a:r>
              <a:rPr dirty="0" sz="2000" spc="-10">
                <a:solidFill>
                  <a:srgbClr val="FF0000"/>
                </a:solidFill>
                <a:latin typeface="Consolas"/>
                <a:cs typeface="Consolas"/>
              </a:rPr>
              <a:t>fazla</a:t>
            </a:r>
            <a:r>
              <a:rPr dirty="0" sz="2000">
                <a:solidFill>
                  <a:srgbClr val="FF0000"/>
                </a:solidFill>
                <a:latin typeface="Consolas"/>
                <a:cs typeface="Consolas"/>
              </a:rPr>
              <a:t>	</a:t>
            </a:r>
            <a:r>
              <a:rPr dirty="0" sz="2000" spc="-10">
                <a:solidFill>
                  <a:srgbClr val="FF0000"/>
                </a:solidFill>
                <a:latin typeface="Consolas"/>
                <a:cs typeface="Consolas"/>
              </a:rPr>
              <a:t>karınca</a:t>
            </a:r>
            <a:r>
              <a:rPr dirty="0" sz="2000">
                <a:solidFill>
                  <a:srgbClr val="FF0000"/>
                </a:solidFill>
                <a:latin typeface="Consolas"/>
                <a:cs typeface="Consolas"/>
              </a:rPr>
              <a:t>	</a:t>
            </a:r>
            <a:r>
              <a:rPr dirty="0" sz="2000" spc="-10">
                <a:solidFill>
                  <a:srgbClr val="FF0000"/>
                </a:solidFill>
                <a:latin typeface="Consolas"/>
                <a:cs typeface="Consolas"/>
              </a:rPr>
              <a:t>olması</a:t>
            </a:r>
            <a:r>
              <a:rPr dirty="0" sz="2000">
                <a:solidFill>
                  <a:srgbClr val="FF0000"/>
                </a:solidFill>
                <a:latin typeface="Consolas"/>
                <a:cs typeface="Consolas"/>
              </a:rPr>
              <a:t>	</a:t>
            </a:r>
            <a:r>
              <a:rPr dirty="0" sz="2000" spc="-10">
                <a:solidFill>
                  <a:srgbClr val="FF0000"/>
                </a:solidFill>
                <a:latin typeface="Consolas"/>
                <a:cs typeface="Consolas"/>
              </a:rPr>
              <a:t>durumunda</a:t>
            </a:r>
            <a:r>
              <a:rPr dirty="0" sz="2000">
                <a:solidFill>
                  <a:srgbClr val="FF0000"/>
                </a:solidFill>
                <a:latin typeface="Consolas"/>
                <a:cs typeface="Consolas"/>
              </a:rPr>
              <a:t>	</a:t>
            </a:r>
            <a:r>
              <a:rPr dirty="0" sz="2000" spc="-10">
                <a:solidFill>
                  <a:srgbClr val="FF0000"/>
                </a:solidFill>
                <a:latin typeface="Consolas"/>
                <a:cs typeface="Consolas"/>
              </a:rPr>
              <a:t>noktalar</a:t>
            </a:r>
            <a:r>
              <a:rPr dirty="0" sz="2000">
                <a:solidFill>
                  <a:srgbClr val="FF0000"/>
                </a:solidFill>
                <a:latin typeface="Consolas"/>
                <a:cs typeface="Consolas"/>
              </a:rPr>
              <a:t>	</a:t>
            </a:r>
            <a:r>
              <a:rPr dirty="0" sz="2000" spc="-10">
                <a:solidFill>
                  <a:srgbClr val="FF0000"/>
                </a:solidFill>
                <a:latin typeface="Consolas"/>
                <a:cs typeface="Consolas"/>
              </a:rPr>
              <a:t>arasındaki</a:t>
            </a:r>
            <a:r>
              <a:rPr dirty="0" sz="2000">
                <a:solidFill>
                  <a:srgbClr val="FF0000"/>
                </a:solidFill>
                <a:latin typeface="Consolas"/>
                <a:cs typeface="Consolas"/>
              </a:rPr>
              <a:t>	</a:t>
            </a:r>
            <a:r>
              <a:rPr dirty="0" sz="2000" spc="-10">
                <a:solidFill>
                  <a:srgbClr val="FF0000"/>
                </a:solidFill>
                <a:latin typeface="Consolas"/>
                <a:cs typeface="Consolas"/>
              </a:rPr>
              <a:t>feromon </a:t>
            </a:r>
            <a:r>
              <a:rPr dirty="0" u="sng" sz="200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Consolas"/>
                <a:cs typeface="Consolas"/>
              </a:rPr>
              <a:t>seviyesini</a:t>
            </a:r>
            <a:r>
              <a:rPr dirty="0" u="sng" sz="2000" spc="-35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Consolas"/>
                <a:cs typeface="Consolas"/>
              </a:rPr>
              <a:t> </a:t>
            </a:r>
            <a:r>
              <a:rPr dirty="0" u="sng" sz="200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Consolas"/>
                <a:cs typeface="Consolas"/>
              </a:rPr>
              <a:t>nasıl</a:t>
            </a:r>
            <a:r>
              <a:rPr dirty="0" u="sng" sz="2000" spc="-1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Consolas"/>
                <a:cs typeface="Consolas"/>
              </a:rPr>
              <a:t> hesaplayabiliriz</a:t>
            </a:r>
            <a:r>
              <a:rPr dirty="0" u="none" sz="2000" spc="-10">
                <a:solidFill>
                  <a:srgbClr val="FF0000"/>
                </a:solidFill>
                <a:latin typeface="Consolas"/>
                <a:cs typeface="Consolas"/>
              </a:rPr>
              <a:t>?</a:t>
            </a:r>
            <a:endParaRPr sz="2000">
              <a:latin typeface="Consolas"/>
              <a:cs typeface="Consolas"/>
            </a:endParaRPr>
          </a:p>
        </p:txBody>
      </p:sp>
      <p:pic>
        <p:nvPicPr>
          <p:cNvPr id="9" name="object 9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0018" cy="6857999"/>
          </a:xfrm>
          <a:prstGeom prst="rect">
            <a:avLst/>
          </a:prstGeom>
        </p:spPr>
      </p:pic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960755">
              <a:lnSpc>
                <a:spcPct val="100000"/>
              </a:lnSpc>
              <a:spcBef>
                <a:spcPts val="100"/>
              </a:spcBef>
            </a:pPr>
            <a:r>
              <a:rPr dirty="0"/>
              <a:t>Feromon</a:t>
            </a:r>
            <a:r>
              <a:rPr dirty="0" spc="-210"/>
              <a:t> </a:t>
            </a:r>
            <a:r>
              <a:rPr dirty="0"/>
              <a:t>Seviyesinin</a:t>
            </a:r>
            <a:r>
              <a:rPr dirty="0" spc="-200"/>
              <a:t> </a:t>
            </a:r>
            <a:r>
              <a:rPr dirty="0"/>
              <a:t>Matematiksel</a:t>
            </a:r>
            <a:r>
              <a:rPr dirty="0" spc="-200"/>
              <a:t> </a:t>
            </a:r>
            <a:r>
              <a:rPr dirty="0" spc="-10"/>
              <a:t>Modeli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1243088" y="2478977"/>
            <a:ext cx="2606040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Yukarıda</a:t>
            </a:r>
            <a:r>
              <a:rPr dirty="0" sz="2000" spc="49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denklemde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4027660" y="2478977"/>
            <a:ext cx="165735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50">
                <a:solidFill>
                  <a:srgbClr val="0D0D0D"/>
                </a:solidFill>
                <a:latin typeface="Consolas"/>
                <a:cs typeface="Consolas"/>
              </a:rPr>
              <a:t>m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4372009" y="2478977"/>
            <a:ext cx="2046605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toplam</a:t>
            </a:r>
            <a:r>
              <a:rPr dirty="0" sz="2000" spc="49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karınca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6597173" y="2478977"/>
            <a:ext cx="2183765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sayısını</a:t>
            </a:r>
            <a:r>
              <a:rPr dirty="0" sz="2000" spc="484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temsil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8962061" y="2478977"/>
            <a:ext cx="1561465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etmektedir.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10702387" y="2478977"/>
            <a:ext cx="1069975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Her</a:t>
            </a:r>
            <a:r>
              <a:rPr dirty="0" sz="2000" spc="50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 spc="-25">
                <a:solidFill>
                  <a:srgbClr val="0D0D0D"/>
                </a:solidFill>
                <a:latin typeface="Consolas"/>
                <a:cs typeface="Consolas"/>
              </a:rPr>
              <a:t>bir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1242834" y="2783878"/>
            <a:ext cx="10532110" cy="1854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1234440" algn="l"/>
                <a:tab pos="2875915" algn="l"/>
                <a:tab pos="3957954" algn="l"/>
                <a:tab pos="5597525" algn="l"/>
                <a:tab pos="6819900" algn="l"/>
                <a:tab pos="8180705" algn="l"/>
                <a:tab pos="9122410" algn="l"/>
              </a:tabLst>
            </a:pP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karınca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tarafından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yüzeye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salgılanan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feromon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seviyesi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zaman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içerisinde</a:t>
            </a:r>
            <a:endParaRPr sz="20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buharlaşacaktır.</a:t>
            </a:r>
            <a:endParaRPr sz="20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0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Yukarıdaki</a:t>
            </a:r>
            <a:r>
              <a:rPr dirty="0" sz="2000" spc="-5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denklemde</a:t>
            </a:r>
            <a:r>
              <a:rPr dirty="0" sz="2000" spc="-3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buharlaşma</a:t>
            </a:r>
            <a:r>
              <a:rPr dirty="0" sz="2000" spc="-3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olmadan</a:t>
            </a:r>
            <a:r>
              <a:rPr dirty="0" sz="2000" spc="-3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model</a:t>
            </a:r>
            <a:r>
              <a:rPr dirty="0" sz="2000" spc="-1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kurulmuştur.</a:t>
            </a:r>
            <a:endParaRPr sz="20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60"/>
              </a:spcBef>
            </a:pPr>
            <a:endParaRPr sz="20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dirty="0" sz="2000" b="1">
                <a:solidFill>
                  <a:srgbClr val="FF0000"/>
                </a:solidFill>
                <a:latin typeface="Consolas"/>
                <a:cs typeface="Consolas"/>
              </a:rPr>
              <a:t>Buharlaşma</a:t>
            </a:r>
            <a:r>
              <a:rPr dirty="0" sz="2000" spc="-35" b="1">
                <a:solidFill>
                  <a:srgbClr val="FF0000"/>
                </a:solidFill>
                <a:latin typeface="Consolas"/>
                <a:cs typeface="Consolas"/>
              </a:rPr>
              <a:t> </a:t>
            </a:r>
            <a:r>
              <a:rPr dirty="0" sz="2000" b="1">
                <a:solidFill>
                  <a:srgbClr val="FF0000"/>
                </a:solidFill>
                <a:latin typeface="Consolas"/>
                <a:cs typeface="Consolas"/>
              </a:rPr>
              <a:t>Nedir</a:t>
            </a:r>
            <a:r>
              <a:rPr dirty="0" sz="2000" spc="-10" b="1">
                <a:solidFill>
                  <a:srgbClr val="FF0000"/>
                </a:solidFill>
                <a:latin typeface="Consolas"/>
                <a:cs typeface="Consolas"/>
              </a:rPr>
              <a:t> </a:t>
            </a:r>
            <a:r>
              <a:rPr dirty="0" sz="2000" b="1">
                <a:solidFill>
                  <a:srgbClr val="FF0000"/>
                </a:solidFill>
                <a:latin typeface="Consolas"/>
                <a:cs typeface="Consolas"/>
              </a:rPr>
              <a:t>ve</a:t>
            </a:r>
            <a:r>
              <a:rPr dirty="0" sz="2000" spc="-10" b="1">
                <a:solidFill>
                  <a:srgbClr val="FF0000"/>
                </a:solidFill>
                <a:latin typeface="Consolas"/>
                <a:cs typeface="Consolas"/>
              </a:rPr>
              <a:t> </a:t>
            </a:r>
            <a:r>
              <a:rPr dirty="0" sz="2000" b="1">
                <a:solidFill>
                  <a:srgbClr val="FF0000"/>
                </a:solidFill>
                <a:latin typeface="Consolas"/>
                <a:cs typeface="Consolas"/>
              </a:rPr>
              <a:t>Neden</a:t>
            </a:r>
            <a:r>
              <a:rPr dirty="0" sz="2000" spc="-20" b="1">
                <a:solidFill>
                  <a:srgbClr val="FF0000"/>
                </a:solidFill>
                <a:latin typeface="Consolas"/>
                <a:cs typeface="Consolas"/>
              </a:rPr>
              <a:t> </a:t>
            </a:r>
            <a:r>
              <a:rPr dirty="0" sz="2000" spc="-10" b="1">
                <a:solidFill>
                  <a:srgbClr val="FF0000"/>
                </a:solidFill>
                <a:latin typeface="Consolas"/>
                <a:cs typeface="Consolas"/>
              </a:rPr>
              <a:t>Önemlidir?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1243343" y="4917418"/>
            <a:ext cx="2031364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>
                <a:latin typeface="Consolas"/>
                <a:cs typeface="Consolas"/>
              </a:rPr>
              <a:t>Buharlaşma</a:t>
            </a:r>
            <a:r>
              <a:rPr dirty="0" sz="2000" spc="370">
                <a:latin typeface="Consolas"/>
                <a:cs typeface="Consolas"/>
              </a:rPr>
              <a:t> </a:t>
            </a:r>
            <a:r>
              <a:rPr dirty="0" sz="2000" spc="-25">
                <a:latin typeface="Consolas"/>
                <a:cs typeface="Consolas"/>
              </a:rPr>
              <a:t>bir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6992170" y="4917418"/>
            <a:ext cx="2920365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>
                <a:latin typeface="Consolas"/>
                <a:cs typeface="Consolas"/>
              </a:rPr>
              <a:t>B</a:t>
            </a:r>
            <a:r>
              <a:rPr dirty="0" sz="2000" spc="370">
                <a:latin typeface="Consolas"/>
                <a:cs typeface="Consolas"/>
              </a:rPr>
              <a:t> </a:t>
            </a:r>
            <a:r>
              <a:rPr dirty="0" sz="2000">
                <a:latin typeface="Consolas"/>
                <a:cs typeface="Consolas"/>
              </a:rPr>
              <a:t>noktası</a:t>
            </a:r>
            <a:r>
              <a:rPr dirty="0" sz="2000" spc="385">
                <a:latin typeface="Consolas"/>
                <a:cs typeface="Consolas"/>
              </a:rPr>
              <a:t> </a:t>
            </a:r>
            <a:r>
              <a:rPr dirty="0" sz="2000" spc="-10">
                <a:latin typeface="Consolas"/>
                <a:cs typeface="Consolas"/>
              </a:rPr>
              <a:t>arasındaki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1244106" y="5222319"/>
            <a:ext cx="2057400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205865" algn="l"/>
              </a:tabLst>
            </a:pPr>
            <a:r>
              <a:rPr dirty="0" sz="2000" spc="-10">
                <a:latin typeface="Consolas"/>
                <a:cs typeface="Consolas"/>
              </a:rPr>
              <a:t>sonra</a:t>
            </a:r>
            <a:r>
              <a:rPr dirty="0" sz="2000">
                <a:latin typeface="Consolas"/>
                <a:cs typeface="Consolas"/>
              </a:rPr>
              <a:t>	</a:t>
            </a:r>
            <a:r>
              <a:rPr dirty="0" sz="2000" spc="-10">
                <a:latin typeface="Consolas"/>
                <a:cs typeface="Consolas"/>
              </a:rPr>
              <a:t>yüzeye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3439492" y="4917418"/>
            <a:ext cx="1611630" cy="6362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40995" marR="5080" indent="-328930">
              <a:lnSpc>
                <a:spcPct val="100000"/>
              </a:lnSpc>
              <a:spcBef>
                <a:spcPts val="100"/>
              </a:spcBef>
            </a:pPr>
            <a:r>
              <a:rPr dirty="0" sz="2000" spc="-10">
                <a:latin typeface="Consolas"/>
                <a:cs typeface="Consolas"/>
              </a:rPr>
              <a:t>karıncanın bıraktığı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5026095" y="4917418"/>
            <a:ext cx="1802764" cy="6362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503555" marR="5080" indent="-491490">
              <a:lnSpc>
                <a:spcPct val="100000"/>
              </a:lnSpc>
              <a:spcBef>
                <a:spcPts val="100"/>
              </a:spcBef>
            </a:pPr>
            <a:r>
              <a:rPr dirty="0" sz="2000">
                <a:latin typeface="Consolas"/>
                <a:cs typeface="Consolas"/>
              </a:rPr>
              <a:t>A</a:t>
            </a:r>
            <a:r>
              <a:rPr dirty="0" sz="2000" spc="380">
                <a:latin typeface="Consolas"/>
                <a:cs typeface="Consolas"/>
              </a:rPr>
              <a:t> </a:t>
            </a:r>
            <a:r>
              <a:rPr dirty="0" sz="2000">
                <a:latin typeface="Consolas"/>
                <a:cs typeface="Consolas"/>
              </a:rPr>
              <a:t>noktası</a:t>
            </a:r>
            <a:r>
              <a:rPr dirty="0" sz="2000" spc="380">
                <a:latin typeface="Consolas"/>
                <a:cs typeface="Consolas"/>
              </a:rPr>
              <a:t> </a:t>
            </a:r>
            <a:r>
              <a:rPr dirty="0" sz="2000" spc="-25">
                <a:latin typeface="Consolas"/>
                <a:cs typeface="Consolas"/>
              </a:rPr>
              <a:t>ve </a:t>
            </a:r>
            <a:r>
              <a:rPr dirty="0" sz="2000" spc="-10">
                <a:latin typeface="Consolas"/>
                <a:cs typeface="Consolas"/>
              </a:rPr>
              <a:t>feromon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6987843" y="5222319"/>
            <a:ext cx="1701800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10">
                <a:latin typeface="Consolas"/>
                <a:cs typeface="Consolas"/>
              </a:rPr>
              <a:t>kimyasalının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9156506" y="5222319"/>
            <a:ext cx="725170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10">
                <a:latin typeface="Consolas"/>
                <a:cs typeface="Consolas"/>
              </a:rPr>
              <a:t>zaman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10074007" y="4917418"/>
            <a:ext cx="1701800" cy="6362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87020" marR="5080" indent="-274955">
              <a:lnSpc>
                <a:spcPct val="100000"/>
              </a:lnSpc>
              <a:spcBef>
                <a:spcPts val="100"/>
              </a:spcBef>
            </a:pPr>
            <a:r>
              <a:rPr dirty="0" sz="2000" spc="-10">
                <a:latin typeface="Consolas"/>
                <a:cs typeface="Consolas"/>
              </a:rPr>
              <a:t>hareketinden içerisinde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1244106" y="5527219"/>
            <a:ext cx="6416040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>
                <a:latin typeface="Consolas"/>
                <a:cs typeface="Consolas"/>
              </a:rPr>
              <a:t>buharlaşmasıdır.</a:t>
            </a:r>
            <a:r>
              <a:rPr dirty="0" sz="2000" spc="220">
                <a:latin typeface="Consolas"/>
                <a:cs typeface="Consolas"/>
              </a:rPr>
              <a:t> </a:t>
            </a:r>
            <a:r>
              <a:rPr dirty="0" sz="2000">
                <a:latin typeface="Consolas"/>
                <a:cs typeface="Consolas"/>
              </a:rPr>
              <a:t>Modele</a:t>
            </a:r>
            <a:r>
              <a:rPr dirty="0" sz="2000" spc="229">
                <a:latin typeface="Consolas"/>
                <a:cs typeface="Consolas"/>
              </a:rPr>
              <a:t> </a:t>
            </a:r>
            <a:r>
              <a:rPr dirty="0" sz="2000">
                <a:latin typeface="Consolas"/>
                <a:cs typeface="Consolas"/>
              </a:rPr>
              <a:t>buharlaşma</a:t>
            </a:r>
            <a:r>
              <a:rPr dirty="0" sz="2000" spc="225">
                <a:latin typeface="Consolas"/>
                <a:cs typeface="Consolas"/>
              </a:rPr>
              <a:t> </a:t>
            </a:r>
            <a:r>
              <a:rPr dirty="0" sz="2000" spc="-10">
                <a:latin typeface="Consolas"/>
                <a:cs typeface="Consolas"/>
              </a:rPr>
              <a:t>ekleyerek,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7806849" y="5527219"/>
            <a:ext cx="1842135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10">
                <a:latin typeface="Consolas"/>
                <a:cs typeface="Consolas"/>
              </a:rPr>
              <a:t>karıncalardan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9797102" y="5527219"/>
            <a:ext cx="1979295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10">
                <a:latin typeface="Consolas"/>
                <a:cs typeface="Consolas"/>
              </a:rPr>
              <a:t>esinlendiğimiz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1244615" y="5832120"/>
            <a:ext cx="5893435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>
                <a:latin typeface="Consolas"/>
                <a:cs typeface="Consolas"/>
              </a:rPr>
              <a:t>bu</a:t>
            </a:r>
            <a:r>
              <a:rPr dirty="0" sz="2000" spc="-25">
                <a:latin typeface="Consolas"/>
                <a:cs typeface="Consolas"/>
              </a:rPr>
              <a:t> </a:t>
            </a:r>
            <a:r>
              <a:rPr dirty="0" sz="2000">
                <a:latin typeface="Consolas"/>
                <a:cs typeface="Consolas"/>
              </a:rPr>
              <a:t>algoritmayı</a:t>
            </a:r>
            <a:r>
              <a:rPr dirty="0" sz="2000" spc="-30">
                <a:latin typeface="Consolas"/>
                <a:cs typeface="Consolas"/>
              </a:rPr>
              <a:t> </a:t>
            </a:r>
            <a:r>
              <a:rPr dirty="0" sz="2000">
                <a:latin typeface="Consolas"/>
                <a:cs typeface="Consolas"/>
              </a:rPr>
              <a:t>daha</a:t>
            </a:r>
            <a:r>
              <a:rPr dirty="0" sz="2000" spc="-10">
                <a:latin typeface="Consolas"/>
                <a:cs typeface="Consolas"/>
              </a:rPr>
              <a:t> </a:t>
            </a:r>
            <a:r>
              <a:rPr dirty="0" sz="2000">
                <a:latin typeface="Consolas"/>
                <a:cs typeface="Consolas"/>
              </a:rPr>
              <a:t>iyi</a:t>
            </a:r>
            <a:r>
              <a:rPr dirty="0" sz="2000" spc="-15">
                <a:latin typeface="Consolas"/>
                <a:cs typeface="Consolas"/>
              </a:rPr>
              <a:t> </a:t>
            </a:r>
            <a:r>
              <a:rPr dirty="0" sz="2000">
                <a:latin typeface="Consolas"/>
                <a:cs typeface="Consolas"/>
              </a:rPr>
              <a:t>simüle</a:t>
            </a:r>
            <a:r>
              <a:rPr dirty="0" sz="2000" spc="-10">
                <a:latin typeface="Consolas"/>
                <a:cs typeface="Consolas"/>
              </a:rPr>
              <a:t> edebiliriz.</a:t>
            </a:r>
            <a:endParaRPr sz="2000">
              <a:latin typeface="Consolas"/>
              <a:cs typeface="Consolas"/>
            </a:endParaRPr>
          </a:p>
        </p:txBody>
      </p:sp>
      <p:pic>
        <p:nvPicPr>
          <p:cNvPr id="22" name="object 2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0018" cy="6857999"/>
          </a:xfrm>
          <a:prstGeom prst="rect">
            <a:avLst/>
          </a:prstGeom>
        </p:spPr>
      </p:pic>
      <p:pic>
        <p:nvPicPr>
          <p:cNvPr id="23" name="object 2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953317" y="777297"/>
            <a:ext cx="6667499" cy="1457324"/>
          </a:xfrm>
          <a:prstGeom prst="rect">
            <a:avLst/>
          </a:prstGeom>
        </p:spPr>
      </p:pic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960755">
              <a:lnSpc>
                <a:spcPct val="100000"/>
              </a:lnSpc>
              <a:spcBef>
                <a:spcPts val="100"/>
              </a:spcBef>
            </a:pPr>
            <a:r>
              <a:rPr dirty="0"/>
              <a:t>Feromon</a:t>
            </a:r>
            <a:r>
              <a:rPr dirty="0" spc="-210"/>
              <a:t> </a:t>
            </a:r>
            <a:r>
              <a:rPr dirty="0"/>
              <a:t>Seviyesinin</a:t>
            </a:r>
            <a:r>
              <a:rPr dirty="0" spc="-200"/>
              <a:t> </a:t>
            </a:r>
            <a:r>
              <a:rPr dirty="0"/>
              <a:t>Matematiksel</a:t>
            </a:r>
            <a:r>
              <a:rPr dirty="0" spc="-200"/>
              <a:t> </a:t>
            </a:r>
            <a:r>
              <a:rPr dirty="0" spc="-10"/>
              <a:t>Modeli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1243088" y="2480501"/>
            <a:ext cx="127889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solidFill>
                  <a:srgbClr val="0D0D0D"/>
                </a:solidFill>
                <a:latin typeface="Consolas"/>
                <a:cs typeface="Consolas"/>
              </a:rPr>
              <a:t>Yukarıdaki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2716872" y="2480501"/>
            <a:ext cx="152908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solidFill>
                  <a:srgbClr val="0D0D0D"/>
                </a:solidFill>
                <a:latin typeface="Consolas"/>
                <a:cs typeface="Consolas"/>
              </a:rPr>
              <a:t>matematiksel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4440516" y="2480501"/>
            <a:ext cx="124841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109345" algn="l"/>
              </a:tabLst>
            </a:pPr>
            <a:r>
              <a:rPr dirty="0" sz="1800" spc="-10">
                <a:solidFill>
                  <a:srgbClr val="0D0D0D"/>
                </a:solidFill>
                <a:latin typeface="Consolas"/>
                <a:cs typeface="Consolas"/>
              </a:rPr>
              <a:t>modelde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1800" spc="-50">
                <a:solidFill>
                  <a:srgbClr val="0D0D0D"/>
                </a:solidFill>
                <a:latin typeface="Consolas"/>
                <a:cs typeface="Consolas"/>
              </a:rPr>
              <a:t>1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5883668" y="2480501"/>
            <a:ext cx="102743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solidFill>
                  <a:srgbClr val="0D0D0D"/>
                </a:solidFill>
                <a:latin typeface="Consolas"/>
                <a:cs typeface="Consolas"/>
              </a:rPr>
              <a:t>numaralı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7105992" y="2480501"/>
            <a:ext cx="16256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57885" algn="l"/>
              </a:tabLst>
            </a:pPr>
            <a:r>
              <a:rPr dirty="0" sz="1800" spc="-10">
                <a:solidFill>
                  <a:srgbClr val="0D0D0D"/>
                </a:solidFill>
                <a:latin typeface="Consolas"/>
                <a:cs typeface="Consolas"/>
              </a:rPr>
              <a:t>kısım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1800" spc="-10">
                <a:solidFill>
                  <a:srgbClr val="0D0D0D"/>
                </a:solidFill>
                <a:latin typeface="Consolas"/>
                <a:cs typeface="Consolas"/>
              </a:rPr>
              <a:t>mevcut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8924049" y="2480501"/>
            <a:ext cx="90233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solidFill>
                  <a:srgbClr val="0D0D0D"/>
                </a:solidFill>
                <a:latin typeface="Consolas"/>
                <a:cs typeface="Consolas"/>
              </a:rPr>
              <a:t>feromon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10021328" y="2480501"/>
            <a:ext cx="175133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612265" algn="l"/>
              </a:tabLst>
            </a:pPr>
            <a:r>
              <a:rPr dirty="0" sz="1800" spc="-10">
                <a:solidFill>
                  <a:srgbClr val="0D0D0D"/>
                </a:solidFill>
                <a:latin typeface="Consolas"/>
                <a:cs typeface="Consolas"/>
              </a:rPr>
              <a:t>seviyesini,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1800" spc="-50">
                <a:solidFill>
                  <a:srgbClr val="0D0D0D"/>
                </a:solidFill>
                <a:latin typeface="Consolas"/>
                <a:cs typeface="Consolas"/>
              </a:rPr>
              <a:t>2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1242860" y="2754821"/>
            <a:ext cx="10532110" cy="3317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numaralı</a:t>
            </a:r>
            <a:r>
              <a:rPr dirty="0" sz="1800" spc="38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kısım</a:t>
            </a:r>
            <a:r>
              <a:rPr dirty="0" sz="1800" spc="39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ise</a:t>
            </a:r>
            <a:r>
              <a:rPr dirty="0" sz="1800" spc="39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diğer</a:t>
            </a:r>
            <a:r>
              <a:rPr dirty="0" sz="1800" spc="38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tüm</a:t>
            </a:r>
            <a:r>
              <a:rPr dirty="0" sz="1800" spc="39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karıncalar</a:t>
            </a:r>
            <a:r>
              <a:rPr dirty="0" sz="1800" spc="39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tarafından</a:t>
            </a:r>
            <a:r>
              <a:rPr dirty="0" sz="1800" spc="39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salgılanan</a:t>
            </a:r>
            <a:r>
              <a:rPr dirty="0" sz="1800" spc="39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feromon</a:t>
            </a:r>
            <a:r>
              <a:rPr dirty="0" sz="1800" spc="39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 spc="-10">
                <a:solidFill>
                  <a:srgbClr val="0D0D0D"/>
                </a:solidFill>
                <a:latin typeface="Consolas"/>
                <a:cs typeface="Consolas"/>
              </a:rPr>
              <a:t>seviyesini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temsil</a:t>
            </a:r>
            <a:r>
              <a:rPr dirty="0" sz="1800" spc="-3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 spc="-10">
                <a:solidFill>
                  <a:srgbClr val="0D0D0D"/>
                </a:solidFill>
                <a:latin typeface="Consolas"/>
                <a:cs typeface="Consolas"/>
              </a:rPr>
              <a:t>etmektedir.</a:t>
            </a:r>
            <a:endParaRPr sz="18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8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Modelde</a:t>
            </a:r>
            <a:r>
              <a:rPr dirty="0" sz="1800" spc="-3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görüldüğü</a:t>
            </a:r>
            <a:r>
              <a:rPr dirty="0" sz="1800" spc="-2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üzere</a:t>
            </a:r>
            <a:r>
              <a:rPr dirty="0" sz="1800" spc="-1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Rho</a:t>
            </a:r>
            <a:r>
              <a:rPr dirty="0" sz="1800" spc="-3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sabit</a:t>
            </a:r>
            <a:r>
              <a:rPr dirty="0" sz="1800" spc="-3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bir</a:t>
            </a:r>
            <a:r>
              <a:rPr dirty="0" sz="1800" spc="-2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sayıdır</a:t>
            </a:r>
            <a:r>
              <a:rPr dirty="0" sz="1800" spc="-3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ve</a:t>
            </a:r>
            <a:r>
              <a:rPr dirty="0" sz="1800" spc="-1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buharlaşma</a:t>
            </a:r>
            <a:r>
              <a:rPr dirty="0" sz="1800" spc="-1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oranını</a:t>
            </a:r>
            <a:r>
              <a:rPr dirty="0" sz="1800" spc="-2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temsil</a:t>
            </a:r>
            <a:r>
              <a:rPr dirty="0" sz="1800" spc="-2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 spc="-10">
                <a:solidFill>
                  <a:srgbClr val="0D0D0D"/>
                </a:solidFill>
                <a:latin typeface="Consolas"/>
                <a:cs typeface="Consolas"/>
              </a:rPr>
              <a:t>eder.</a:t>
            </a:r>
            <a:endParaRPr sz="18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800">
              <a:latin typeface="Consolas"/>
              <a:cs typeface="Consolas"/>
            </a:endParaRPr>
          </a:p>
          <a:p>
            <a:pPr marL="12700" marR="6985" indent="-635">
              <a:lnSpc>
                <a:spcPct val="100000"/>
              </a:lnSpc>
              <a:spcBef>
                <a:spcPts val="5"/>
              </a:spcBef>
            </a:pP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Rho</a:t>
            </a:r>
            <a:r>
              <a:rPr dirty="0" sz="1800" spc="44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=</a:t>
            </a:r>
            <a:r>
              <a:rPr dirty="0" sz="1800" spc="45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0</a:t>
            </a:r>
            <a:r>
              <a:rPr dirty="0" sz="1800" spc="459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olduğu</a:t>
            </a:r>
            <a:r>
              <a:rPr dirty="0" sz="1800" spc="45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durumda</a:t>
            </a:r>
            <a:r>
              <a:rPr dirty="0" sz="1800" spc="44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herhangi</a:t>
            </a:r>
            <a:r>
              <a:rPr dirty="0" sz="1800" spc="46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bir</a:t>
            </a:r>
            <a:r>
              <a:rPr dirty="0" sz="1800" spc="45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buharlaşma</a:t>
            </a:r>
            <a:r>
              <a:rPr dirty="0" sz="1800" spc="459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söz</a:t>
            </a:r>
            <a:r>
              <a:rPr dirty="0" sz="1800" spc="45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konusu</a:t>
            </a:r>
            <a:r>
              <a:rPr dirty="0" sz="1800" spc="459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değildir.</a:t>
            </a:r>
            <a:r>
              <a:rPr dirty="0" sz="1800" spc="45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Bu</a:t>
            </a:r>
            <a:r>
              <a:rPr dirty="0" sz="1800" spc="459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 spc="-10">
                <a:solidFill>
                  <a:srgbClr val="0D0D0D"/>
                </a:solidFill>
                <a:latin typeface="Consolas"/>
                <a:cs typeface="Consolas"/>
              </a:rPr>
              <a:t>durumda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denklem</a:t>
            </a:r>
            <a:r>
              <a:rPr dirty="0" sz="1800" spc="-2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ilk</a:t>
            </a:r>
            <a:r>
              <a:rPr dirty="0" sz="1800" spc="-2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yazdığımız</a:t>
            </a:r>
            <a:r>
              <a:rPr dirty="0" sz="1800" spc="-3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buharlaşma</a:t>
            </a:r>
            <a:r>
              <a:rPr dirty="0" sz="1800" spc="-3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olmayan</a:t>
            </a:r>
            <a:r>
              <a:rPr dirty="0" sz="1800" spc="-2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denklem</a:t>
            </a:r>
            <a:r>
              <a:rPr dirty="0" sz="1800" spc="-3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ile</a:t>
            </a:r>
            <a:r>
              <a:rPr dirty="0" sz="1800" spc="-1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aynı</a:t>
            </a:r>
            <a:r>
              <a:rPr dirty="0" sz="1800" spc="-3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sonucu</a:t>
            </a:r>
            <a:r>
              <a:rPr dirty="0" sz="1800" spc="-1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 spc="-10">
                <a:solidFill>
                  <a:srgbClr val="0D0D0D"/>
                </a:solidFill>
                <a:latin typeface="Consolas"/>
                <a:cs typeface="Consolas"/>
              </a:rPr>
              <a:t>verir.</a:t>
            </a:r>
            <a:endParaRPr sz="18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8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Rho</a:t>
            </a:r>
            <a:r>
              <a:rPr dirty="0" sz="1800" spc="-3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=</a:t>
            </a:r>
            <a:r>
              <a:rPr dirty="0" sz="1800" spc="-1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1</a:t>
            </a:r>
            <a:r>
              <a:rPr dirty="0" sz="1800" spc="-1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olduğu</a:t>
            </a:r>
            <a:r>
              <a:rPr dirty="0" sz="1800" spc="-2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durumda</a:t>
            </a:r>
            <a:r>
              <a:rPr dirty="0" sz="1800" spc="-2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ise</a:t>
            </a:r>
            <a:r>
              <a:rPr dirty="0" sz="1800" spc="-2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karıncanın</a:t>
            </a:r>
            <a:r>
              <a:rPr dirty="0" sz="1800" spc="-3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bıraktığı</a:t>
            </a:r>
            <a:r>
              <a:rPr dirty="0" sz="1800" spc="-1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tüm</a:t>
            </a:r>
            <a:r>
              <a:rPr dirty="0" sz="1800" spc="-2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feromon</a:t>
            </a:r>
            <a:r>
              <a:rPr dirty="0" sz="1800" spc="-10">
                <a:solidFill>
                  <a:srgbClr val="0D0D0D"/>
                </a:solidFill>
                <a:latin typeface="Consolas"/>
                <a:cs typeface="Consolas"/>
              </a:rPr>
              <a:t> buharlaşacaktır.</a:t>
            </a:r>
            <a:endParaRPr sz="18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800">
              <a:latin typeface="Consolas"/>
              <a:cs typeface="Consolas"/>
            </a:endParaRPr>
          </a:p>
          <a:p>
            <a:pPr marL="12700" marR="6350">
              <a:lnSpc>
                <a:spcPct val="100000"/>
              </a:lnSpc>
              <a:spcBef>
                <a:spcPts val="5"/>
              </a:spcBef>
              <a:tabLst>
                <a:tab pos="957580" algn="l"/>
                <a:tab pos="2027555" algn="l"/>
                <a:tab pos="3348990" algn="l"/>
                <a:tab pos="4794885" algn="l"/>
                <a:tab pos="6366510" algn="l"/>
                <a:tab pos="8062595" algn="l"/>
                <a:tab pos="9509125" algn="l"/>
              </a:tabLst>
            </a:pPr>
            <a:r>
              <a:rPr dirty="0" sz="1800" spc="-20" b="1">
                <a:solidFill>
                  <a:srgbClr val="232323"/>
                </a:solidFill>
                <a:latin typeface="Consolas"/>
                <a:cs typeface="Consolas"/>
              </a:rPr>
              <a:t>NOT!</a:t>
            </a:r>
            <a:r>
              <a:rPr dirty="0" sz="1800" b="1">
                <a:solidFill>
                  <a:srgbClr val="232323"/>
                </a:solidFill>
                <a:latin typeface="Consolas"/>
                <a:cs typeface="Consolas"/>
              </a:rPr>
              <a:t>	</a:t>
            </a:r>
            <a:r>
              <a:rPr dirty="0" sz="1800" spc="-20">
                <a:solidFill>
                  <a:srgbClr val="232323"/>
                </a:solidFill>
                <a:latin typeface="Consolas"/>
                <a:cs typeface="Consolas"/>
              </a:rPr>
              <a:t>Yerde</a:t>
            </a:r>
            <a:r>
              <a:rPr dirty="0" sz="1800">
                <a:solidFill>
                  <a:srgbClr val="232323"/>
                </a:solidFill>
                <a:latin typeface="Consolas"/>
                <a:cs typeface="Consolas"/>
              </a:rPr>
              <a:t>	</a:t>
            </a:r>
            <a:r>
              <a:rPr dirty="0" sz="1800" spc="-10">
                <a:solidFill>
                  <a:srgbClr val="232323"/>
                </a:solidFill>
                <a:latin typeface="Consolas"/>
                <a:cs typeface="Consolas"/>
              </a:rPr>
              <a:t>feromon</a:t>
            </a:r>
            <a:r>
              <a:rPr dirty="0" sz="1800">
                <a:solidFill>
                  <a:srgbClr val="232323"/>
                </a:solidFill>
                <a:latin typeface="Consolas"/>
                <a:cs typeface="Consolas"/>
              </a:rPr>
              <a:t>	</a:t>
            </a:r>
            <a:r>
              <a:rPr dirty="0" sz="1800" spc="-10">
                <a:solidFill>
                  <a:srgbClr val="232323"/>
                </a:solidFill>
                <a:latin typeface="Consolas"/>
                <a:cs typeface="Consolas"/>
              </a:rPr>
              <a:t>olmaması</a:t>
            </a:r>
            <a:r>
              <a:rPr dirty="0" sz="1800">
                <a:solidFill>
                  <a:srgbClr val="232323"/>
                </a:solidFill>
                <a:latin typeface="Consolas"/>
                <a:cs typeface="Consolas"/>
              </a:rPr>
              <a:t>	</a:t>
            </a:r>
            <a:r>
              <a:rPr dirty="0" sz="1800" spc="-10">
                <a:solidFill>
                  <a:srgbClr val="232323"/>
                </a:solidFill>
                <a:latin typeface="Consolas"/>
                <a:cs typeface="Consolas"/>
              </a:rPr>
              <a:t>durumunda</a:t>
            </a:r>
            <a:r>
              <a:rPr dirty="0" sz="1800">
                <a:solidFill>
                  <a:srgbClr val="232323"/>
                </a:solidFill>
                <a:latin typeface="Consolas"/>
                <a:cs typeface="Consolas"/>
              </a:rPr>
              <a:t>	</a:t>
            </a:r>
            <a:r>
              <a:rPr dirty="0" sz="1800" spc="-10">
                <a:solidFill>
                  <a:srgbClr val="232323"/>
                </a:solidFill>
                <a:latin typeface="Consolas"/>
                <a:cs typeface="Consolas"/>
              </a:rPr>
              <a:t>karıncalar</a:t>
            </a:r>
            <a:r>
              <a:rPr dirty="0" sz="1800">
                <a:solidFill>
                  <a:srgbClr val="232323"/>
                </a:solidFill>
                <a:latin typeface="Consolas"/>
                <a:cs typeface="Consolas"/>
              </a:rPr>
              <a:t>	</a:t>
            </a:r>
            <a:r>
              <a:rPr dirty="0" sz="1800" spc="-10">
                <a:solidFill>
                  <a:srgbClr val="232323"/>
                </a:solidFill>
                <a:latin typeface="Consolas"/>
                <a:cs typeface="Consolas"/>
              </a:rPr>
              <a:t>arasında</a:t>
            </a:r>
            <a:r>
              <a:rPr dirty="0" sz="1800">
                <a:solidFill>
                  <a:srgbClr val="232323"/>
                </a:solidFill>
                <a:latin typeface="Consolas"/>
                <a:cs typeface="Consolas"/>
              </a:rPr>
              <a:t>	</a:t>
            </a:r>
            <a:r>
              <a:rPr dirty="0" sz="1800" spc="-10">
                <a:solidFill>
                  <a:srgbClr val="232323"/>
                </a:solidFill>
                <a:latin typeface="Consolas"/>
                <a:cs typeface="Consolas"/>
              </a:rPr>
              <a:t>iletişim kurulamayacaktır.</a:t>
            </a:r>
            <a:endParaRPr sz="1800">
              <a:latin typeface="Consolas"/>
              <a:cs typeface="Consolas"/>
            </a:endParaRPr>
          </a:p>
        </p:txBody>
      </p:sp>
      <p:pic>
        <p:nvPicPr>
          <p:cNvPr id="11" name="object 11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0018" cy="6857999"/>
          </a:xfrm>
          <a:prstGeom prst="rect">
            <a:avLst/>
          </a:prstGeom>
        </p:spPr>
      </p:pic>
      <p:pic>
        <p:nvPicPr>
          <p:cNvPr id="12" name="object 12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74932" y="892221"/>
            <a:ext cx="6667499" cy="1362074"/>
          </a:xfrm>
          <a:prstGeom prst="rect">
            <a:avLst/>
          </a:prstGeom>
        </p:spPr>
      </p:pic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960755">
              <a:lnSpc>
                <a:spcPct val="100000"/>
              </a:lnSpc>
              <a:spcBef>
                <a:spcPts val="100"/>
              </a:spcBef>
            </a:pPr>
            <a:r>
              <a:rPr dirty="0"/>
              <a:t>Buharlaşma</a:t>
            </a:r>
            <a:r>
              <a:rPr dirty="0" spc="-175"/>
              <a:t> </a:t>
            </a:r>
            <a:r>
              <a:rPr dirty="0"/>
              <a:t>Olmadan</a:t>
            </a:r>
            <a:r>
              <a:rPr dirty="0" spc="-170"/>
              <a:t> </a:t>
            </a:r>
            <a:r>
              <a:rPr dirty="0" spc="-10"/>
              <a:t>Örnek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1243088" y="756555"/>
            <a:ext cx="7215505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1530350" algn="l"/>
                <a:tab pos="2769235" algn="l"/>
                <a:tab pos="4148454" algn="l"/>
                <a:tab pos="5805170" algn="l"/>
              </a:tabLst>
            </a:pP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Aşağıdaki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şekilde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noktalar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arasındaki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yolculuğun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8693810" y="756555"/>
            <a:ext cx="1144270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maliyeti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10071461" y="756555"/>
            <a:ext cx="1703705" cy="941069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just" marL="13970" marR="5080" indent="-1270">
              <a:lnSpc>
                <a:spcPct val="100000"/>
              </a:lnSpc>
              <a:spcBef>
                <a:spcPts val="105"/>
              </a:spcBef>
            </a:pP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verilmiştir. etmektedir. seviyelerini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1243088" y="1061456"/>
            <a:ext cx="6003290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1009015" algn="l"/>
                <a:tab pos="1865630" algn="l"/>
                <a:tab pos="2443480" algn="l"/>
                <a:tab pos="3859529" algn="l"/>
                <a:tab pos="4716145" algn="l"/>
                <a:tab pos="5433695" algn="l"/>
              </a:tabLst>
            </a:pP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Yeşil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2000" spc="-20">
                <a:solidFill>
                  <a:srgbClr val="0D0D0D"/>
                </a:solidFill>
                <a:latin typeface="Consolas"/>
                <a:cs typeface="Consolas"/>
              </a:rPr>
              <a:t>renk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2000" spc="-35">
                <a:solidFill>
                  <a:srgbClr val="0D0D0D"/>
                </a:solidFill>
                <a:latin typeface="Consolas"/>
                <a:cs typeface="Consolas"/>
              </a:rPr>
              <a:t>ve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lacivert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2000" spc="-20">
                <a:solidFill>
                  <a:srgbClr val="0D0D0D"/>
                </a:solidFill>
                <a:latin typeface="Consolas"/>
                <a:cs typeface="Consolas"/>
              </a:rPr>
              <a:t>renk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2000" spc="-25">
                <a:solidFill>
                  <a:srgbClr val="0D0D0D"/>
                </a:solidFill>
                <a:latin typeface="Consolas"/>
                <a:cs typeface="Consolas"/>
              </a:rPr>
              <a:t>iki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2000" spc="-20">
                <a:solidFill>
                  <a:srgbClr val="0D0D0D"/>
                </a:solidFill>
                <a:latin typeface="Consolas"/>
                <a:cs typeface="Consolas"/>
              </a:rPr>
              <a:t>ayrı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1244106" y="1061456"/>
            <a:ext cx="7557134" cy="6362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 indent="6276975">
              <a:lnSpc>
                <a:spcPct val="100000"/>
              </a:lnSpc>
              <a:spcBef>
                <a:spcPts val="105"/>
              </a:spcBef>
              <a:tabLst>
                <a:tab pos="1694814" algn="l"/>
                <a:tab pos="2955290" algn="l"/>
                <a:tab pos="4916805" algn="l"/>
                <a:tab pos="6036945" algn="l"/>
              </a:tabLst>
            </a:pP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karıncayı Buharlaşma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olmadan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karıncaların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yüzeye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bıraktığı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8809356" y="1061456"/>
            <a:ext cx="1130300" cy="6362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 indent="266065">
              <a:lnSpc>
                <a:spcPct val="100000"/>
              </a:lnSpc>
              <a:spcBef>
                <a:spcPts val="105"/>
              </a:spcBef>
            </a:pP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temsil feromon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1244106" y="1671257"/>
            <a:ext cx="1842135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hesaplayalım.</a:t>
            </a:r>
            <a:endParaRPr sz="2000">
              <a:latin typeface="Consolas"/>
              <a:cs typeface="Consolas"/>
            </a:endParaRPr>
          </a:p>
        </p:txBody>
      </p:sp>
      <p:pic>
        <p:nvPicPr>
          <p:cNvPr id="10" name="object 10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0018" cy="6857999"/>
          </a:xfrm>
          <a:prstGeom prst="rect">
            <a:avLst/>
          </a:prstGeom>
        </p:spPr>
      </p:pic>
      <p:pic>
        <p:nvPicPr>
          <p:cNvPr id="11" name="object 11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64348" y="2576073"/>
            <a:ext cx="3400488" cy="4097148"/>
          </a:xfrm>
          <a:prstGeom prst="rect">
            <a:avLst/>
          </a:prstGeom>
        </p:spPr>
      </p:pic>
      <p:sp>
        <p:nvSpPr>
          <p:cNvPr id="12" name="object 12" descr=""/>
          <p:cNvSpPr txBox="1"/>
          <p:nvPr/>
        </p:nvSpPr>
        <p:spPr>
          <a:xfrm>
            <a:off x="4903551" y="2084565"/>
            <a:ext cx="1027430" cy="513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10">
                <a:solidFill>
                  <a:srgbClr val="232323"/>
                </a:solidFill>
                <a:latin typeface="Consolas"/>
                <a:cs typeface="Consolas"/>
              </a:rPr>
              <a:t>Örneğin,</a:t>
            </a:r>
            <a:endParaRPr sz="16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dirty="0" sz="1600" spc="-10">
                <a:solidFill>
                  <a:srgbClr val="232323"/>
                </a:solidFill>
                <a:latin typeface="Consolas"/>
                <a:cs typeface="Consolas"/>
              </a:rPr>
              <a:t>birimdir.</a:t>
            </a:r>
            <a:endParaRPr sz="1600">
              <a:latin typeface="Consolas"/>
              <a:cs typeface="Consolas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6040855" y="2084565"/>
            <a:ext cx="583692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367665" algn="l"/>
                <a:tab pos="1836420" algn="l"/>
                <a:tab pos="2194560" algn="l"/>
                <a:tab pos="3441065" algn="l"/>
                <a:tab pos="4576445" algn="l"/>
                <a:tab pos="5711825" algn="l"/>
              </a:tabLst>
            </a:pPr>
            <a:r>
              <a:rPr dirty="0" sz="1600" spc="-50">
                <a:solidFill>
                  <a:srgbClr val="232323"/>
                </a:solidFill>
                <a:latin typeface="Consolas"/>
                <a:cs typeface="Consolas"/>
              </a:rPr>
              <a:t>A</a:t>
            </a:r>
            <a:r>
              <a:rPr dirty="0" sz="1600">
                <a:solidFill>
                  <a:srgbClr val="232323"/>
                </a:solidFill>
                <a:latin typeface="Consolas"/>
                <a:cs typeface="Consolas"/>
              </a:rPr>
              <a:t>	</a:t>
            </a:r>
            <a:r>
              <a:rPr dirty="0" sz="1600" spc="-10">
                <a:solidFill>
                  <a:srgbClr val="232323"/>
                </a:solidFill>
                <a:latin typeface="Consolas"/>
                <a:cs typeface="Consolas"/>
              </a:rPr>
              <a:t>noktasından</a:t>
            </a:r>
            <a:r>
              <a:rPr dirty="0" sz="1600">
                <a:solidFill>
                  <a:srgbClr val="232323"/>
                </a:solidFill>
                <a:latin typeface="Consolas"/>
                <a:cs typeface="Consolas"/>
              </a:rPr>
              <a:t>	</a:t>
            </a:r>
            <a:r>
              <a:rPr dirty="0" sz="1600" spc="-60">
                <a:solidFill>
                  <a:srgbClr val="232323"/>
                </a:solidFill>
                <a:latin typeface="Consolas"/>
                <a:cs typeface="Consolas"/>
              </a:rPr>
              <a:t>C</a:t>
            </a:r>
            <a:r>
              <a:rPr dirty="0" sz="1600">
                <a:solidFill>
                  <a:srgbClr val="232323"/>
                </a:solidFill>
                <a:latin typeface="Consolas"/>
                <a:cs typeface="Consolas"/>
              </a:rPr>
              <a:t>	</a:t>
            </a:r>
            <a:r>
              <a:rPr dirty="0" sz="1600" spc="-10">
                <a:solidFill>
                  <a:srgbClr val="232323"/>
                </a:solidFill>
                <a:latin typeface="Consolas"/>
                <a:cs typeface="Consolas"/>
              </a:rPr>
              <a:t>noktasına</a:t>
            </a:r>
            <a:r>
              <a:rPr dirty="0" sz="1600">
                <a:solidFill>
                  <a:srgbClr val="232323"/>
                </a:solidFill>
                <a:latin typeface="Consolas"/>
                <a:cs typeface="Consolas"/>
              </a:rPr>
              <a:t>	</a:t>
            </a:r>
            <a:r>
              <a:rPr dirty="0" sz="1600" spc="-10">
                <a:solidFill>
                  <a:srgbClr val="232323"/>
                </a:solidFill>
                <a:latin typeface="Consolas"/>
                <a:cs typeface="Consolas"/>
              </a:rPr>
              <a:t>gitmenin</a:t>
            </a:r>
            <a:r>
              <a:rPr dirty="0" sz="1600">
                <a:solidFill>
                  <a:srgbClr val="232323"/>
                </a:solidFill>
                <a:latin typeface="Consolas"/>
                <a:cs typeface="Consolas"/>
              </a:rPr>
              <a:t>	</a:t>
            </a:r>
            <a:r>
              <a:rPr dirty="0" sz="1600" spc="-10">
                <a:solidFill>
                  <a:srgbClr val="232323"/>
                </a:solidFill>
                <a:latin typeface="Consolas"/>
                <a:cs typeface="Consolas"/>
              </a:rPr>
              <a:t>maliyeti</a:t>
            </a:r>
            <a:r>
              <a:rPr dirty="0" sz="1600">
                <a:solidFill>
                  <a:srgbClr val="232323"/>
                </a:solidFill>
                <a:latin typeface="Consolas"/>
                <a:cs typeface="Consolas"/>
              </a:rPr>
              <a:t>	</a:t>
            </a:r>
            <a:r>
              <a:rPr dirty="0" sz="1600" spc="-50">
                <a:solidFill>
                  <a:srgbClr val="232323"/>
                </a:solidFill>
                <a:latin typeface="Consolas"/>
                <a:cs typeface="Consolas"/>
              </a:rPr>
              <a:t>8</a:t>
            </a:r>
            <a:endParaRPr sz="1600">
              <a:latin typeface="Consolas"/>
              <a:cs typeface="Consolas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4903145" y="2816080"/>
            <a:ext cx="6974840" cy="3195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12700">
              <a:lnSpc>
                <a:spcPct val="100000"/>
              </a:lnSpc>
              <a:spcBef>
                <a:spcPts val="95"/>
              </a:spcBef>
            </a:pPr>
            <a:r>
              <a:rPr dirty="0" sz="1600">
                <a:solidFill>
                  <a:srgbClr val="232323"/>
                </a:solidFill>
                <a:latin typeface="Consolas"/>
                <a:cs typeface="Consolas"/>
              </a:rPr>
              <a:t>Yeşil</a:t>
            </a:r>
            <a:r>
              <a:rPr dirty="0" sz="1600" spc="290">
                <a:solidFill>
                  <a:srgbClr val="232323"/>
                </a:solidFill>
                <a:latin typeface="Consolas"/>
                <a:cs typeface="Consolas"/>
              </a:rPr>
              <a:t> </a:t>
            </a:r>
            <a:r>
              <a:rPr dirty="0" sz="1600">
                <a:solidFill>
                  <a:srgbClr val="232323"/>
                </a:solidFill>
                <a:latin typeface="Consolas"/>
                <a:cs typeface="Consolas"/>
              </a:rPr>
              <a:t>ve</a:t>
            </a:r>
            <a:r>
              <a:rPr dirty="0" sz="1600" spc="300">
                <a:solidFill>
                  <a:srgbClr val="232323"/>
                </a:solidFill>
                <a:latin typeface="Consolas"/>
                <a:cs typeface="Consolas"/>
              </a:rPr>
              <a:t> </a:t>
            </a:r>
            <a:r>
              <a:rPr dirty="0" sz="1600">
                <a:solidFill>
                  <a:srgbClr val="232323"/>
                </a:solidFill>
                <a:latin typeface="Consolas"/>
                <a:cs typeface="Consolas"/>
              </a:rPr>
              <a:t>lacivert</a:t>
            </a:r>
            <a:r>
              <a:rPr dirty="0" sz="1600" spc="300">
                <a:solidFill>
                  <a:srgbClr val="232323"/>
                </a:solidFill>
                <a:latin typeface="Consolas"/>
                <a:cs typeface="Consolas"/>
              </a:rPr>
              <a:t> </a:t>
            </a:r>
            <a:r>
              <a:rPr dirty="0" sz="1600">
                <a:solidFill>
                  <a:srgbClr val="232323"/>
                </a:solidFill>
                <a:latin typeface="Consolas"/>
                <a:cs typeface="Consolas"/>
              </a:rPr>
              <a:t>ile</a:t>
            </a:r>
            <a:r>
              <a:rPr dirty="0" sz="1600" spc="305">
                <a:solidFill>
                  <a:srgbClr val="232323"/>
                </a:solidFill>
                <a:latin typeface="Consolas"/>
                <a:cs typeface="Consolas"/>
              </a:rPr>
              <a:t> </a:t>
            </a:r>
            <a:r>
              <a:rPr dirty="0" sz="1600">
                <a:solidFill>
                  <a:srgbClr val="232323"/>
                </a:solidFill>
                <a:latin typeface="Consolas"/>
                <a:cs typeface="Consolas"/>
              </a:rPr>
              <a:t>temsil</a:t>
            </a:r>
            <a:r>
              <a:rPr dirty="0" sz="1600" spc="300">
                <a:solidFill>
                  <a:srgbClr val="232323"/>
                </a:solidFill>
                <a:latin typeface="Consolas"/>
                <a:cs typeface="Consolas"/>
              </a:rPr>
              <a:t> </a:t>
            </a:r>
            <a:r>
              <a:rPr dirty="0" sz="1600">
                <a:solidFill>
                  <a:srgbClr val="232323"/>
                </a:solidFill>
                <a:latin typeface="Consolas"/>
                <a:cs typeface="Consolas"/>
              </a:rPr>
              <a:t>edilen</a:t>
            </a:r>
            <a:r>
              <a:rPr dirty="0" sz="1600" spc="300">
                <a:solidFill>
                  <a:srgbClr val="232323"/>
                </a:solidFill>
                <a:latin typeface="Consolas"/>
                <a:cs typeface="Consolas"/>
              </a:rPr>
              <a:t> </a:t>
            </a:r>
            <a:r>
              <a:rPr dirty="0" sz="1600">
                <a:solidFill>
                  <a:srgbClr val="232323"/>
                </a:solidFill>
                <a:latin typeface="Consolas"/>
                <a:cs typeface="Consolas"/>
              </a:rPr>
              <a:t>2</a:t>
            </a:r>
            <a:r>
              <a:rPr dirty="0" sz="1600" spc="300">
                <a:solidFill>
                  <a:srgbClr val="232323"/>
                </a:solidFill>
                <a:latin typeface="Consolas"/>
                <a:cs typeface="Consolas"/>
              </a:rPr>
              <a:t> </a:t>
            </a:r>
            <a:r>
              <a:rPr dirty="0" sz="1600">
                <a:solidFill>
                  <a:srgbClr val="232323"/>
                </a:solidFill>
                <a:latin typeface="Consolas"/>
                <a:cs typeface="Consolas"/>
              </a:rPr>
              <a:t>karınca</a:t>
            </a:r>
            <a:r>
              <a:rPr dirty="0" sz="1600" spc="305">
                <a:solidFill>
                  <a:srgbClr val="232323"/>
                </a:solidFill>
                <a:latin typeface="Consolas"/>
                <a:cs typeface="Consolas"/>
              </a:rPr>
              <a:t> </a:t>
            </a:r>
            <a:r>
              <a:rPr dirty="0" sz="1600">
                <a:solidFill>
                  <a:srgbClr val="232323"/>
                </a:solidFill>
                <a:latin typeface="Consolas"/>
                <a:cs typeface="Consolas"/>
              </a:rPr>
              <a:t>A,</a:t>
            </a:r>
            <a:r>
              <a:rPr dirty="0" sz="1600" spc="300">
                <a:solidFill>
                  <a:srgbClr val="232323"/>
                </a:solidFill>
                <a:latin typeface="Consolas"/>
                <a:cs typeface="Consolas"/>
              </a:rPr>
              <a:t> </a:t>
            </a:r>
            <a:r>
              <a:rPr dirty="0" sz="1600">
                <a:solidFill>
                  <a:srgbClr val="232323"/>
                </a:solidFill>
                <a:latin typeface="Consolas"/>
                <a:cs typeface="Consolas"/>
              </a:rPr>
              <a:t>B,</a:t>
            </a:r>
            <a:r>
              <a:rPr dirty="0" sz="1600" spc="300">
                <a:solidFill>
                  <a:srgbClr val="232323"/>
                </a:solidFill>
                <a:latin typeface="Consolas"/>
                <a:cs typeface="Consolas"/>
              </a:rPr>
              <a:t> </a:t>
            </a:r>
            <a:r>
              <a:rPr dirty="0" sz="1600">
                <a:solidFill>
                  <a:srgbClr val="232323"/>
                </a:solidFill>
                <a:latin typeface="Consolas"/>
                <a:cs typeface="Consolas"/>
              </a:rPr>
              <a:t>C</a:t>
            </a:r>
            <a:r>
              <a:rPr dirty="0" sz="1600" spc="300">
                <a:solidFill>
                  <a:srgbClr val="232323"/>
                </a:solidFill>
                <a:latin typeface="Consolas"/>
                <a:cs typeface="Consolas"/>
              </a:rPr>
              <a:t> </a:t>
            </a:r>
            <a:r>
              <a:rPr dirty="0" sz="1600">
                <a:solidFill>
                  <a:srgbClr val="232323"/>
                </a:solidFill>
                <a:latin typeface="Consolas"/>
                <a:cs typeface="Consolas"/>
              </a:rPr>
              <a:t>ve</a:t>
            </a:r>
            <a:r>
              <a:rPr dirty="0" sz="1600" spc="305">
                <a:solidFill>
                  <a:srgbClr val="232323"/>
                </a:solidFill>
                <a:latin typeface="Consolas"/>
                <a:cs typeface="Consolas"/>
              </a:rPr>
              <a:t> </a:t>
            </a:r>
            <a:r>
              <a:rPr dirty="0" sz="1600" spc="-50">
                <a:solidFill>
                  <a:srgbClr val="232323"/>
                </a:solidFill>
                <a:latin typeface="Consolas"/>
                <a:cs typeface="Consolas"/>
              </a:rPr>
              <a:t>D</a:t>
            </a:r>
            <a:endParaRPr sz="1600">
              <a:latin typeface="Consolas"/>
              <a:cs typeface="Consolas"/>
            </a:endParaRPr>
          </a:p>
          <a:p>
            <a:pPr algn="just" marL="13335">
              <a:lnSpc>
                <a:spcPct val="100000"/>
              </a:lnSpc>
            </a:pPr>
            <a:r>
              <a:rPr dirty="0" sz="1600">
                <a:solidFill>
                  <a:srgbClr val="232323"/>
                </a:solidFill>
                <a:latin typeface="Consolas"/>
                <a:cs typeface="Consolas"/>
              </a:rPr>
              <a:t>noktalarının</a:t>
            </a:r>
            <a:r>
              <a:rPr dirty="0" sz="1600" spc="-55">
                <a:solidFill>
                  <a:srgbClr val="232323"/>
                </a:solidFill>
                <a:latin typeface="Consolas"/>
                <a:cs typeface="Consolas"/>
              </a:rPr>
              <a:t> </a:t>
            </a:r>
            <a:r>
              <a:rPr dirty="0" sz="1600">
                <a:solidFill>
                  <a:srgbClr val="232323"/>
                </a:solidFill>
                <a:latin typeface="Consolas"/>
                <a:cs typeface="Consolas"/>
              </a:rPr>
              <a:t>her</a:t>
            </a:r>
            <a:r>
              <a:rPr dirty="0" sz="1600" spc="-45">
                <a:solidFill>
                  <a:srgbClr val="232323"/>
                </a:solidFill>
                <a:latin typeface="Consolas"/>
                <a:cs typeface="Consolas"/>
              </a:rPr>
              <a:t> </a:t>
            </a:r>
            <a:r>
              <a:rPr dirty="0" sz="1600">
                <a:solidFill>
                  <a:srgbClr val="232323"/>
                </a:solidFill>
                <a:latin typeface="Consolas"/>
                <a:cs typeface="Consolas"/>
              </a:rPr>
              <a:t>birine</a:t>
            </a:r>
            <a:r>
              <a:rPr dirty="0" sz="1600" spc="-45">
                <a:solidFill>
                  <a:srgbClr val="232323"/>
                </a:solidFill>
                <a:latin typeface="Consolas"/>
                <a:cs typeface="Consolas"/>
              </a:rPr>
              <a:t> </a:t>
            </a:r>
            <a:r>
              <a:rPr dirty="0" sz="1600">
                <a:solidFill>
                  <a:srgbClr val="232323"/>
                </a:solidFill>
                <a:latin typeface="Consolas"/>
                <a:cs typeface="Consolas"/>
              </a:rPr>
              <a:t>farklı</a:t>
            </a:r>
            <a:r>
              <a:rPr dirty="0" sz="1600" spc="-45">
                <a:solidFill>
                  <a:srgbClr val="232323"/>
                </a:solidFill>
                <a:latin typeface="Consolas"/>
                <a:cs typeface="Consolas"/>
              </a:rPr>
              <a:t> </a:t>
            </a:r>
            <a:r>
              <a:rPr dirty="0" sz="1600">
                <a:solidFill>
                  <a:srgbClr val="232323"/>
                </a:solidFill>
                <a:latin typeface="Consolas"/>
                <a:cs typeface="Consolas"/>
              </a:rPr>
              <a:t>yollardan</a:t>
            </a:r>
            <a:r>
              <a:rPr dirty="0" sz="1600" spc="-45">
                <a:solidFill>
                  <a:srgbClr val="232323"/>
                </a:solidFill>
                <a:latin typeface="Consolas"/>
                <a:cs typeface="Consolas"/>
              </a:rPr>
              <a:t> </a:t>
            </a:r>
            <a:r>
              <a:rPr dirty="0" sz="1600" spc="-10">
                <a:solidFill>
                  <a:srgbClr val="232323"/>
                </a:solidFill>
                <a:latin typeface="Consolas"/>
                <a:cs typeface="Consolas"/>
              </a:rPr>
              <a:t>uğramışlardır.</a:t>
            </a:r>
            <a:endParaRPr sz="16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600">
              <a:latin typeface="Consolas"/>
              <a:cs typeface="Consolas"/>
            </a:endParaRPr>
          </a:p>
          <a:p>
            <a:pPr algn="just" marL="12700" marR="5080">
              <a:lnSpc>
                <a:spcPct val="100000"/>
              </a:lnSpc>
            </a:pPr>
            <a:r>
              <a:rPr dirty="0" sz="1600">
                <a:solidFill>
                  <a:srgbClr val="232323"/>
                </a:solidFill>
                <a:latin typeface="Consolas"/>
                <a:cs typeface="Consolas"/>
              </a:rPr>
              <a:t>Yeşil</a:t>
            </a:r>
            <a:r>
              <a:rPr dirty="0" sz="1600" spc="15">
                <a:solidFill>
                  <a:srgbClr val="232323"/>
                </a:solidFill>
                <a:latin typeface="Consolas"/>
                <a:cs typeface="Consolas"/>
              </a:rPr>
              <a:t> </a:t>
            </a:r>
            <a:r>
              <a:rPr dirty="0" sz="1600">
                <a:solidFill>
                  <a:srgbClr val="232323"/>
                </a:solidFill>
                <a:latin typeface="Consolas"/>
                <a:cs typeface="Consolas"/>
              </a:rPr>
              <a:t>renk</a:t>
            </a:r>
            <a:r>
              <a:rPr dirty="0" sz="1600" spc="15">
                <a:solidFill>
                  <a:srgbClr val="232323"/>
                </a:solidFill>
                <a:latin typeface="Consolas"/>
                <a:cs typeface="Consolas"/>
              </a:rPr>
              <a:t> </a:t>
            </a:r>
            <a:r>
              <a:rPr dirty="0" sz="1600">
                <a:solidFill>
                  <a:srgbClr val="232323"/>
                </a:solidFill>
                <a:latin typeface="Consolas"/>
                <a:cs typeface="Consolas"/>
              </a:rPr>
              <a:t>ile</a:t>
            </a:r>
            <a:r>
              <a:rPr dirty="0" sz="1600" spc="15">
                <a:solidFill>
                  <a:srgbClr val="232323"/>
                </a:solidFill>
                <a:latin typeface="Consolas"/>
                <a:cs typeface="Consolas"/>
              </a:rPr>
              <a:t> </a:t>
            </a:r>
            <a:r>
              <a:rPr dirty="0" sz="1600">
                <a:solidFill>
                  <a:srgbClr val="232323"/>
                </a:solidFill>
                <a:latin typeface="Consolas"/>
                <a:cs typeface="Consolas"/>
              </a:rPr>
              <a:t>temsil</a:t>
            </a:r>
            <a:r>
              <a:rPr dirty="0" sz="1600" spc="15">
                <a:solidFill>
                  <a:srgbClr val="232323"/>
                </a:solidFill>
                <a:latin typeface="Consolas"/>
                <a:cs typeface="Consolas"/>
              </a:rPr>
              <a:t> </a:t>
            </a:r>
            <a:r>
              <a:rPr dirty="0" sz="1600">
                <a:solidFill>
                  <a:srgbClr val="232323"/>
                </a:solidFill>
                <a:latin typeface="Consolas"/>
                <a:cs typeface="Consolas"/>
              </a:rPr>
              <a:t>edilen</a:t>
            </a:r>
            <a:r>
              <a:rPr dirty="0" sz="1600" spc="15">
                <a:solidFill>
                  <a:srgbClr val="232323"/>
                </a:solidFill>
                <a:latin typeface="Consolas"/>
                <a:cs typeface="Consolas"/>
              </a:rPr>
              <a:t> </a:t>
            </a:r>
            <a:r>
              <a:rPr dirty="0" sz="1600">
                <a:solidFill>
                  <a:srgbClr val="232323"/>
                </a:solidFill>
                <a:latin typeface="Consolas"/>
                <a:cs typeface="Consolas"/>
              </a:rPr>
              <a:t>karınca</a:t>
            </a:r>
            <a:r>
              <a:rPr dirty="0" sz="1600" spc="15">
                <a:solidFill>
                  <a:srgbClr val="232323"/>
                </a:solidFill>
                <a:latin typeface="Consolas"/>
                <a:cs typeface="Consolas"/>
              </a:rPr>
              <a:t> </a:t>
            </a:r>
            <a:r>
              <a:rPr dirty="0" sz="1600">
                <a:solidFill>
                  <a:srgbClr val="232323"/>
                </a:solidFill>
                <a:latin typeface="Consolas"/>
                <a:cs typeface="Consolas"/>
              </a:rPr>
              <a:t>D</a:t>
            </a:r>
            <a:r>
              <a:rPr dirty="0" sz="1600" spc="5">
                <a:solidFill>
                  <a:srgbClr val="232323"/>
                </a:solidFill>
                <a:latin typeface="Consolas"/>
                <a:cs typeface="Consolas"/>
              </a:rPr>
              <a:t> </a:t>
            </a:r>
            <a:r>
              <a:rPr dirty="0" sz="1600">
                <a:solidFill>
                  <a:srgbClr val="232323"/>
                </a:solidFill>
                <a:latin typeface="Consolas"/>
                <a:cs typeface="Consolas"/>
              </a:rPr>
              <a:t>noktasından</a:t>
            </a:r>
            <a:r>
              <a:rPr dirty="0" sz="1600" spc="15">
                <a:solidFill>
                  <a:srgbClr val="232323"/>
                </a:solidFill>
                <a:latin typeface="Consolas"/>
                <a:cs typeface="Consolas"/>
              </a:rPr>
              <a:t> </a:t>
            </a:r>
            <a:r>
              <a:rPr dirty="0" sz="1600">
                <a:solidFill>
                  <a:srgbClr val="232323"/>
                </a:solidFill>
                <a:latin typeface="Consolas"/>
                <a:cs typeface="Consolas"/>
              </a:rPr>
              <a:t>yola</a:t>
            </a:r>
            <a:r>
              <a:rPr dirty="0" sz="1600" spc="20">
                <a:solidFill>
                  <a:srgbClr val="232323"/>
                </a:solidFill>
                <a:latin typeface="Consolas"/>
                <a:cs typeface="Consolas"/>
              </a:rPr>
              <a:t> </a:t>
            </a:r>
            <a:r>
              <a:rPr dirty="0" sz="1600" spc="-10">
                <a:solidFill>
                  <a:srgbClr val="232323"/>
                </a:solidFill>
                <a:latin typeface="Consolas"/>
                <a:cs typeface="Consolas"/>
              </a:rPr>
              <a:t>çıkmış </a:t>
            </a:r>
            <a:r>
              <a:rPr dirty="0" sz="1600">
                <a:solidFill>
                  <a:srgbClr val="232323"/>
                </a:solidFill>
                <a:latin typeface="Consolas"/>
                <a:cs typeface="Consolas"/>
              </a:rPr>
              <a:t>ve</a:t>
            </a:r>
            <a:r>
              <a:rPr dirty="0" sz="1600" spc="10">
                <a:solidFill>
                  <a:srgbClr val="232323"/>
                </a:solidFill>
                <a:latin typeface="Consolas"/>
                <a:cs typeface="Consolas"/>
              </a:rPr>
              <a:t> </a:t>
            </a:r>
            <a:r>
              <a:rPr dirty="0" sz="1600">
                <a:solidFill>
                  <a:srgbClr val="232323"/>
                </a:solidFill>
                <a:latin typeface="Consolas"/>
                <a:cs typeface="Consolas"/>
              </a:rPr>
              <a:t>C,</a:t>
            </a:r>
            <a:r>
              <a:rPr dirty="0" sz="1600" spc="25">
                <a:solidFill>
                  <a:srgbClr val="232323"/>
                </a:solidFill>
                <a:latin typeface="Consolas"/>
                <a:cs typeface="Consolas"/>
              </a:rPr>
              <a:t> </a:t>
            </a:r>
            <a:r>
              <a:rPr dirty="0" sz="1600">
                <a:solidFill>
                  <a:srgbClr val="232323"/>
                </a:solidFill>
                <a:latin typeface="Consolas"/>
                <a:cs typeface="Consolas"/>
              </a:rPr>
              <a:t>A</a:t>
            </a:r>
            <a:r>
              <a:rPr dirty="0" sz="1600" spc="10">
                <a:solidFill>
                  <a:srgbClr val="232323"/>
                </a:solidFill>
                <a:latin typeface="Consolas"/>
                <a:cs typeface="Consolas"/>
              </a:rPr>
              <a:t> </a:t>
            </a:r>
            <a:r>
              <a:rPr dirty="0" sz="1600">
                <a:solidFill>
                  <a:srgbClr val="232323"/>
                </a:solidFill>
                <a:latin typeface="Consolas"/>
                <a:cs typeface="Consolas"/>
              </a:rPr>
              <a:t>ve</a:t>
            </a:r>
            <a:r>
              <a:rPr dirty="0" sz="1600" spc="25">
                <a:solidFill>
                  <a:srgbClr val="232323"/>
                </a:solidFill>
                <a:latin typeface="Consolas"/>
                <a:cs typeface="Consolas"/>
              </a:rPr>
              <a:t> </a:t>
            </a:r>
            <a:r>
              <a:rPr dirty="0" sz="1600">
                <a:solidFill>
                  <a:srgbClr val="232323"/>
                </a:solidFill>
                <a:latin typeface="Consolas"/>
                <a:cs typeface="Consolas"/>
              </a:rPr>
              <a:t>B</a:t>
            </a:r>
            <a:r>
              <a:rPr dirty="0" sz="1600" spc="10">
                <a:solidFill>
                  <a:srgbClr val="232323"/>
                </a:solidFill>
                <a:latin typeface="Consolas"/>
                <a:cs typeface="Consolas"/>
              </a:rPr>
              <a:t> </a:t>
            </a:r>
            <a:r>
              <a:rPr dirty="0" sz="1600">
                <a:solidFill>
                  <a:srgbClr val="232323"/>
                </a:solidFill>
                <a:latin typeface="Consolas"/>
                <a:cs typeface="Consolas"/>
              </a:rPr>
              <a:t>noktalarından</a:t>
            </a:r>
            <a:r>
              <a:rPr dirty="0" sz="1600" spc="10">
                <a:solidFill>
                  <a:srgbClr val="232323"/>
                </a:solidFill>
                <a:latin typeface="Consolas"/>
                <a:cs typeface="Consolas"/>
              </a:rPr>
              <a:t> </a:t>
            </a:r>
            <a:r>
              <a:rPr dirty="0" sz="1600">
                <a:solidFill>
                  <a:srgbClr val="232323"/>
                </a:solidFill>
                <a:latin typeface="Consolas"/>
                <a:cs typeface="Consolas"/>
              </a:rPr>
              <a:t>geçerek</a:t>
            </a:r>
            <a:r>
              <a:rPr dirty="0" sz="1600" spc="25">
                <a:solidFill>
                  <a:srgbClr val="232323"/>
                </a:solidFill>
                <a:latin typeface="Consolas"/>
                <a:cs typeface="Consolas"/>
              </a:rPr>
              <a:t> </a:t>
            </a:r>
            <a:r>
              <a:rPr dirty="0" sz="1600">
                <a:solidFill>
                  <a:srgbClr val="232323"/>
                </a:solidFill>
                <a:latin typeface="Consolas"/>
                <a:cs typeface="Consolas"/>
              </a:rPr>
              <a:t>D</a:t>
            </a:r>
            <a:r>
              <a:rPr dirty="0" sz="1600" spc="10">
                <a:solidFill>
                  <a:srgbClr val="232323"/>
                </a:solidFill>
                <a:latin typeface="Consolas"/>
                <a:cs typeface="Consolas"/>
              </a:rPr>
              <a:t> </a:t>
            </a:r>
            <a:r>
              <a:rPr dirty="0" sz="1600">
                <a:solidFill>
                  <a:srgbClr val="232323"/>
                </a:solidFill>
                <a:latin typeface="Consolas"/>
                <a:cs typeface="Consolas"/>
              </a:rPr>
              <a:t>noktasına</a:t>
            </a:r>
            <a:r>
              <a:rPr dirty="0" sz="1600" spc="25">
                <a:solidFill>
                  <a:srgbClr val="232323"/>
                </a:solidFill>
                <a:latin typeface="Consolas"/>
                <a:cs typeface="Consolas"/>
              </a:rPr>
              <a:t> </a:t>
            </a:r>
            <a:r>
              <a:rPr dirty="0" sz="1600">
                <a:solidFill>
                  <a:srgbClr val="232323"/>
                </a:solidFill>
                <a:latin typeface="Consolas"/>
                <a:cs typeface="Consolas"/>
              </a:rPr>
              <a:t>geri </a:t>
            </a:r>
            <a:r>
              <a:rPr dirty="0" sz="1600" spc="-10">
                <a:solidFill>
                  <a:srgbClr val="232323"/>
                </a:solidFill>
                <a:latin typeface="Consolas"/>
                <a:cs typeface="Consolas"/>
              </a:rPr>
              <a:t>dönmüştür. </a:t>
            </a:r>
            <a:r>
              <a:rPr dirty="0" sz="1600">
                <a:solidFill>
                  <a:srgbClr val="232323"/>
                </a:solidFill>
                <a:latin typeface="Consolas"/>
                <a:cs typeface="Consolas"/>
              </a:rPr>
              <a:t>Bu</a:t>
            </a:r>
            <a:r>
              <a:rPr dirty="0" sz="1600" spc="20">
                <a:solidFill>
                  <a:srgbClr val="232323"/>
                </a:solidFill>
                <a:latin typeface="Consolas"/>
                <a:cs typeface="Consolas"/>
              </a:rPr>
              <a:t> </a:t>
            </a:r>
            <a:r>
              <a:rPr dirty="0" sz="1600">
                <a:solidFill>
                  <a:srgbClr val="232323"/>
                </a:solidFill>
                <a:latin typeface="Consolas"/>
                <a:cs typeface="Consolas"/>
              </a:rPr>
              <a:t>seyahatin</a:t>
            </a:r>
            <a:r>
              <a:rPr dirty="0" sz="1600" spc="20">
                <a:solidFill>
                  <a:srgbClr val="232323"/>
                </a:solidFill>
                <a:latin typeface="Consolas"/>
                <a:cs typeface="Consolas"/>
              </a:rPr>
              <a:t> </a:t>
            </a:r>
            <a:r>
              <a:rPr dirty="0" sz="1600">
                <a:solidFill>
                  <a:srgbClr val="232323"/>
                </a:solidFill>
                <a:latin typeface="Consolas"/>
                <a:cs typeface="Consolas"/>
              </a:rPr>
              <a:t>maliyeti</a:t>
            </a:r>
            <a:r>
              <a:rPr dirty="0" sz="1600" spc="20">
                <a:solidFill>
                  <a:srgbClr val="232323"/>
                </a:solidFill>
                <a:latin typeface="Consolas"/>
                <a:cs typeface="Consolas"/>
              </a:rPr>
              <a:t> </a:t>
            </a:r>
            <a:r>
              <a:rPr dirty="0" sz="1600">
                <a:solidFill>
                  <a:srgbClr val="232323"/>
                </a:solidFill>
                <a:latin typeface="Consolas"/>
                <a:cs typeface="Consolas"/>
              </a:rPr>
              <a:t>31</a:t>
            </a:r>
            <a:r>
              <a:rPr dirty="0" sz="1600" spc="20">
                <a:solidFill>
                  <a:srgbClr val="232323"/>
                </a:solidFill>
                <a:latin typeface="Consolas"/>
                <a:cs typeface="Consolas"/>
              </a:rPr>
              <a:t> </a:t>
            </a:r>
            <a:r>
              <a:rPr dirty="0" sz="1600">
                <a:solidFill>
                  <a:srgbClr val="232323"/>
                </a:solidFill>
                <a:latin typeface="Consolas"/>
                <a:cs typeface="Consolas"/>
              </a:rPr>
              <a:t>birimdir.</a:t>
            </a:r>
            <a:r>
              <a:rPr dirty="0" sz="1600" spc="20">
                <a:solidFill>
                  <a:srgbClr val="232323"/>
                </a:solidFill>
                <a:latin typeface="Consolas"/>
                <a:cs typeface="Consolas"/>
              </a:rPr>
              <a:t> </a:t>
            </a:r>
            <a:r>
              <a:rPr dirty="0" sz="1600">
                <a:solidFill>
                  <a:srgbClr val="232323"/>
                </a:solidFill>
                <a:latin typeface="Consolas"/>
                <a:cs typeface="Consolas"/>
              </a:rPr>
              <a:t>Karıncanın</a:t>
            </a:r>
            <a:r>
              <a:rPr dirty="0" sz="1600" spc="20">
                <a:solidFill>
                  <a:srgbClr val="232323"/>
                </a:solidFill>
                <a:latin typeface="Consolas"/>
                <a:cs typeface="Consolas"/>
              </a:rPr>
              <a:t> </a:t>
            </a:r>
            <a:r>
              <a:rPr dirty="0" sz="1600">
                <a:solidFill>
                  <a:srgbClr val="232323"/>
                </a:solidFill>
                <a:latin typeface="Consolas"/>
                <a:cs typeface="Consolas"/>
              </a:rPr>
              <a:t>yüzeye</a:t>
            </a:r>
            <a:r>
              <a:rPr dirty="0" sz="1600" spc="15">
                <a:solidFill>
                  <a:srgbClr val="232323"/>
                </a:solidFill>
                <a:latin typeface="Consolas"/>
                <a:cs typeface="Consolas"/>
              </a:rPr>
              <a:t> </a:t>
            </a:r>
            <a:r>
              <a:rPr dirty="0" sz="1600" spc="-10">
                <a:solidFill>
                  <a:srgbClr val="232323"/>
                </a:solidFill>
                <a:latin typeface="Consolas"/>
                <a:cs typeface="Consolas"/>
              </a:rPr>
              <a:t>bıraktığı </a:t>
            </a:r>
            <a:r>
              <a:rPr dirty="0" sz="1600">
                <a:solidFill>
                  <a:srgbClr val="232323"/>
                </a:solidFill>
                <a:latin typeface="Consolas"/>
                <a:cs typeface="Consolas"/>
              </a:rPr>
              <a:t>feromon</a:t>
            </a:r>
            <a:r>
              <a:rPr dirty="0" sz="1600" spc="-40">
                <a:solidFill>
                  <a:srgbClr val="232323"/>
                </a:solidFill>
                <a:latin typeface="Consolas"/>
                <a:cs typeface="Consolas"/>
              </a:rPr>
              <a:t> </a:t>
            </a:r>
            <a:r>
              <a:rPr dirty="0" sz="1600">
                <a:solidFill>
                  <a:srgbClr val="232323"/>
                </a:solidFill>
                <a:latin typeface="Consolas"/>
                <a:cs typeface="Consolas"/>
              </a:rPr>
              <a:t>miktarı</a:t>
            </a:r>
            <a:r>
              <a:rPr dirty="0" sz="1600" spc="-40">
                <a:solidFill>
                  <a:srgbClr val="232323"/>
                </a:solidFill>
                <a:latin typeface="Consolas"/>
                <a:cs typeface="Consolas"/>
              </a:rPr>
              <a:t> </a:t>
            </a:r>
            <a:r>
              <a:rPr dirty="0" sz="1600">
                <a:solidFill>
                  <a:srgbClr val="232323"/>
                </a:solidFill>
                <a:latin typeface="Consolas"/>
                <a:cs typeface="Consolas"/>
              </a:rPr>
              <a:t>ise</a:t>
            </a:r>
            <a:r>
              <a:rPr dirty="0" sz="1600" spc="-40">
                <a:solidFill>
                  <a:srgbClr val="232323"/>
                </a:solidFill>
                <a:latin typeface="Consolas"/>
                <a:cs typeface="Consolas"/>
              </a:rPr>
              <a:t> </a:t>
            </a:r>
            <a:r>
              <a:rPr dirty="0" sz="1600">
                <a:solidFill>
                  <a:srgbClr val="232323"/>
                </a:solidFill>
                <a:latin typeface="Consolas"/>
                <a:cs typeface="Consolas"/>
              </a:rPr>
              <a:t>formülden</a:t>
            </a:r>
            <a:r>
              <a:rPr dirty="0" sz="1600" spc="-35">
                <a:solidFill>
                  <a:srgbClr val="232323"/>
                </a:solidFill>
                <a:latin typeface="Consolas"/>
                <a:cs typeface="Consolas"/>
              </a:rPr>
              <a:t> </a:t>
            </a:r>
            <a:r>
              <a:rPr dirty="0" sz="1600" b="1">
                <a:solidFill>
                  <a:srgbClr val="232323"/>
                </a:solidFill>
                <a:latin typeface="Consolas"/>
                <a:cs typeface="Consolas"/>
              </a:rPr>
              <a:t>1/31</a:t>
            </a:r>
            <a:r>
              <a:rPr dirty="0" sz="1600" spc="-35" b="1">
                <a:solidFill>
                  <a:srgbClr val="232323"/>
                </a:solidFill>
                <a:latin typeface="Consolas"/>
                <a:cs typeface="Consolas"/>
              </a:rPr>
              <a:t> </a:t>
            </a:r>
            <a:r>
              <a:rPr dirty="0" sz="1600">
                <a:solidFill>
                  <a:srgbClr val="232323"/>
                </a:solidFill>
                <a:latin typeface="Consolas"/>
                <a:cs typeface="Consolas"/>
              </a:rPr>
              <a:t>olarak</a:t>
            </a:r>
            <a:r>
              <a:rPr dirty="0" sz="1600" spc="-45">
                <a:solidFill>
                  <a:srgbClr val="232323"/>
                </a:solidFill>
                <a:latin typeface="Consolas"/>
                <a:cs typeface="Consolas"/>
              </a:rPr>
              <a:t> </a:t>
            </a:r>
            <a:r>
              <a:rPr dirty="0" sz="1600" spc="-10">
                <a:solidFill>
                  <a:srgbClr val="232323"/>
                </a:solidFill>
                <a:latin typeface="Consolas"/>
                <a:cs typeface="Consolas"/>
              </a:rPr>
              <a:t>hesaplanmıştır.</a:t>
            </a:r>
            <a:endParaRPr sz="16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600">
              <a:latin typeface="Consolas"/>
              <a:cs typeface="Consolas"/>
            </a:endParaRPr>
          </a:p>
          <a:p>
            <a:pPr algn="just" marL="12700" marR="5715">
              <a:lnSpc>
                <a:spcPct val="100000"/>
              </a:lnSpc>
              <a:spcBef>
                <a:spcPts val="5"/>
              </a:spcBef>
            </a:pPr>
            <a:r>
              <a:rPr dirty="0" sz="1600">
                <a:solidFill>
                  <a:srgbClr val="232323"/>
                </a:solidFill>
                <a:latin typeface="Consolas"/>
                <a:cs typeface="Consolas"/>
              </a:rPr>
              <a:t>Aynı</a:t>
            </a:r>
            <a:r>
              <a:rPr dirty="0" sz="1600" spc="-50">
                <a:solidFill>
                  <a:srgbClr val="232323"/>
                </a:solidFill>
                <a:latin typeface="Consolas"/>
                <a:cs typeface="Consolas"/>
              </a:rPr>
              <a:t>  </a:t>
            </a:r>
            <a:r>
              <a:rPr dirty="0" sz="1600">
                <a:solidFill>
                  <a:srgbClr val="232323"/>
                </a:solidFill>
                <a:latin typeface="Consolas"/>
                <a:cs typeface="Consolas"/>
              </a:rPr>
              <a:t>şekilde</a:t>
            </a:r>
            <a:r>
              <a:rPr dirty="0" sz="1600" spc="-55">
                <a:solidFill>
                  <a:srgbClr val="232323"/>
                </a:solidFill>
                <a:latin typeface="Consolas"/>
                <a:cs typeface="Consolas"/>
              </a:rPr>
              <a:t>  </a:t>
            </a:r>
            <a:r>
              <a:rPr dirty="0" sz="1600">
                <a:solidFill>
                  <a:srgbClr val="232323"/>
                </a:solidFill>
                <a:latin typeface="Consolas"/>
                <a:cs typeface="Consolas"/>
              </a:rPr>
              <a:t>lacivert</a:t>
            </a:r>
            <a:r>
              <a:rPr dirty="0" sz="1600" spc="-50">
                <a:solidFill>
                  <a:srgbClr val="232323"/>
                </a:solidFill>
                <a:latin typeface="Consolas"/>
                <a:cs typeface="Consolas"/>
              </a:rPr>
              <a:t>  </a:t>
            </a:r>
            <a:r>
              <a:rPr dirty="0" sz="1600">
                <a:solidFill>
                  <a:srgbClr val="232323"/>
                </a:solidFill>
                <a:latin typeface="Consolas"/>
                <a:cs typeface="Consolas"/>
              </a:rPr>
              <a:t>renk</a:t>
            </a:r>
            <a:r>
              <a:rPr dirty="0" sz="1600" spc="-45">
                <a:solidFill>
                  <a:srgbClr val="232323"/>
                </a:solidFill>
                <a:latin typeface="Consolas"/>
                <a:cs typeface="Consolas"/>
              </a:rPr>
              <a:t>  </a:t>
            </a:r>
            <a:r>
              <a:rPr dirty="0" sz="1600">
                <a:solidFill>
                  <a:srgbClr val="232323"/>
                </a:solidFill>
                <a:latin typeface="Consolas"/>
                <a:cs typeface="Consolas"/>
              </a:rPr>
              <a:t>ile</a:t>
            </a:r>
            <a:r>
              <a:rPr dirty="0" sz="1600" spc="-45">
                <a:solidFill>
                  <a:srgbClr val="232323"/>
                </a:solidFill>
                <a:latin typeface="Consolas"/>
                <a:cs typeface="Consolas"/>
              </a:rPr>
              <a:t>  </a:t>
            </a:r>
            <a:r>
              <a:rPr dirty="0" sz="1600">
                <a:solidFill>
                  <a:srgbClr val="232323"/>
                </a:solidFill>
                <a:latin typeface="Consolas"/>
                <a:cs typeface="Consolas"/>
              </a:rPr>
              <a:t>temsil</a:t>
            </a:r>
            <a:r>
              <a:rPr dirty="0" sz="1600" spc="-50">
                <a:solidFill>
                  <a:srgbClr val="232323"/>
                </a:solidFill>
                <a:latin typeface="Consolas"/>
                <a:cs typeface="Consolas"/>
              </a:rPr>
              <a:t>  </a:t>
            </a:r>
            <a:r>
              <a:rPr dirty="0" sz="1600">
                <a:solidFill>
                  <a:srgbClr val="232323"/>
                </a:solidFill>
                <a:latin typeface="Consolas"/>
                <a:cs typeface="Consolas"/>
              </a:rPr>
              <a:t>edilen</a:t>
            </a:r>
            <a:r>
              <a:rPr dirty="0" sz="1600" spc="-50">
                <a:solidFill>
                  <a:srgbClr val="232323"/>
                </a:solidFill>
                <a:latin typeface="Consolas"/>
                <a:cs typeface="Consolas"/>
              </a:rPr>
              <a:t>  </a:t>
            </a:r>
            <a:r>
              <a:rPr dirty="0" sz="1600">
                <a:solidFill>
                  <a:srgbClr val="232323"/>
                </a:solidFill>
                <a:latin typeface="Consolas"/>
                <a:cs typeface="Consolas"/>
              </a:rPr>
              <a:t>karınca,</a:t>
            </a:r>
            <a:r>
              <a:rPr dirty="0" sz="1600" spc="-50">
                <a:solidFill>
                  <a:srgbClr val="232323"/>
                </a:solidFill>
                <a:latin typeface="Consolas"/>
                <a:cs typeface="Consolas"/>
              </a:rPr>
              <a:t>  D </a:t>
            </a:r>
            <a:r>
              <a:rPr dirty="0" sz="1600">
                <a:solidFill>
                  <a:srgbClr val="232323"/>
                </a:solidFill>
                <a:latin typeface="Consolas"/>
                <a:cs typeface="Consolas"/>
              </a:rPr>
              <a:t>noktasından</a:t>
            </a:r>
            <a:r>
              <a:rPr dirty="0" sz="1600" spc="445">
                <a:solidFill>
                  <a:srgbClr val="232323"/>
                </a:solidFill>
                <a:latin typeface="Consolas"/>
                <a:cs typeface="Consolas"/>
              </a:rPr>
              <a:t> </a:t>
            </a:r>
            <a:r>
              <a:rPr dirty="0" sz="1600">
                <a:solidFill>
                  <a:srgbClr val="232323"/>
                </a:solidFill>
                <a:latin typeface="Consolas"/>
                <a:cs typeface="Consolas"/>
              </a:rPr>
              <a:t>yola</a:t>
            </a:r>
            <a:r>
              <a:rPr dirty="0" sz="1600" spc="459">
                <a:solidFill>
                  <a:srgbClr val="232323"/>
                </a:solidFill>
                <a:latin typeface="Consolas"/>
                <a:cs typeface="Consolas"/>
              </a:rPr>
              <a:t> </a:t>
            </a:r>
            <a:r>
              <a:rPr dirty="0" sz="1600">
                <a:solidFill>
                  <a:srgbClr val="232323"/>
                </a:solidFill>
                <a:latin typeface="Consolas"/>
                <a:cs typeface="Consolas"/>
              </a:rPr>
              <a:t>çıkmış</a:t>
            </a:r>
            <a:r>
              <a:rPr dirty="0" sz="1600" spc="459">
                <a:solidFill>
                  <a:srgbClr val="232323"/>
                </a:solidFill>
                <a:latin typeface="Consolas"/>
                <a:cs typeface="Consolas"/>
              </a:rPr>
              <a:t> </a:t>
            </a:r>
            <a:r>
              <a:rPr dirty="0" sz="1600">
                <a:solidFill>
                  <a:srgbClr val="232323"/>
                </a:solidFill>
                <a:latin typeface="Consolas"/>
                <a:cs typeface="Consolas"/>
              </a:rPr>
              <a:t>ve</a:t>
            </a:r>
            <a:r>
              <a:rPr dirty="0" sz="1600" spc="459">
                <a:solidFill>
                  <a:srgbClr val="232323"/>
                </a:solidFill>
                <a:latin typeface="Consolas"/>
                <a:cs typeface="Consolas"/>
              </a:rPr>
              <a:t> </a:t>
            </a:r>
            <a:r>
              <a:rPr dirty="0" sz="1600">
                <a:solidFill>
                  <a:srgbClr val="232323"/>
                </a:solidFill>
                <a:latin typeface="Consolas"/>
                <a:cs typeface="Consolas"/>
              </a:rPr>
              <a:t>sırasıyla</a:t>
            </a:r>
            <a:r>
              <a:rPr dirty="0" sz="1600" spc="445">
                <a:solidFill>
                  <a:srgbClr val="232323"/>
                </a:solidFill>
                <a:latin typeface="Consolas"/>
                <a:cs typeface="Consolas"/>
              </a:rPr>
              <a:t> </a:t>
            </a:r>
            <a:r>
              <a:rPr dirty="0" sz="1600">
                <a:solidFill>
                  <a:srgbClr val="232323"/>
                </a:solidFill>
                <a:latin typeface="Consolas"/>
                <a:cs typeface="Consolas"/>
              </a:rPr>
              <a:t>A,</a:t>
            </a:r>
            <a:r>
              <a:rPr dirty="0" sz="1600" spc="459">
                <a:solidFill>
                  <a:srgbClr val="232323"/>
                </a:solidFill>
                <a:latin typeface="Consolas"/>
                <a:cs typeface="Consolas"/>
              </a:rPr>
              <a:t> </a:t>
            </a:r>
            <a:r>
              <a:rPr dirty="0" sz="1600">
                <a:solidFill>
                  <a:srgbClr val="232323"/>
                </a:solidFill>
                <a:latin typeface="Consolas"/>
                <a:cs typeface="Consolas"/>
              </a:rPr>
              <a:t>B,</a:t>
            </a:r>
            <a:r>
              <a:rPr dirty="0" sz="1600" spc="459">
                <a:solidFill>
                  <a:srgbClr val="232323"/>
                </a:solidFill>
                <a:latin typeface="Consolas"/>
                <a:cs typeface="Consolas"/>
              </a:rPr>
              <a:t> </a:t>
            </a:r>
            <a:r>
              <a:rPr dirty="0" sz="1600">
                <a:solidFill>
                  <a:srgbClr val="232323"/>
                </a:solidFill>
                <a:latin typeface="Consolas"/>
                <a:cs typeface="Consolas"/>
              </a:rPr>
              <a:t>C</a:t>
            </a:r>
            <a:r>
              <a:rPr dirty="0" sz="1600" spc="459">
                <a:solidFill>
                  <a:srgbClr val="232323"/>
                </a:solidFill>
                <a:latin typeface="Consolas"/>
                <a:cs typeface="Consolas"/>
              </a:rPr>
              <a:t> </a:t>
            </a:r>
            <a:r>
              <a:rPr dirty="0" sz="1600" spc="-10">
                <a:solidFill>
                  <a:srgbClr val="232323"/>
                </a:solidFill>
                <a:latin typeface="Consolas"/>
                <a:cs typeface="Consolas"/>
              </a:rPr>
              <a:t>noktalarından </a:t>
            </a:r>
            <a:r>
              <a:rPr dirty="0" sz="1600">
                <a:solidFill>
                  <a:srgbClr val="232323"/>
                </a:solidFill>
                <a:latin typeface="Consolas"/>
                <a:cs typeface="Consolas"/>
              </a:rPr>
              <a:t>geçerek</a:t>
            </a:r>
            <a:r>
              <a:rPr dirty="0" sz="1600" spc="125">
                <a:solidFill>
                  <a:srgbClr val="232323"/>
                </a:solidFill>
                <a:latin typeface="Consolas"/>
                <a:cs typeface="Consolas"/>
              </a:rPr>
              <a:t> </a:t>
            </a:r>
            <a:r>
              <a:rPr dirty="0" sz="1600">
                <a:solidFill>
                  <a:srgbClr val="232323"/>
                </a:solidFill>
                <a:latin typeface="Consolas"/>
                <a:cs typeface="Consolas"/>
              </a:rPr>
              <a:t>D</a:t>
            </a:r>
            <a:r>
              <a:rPr dirty="0" sz="1600" spc="130">
                <a:solidFill>
                  <a:srgbClr val="232323"/>
                </a:solidFill>
                <a:latin typeface="Consolas"/>
                <a:cs typeface="Consolas"/>
              </a:rPr>
              <a:t> </a:t>
            </a:r>
            <a:r>
              <a:rPr dirty="0" sz="1600">
                <a:solidFill>
                  <a:srgbClr val="232323"/>
                </a:solidFill>
                <a:latin typeface="Consolas"/>
                <a:cs typeface="Consolas"/>
              </a:rPr>
              <a:t>noktasına</a:t>
            </a:r>
            <a:r>
              <a:rPr dirty="0" sz="1600" spc="130">
                <a:solidFill>
                  <a:srgbClr val="232323"/>
                </a:solidFill>
                <a:latin typeface="Consolas"/>
                <a:cs typeface="Consolas"/>
              </a:rPr>
              <a:t> </a:t>
            </a:r>
            <a:r>
              <a:rPr dirty="0" sz="1600">
                <a:solidFill>
                  <a:srgbClr val="232323"/>
                </a:solidFill>
                <a:latin typeface="Consolas"/>
                <a:cs typeface="Consolas"/>
              </a:rPr>
              <a:t>geri</a:t>
            </a:r>
            <a:r>
              <a:rPr dirty="0" sz="1600" spc="120">
                <a:solidFill>
                  <a:srgbClr val="232323"/>
                </a:solidFill>
                <a:latin typeface="Consolas"/>
                <a:cs typeface="Consolas"/>
              </a:rPr>
              <a:t> </a:t>
            </a:r>
            <a:r>
              <a:rPr dirty="0" sz="1600">
                <a:solidFill>
                  <a:srgbClr val="232323"/>
                </a:solidFill>
                <a:latin typeface="Consolas"/>
                <a:cs typeface="Consolas"/>
              </a:rPr>
              <a:t>dönmüştür.</a:t>
            </a:r>
            <a:r>
              <a:rPr dirty="0" sz="1600" spc="130">
                <a:solidFill>
                  <a:srgbClr val="232323"/>
                </a:solidFill>
                <a:latin typeface="Consolas"/>
                <a:cs typeface="Consolas"/>
              </a:rPr>
              <a:t> </a:t>
            </a:r>
            <a:r>
              <a:rPr dirty="0" sz="1600">
                <a:solidFill>
                  <a:srgbClr val="232323"/>
                </a:solidFill>
                <a:latin typeface="Consolas"/>
                <a:cs typeface="Consolas"/>
              </a:rPr>
              <a:t>Bu</a:t>
            </a:r>
            <a:r>
              <a:rPr dirty="0" sz="1600" spc="105">
                <a:solidFill>
                  <a:srgbClr val="232323"/>
                </a:solidFill>
                <a:latin typeface="Consolas"/>
                <a:cs typeface="Consolas"/>
              </a:rPr>
              <a:t> </a:t>
            </a:r>
            <a:r>
              <a:rPr dirty="0" sz="1600">
                <a:solidFill>
                  <a:srgbClr val="232323"/>
                </a:solidFill>
                <a:latin typeface="Consolas"/>
                <a:cs typeface="Consolas"/>
              </a:rPr>
              <a:t>yolculuğun</a:t>
            </a:r>
            <a:r>
              <a:rPr dirty="0" sz="1600" spc="130">
                <a:solidFill>
                  <a:srgbClr val="232323"/>
                </a:solidFill>
                <a:latin typeface="Consolas"/>
                <a:cs typeface="Consolas"/>
              </a:rPr>
              <a:t> </a:t>
            </a:r>
            <a:r>
              <a:rPr dirty="0" sz="1600">
                <a:solidFill>
                  <a:srgbClr val="232323"/>
                </a:solidFill>
                <a:latin typeface="Consolas"/>
                <a:cs typeface="Consolas"/>
              </a:rPr>
              <a:t>maliyeti</a:t>
            </a:r>
            <a:r>
              <a:rPr dirty="0" sz="1600" spc="130">
                <a:solidFill>
                  <a:srgbClr val="232323"/>
                </a:solidFill>
                <a:latin typeface="Consolas"/>
                <a:cs typeface="Consolas"/>
              </a:rPr>
              <a:t> </a:t>
            </a:r>
            <a:r>
              <a:rPr dirty="0" sz="1600" spc="-25">
                <a:solidFill>
                  <a:srgbClr val="232323"/>
                </a:solidFill>
                <a:latin typeface="Consolas"/>
                <a:cs typeface="Consolas"/>
              </a:rPr>
              <a:t>14 </a:t>
            </a:r>
            <a:r>
              <a:rPr dirty="0" sz="1600">
                <a:solidFill>
                  <a:srgbClr val="232323"/>
                </a:solidFill>
                <a:latin typeface="Consolas"/>
                <a:cs typeface="Consolas"/>
              </a:rPr>
              <a:t>birimdir.</a:t>
            </a:r>
            <a:r>
              <a:rPr dirty="0" sz="1600" spc="-65">
                <a:solidFill>
                  <a:srgbClr val="232323"/>
                </a:solidFill>
                <a:latin typeface="Consolas"/>
                <a:cs typeface="Consolas"/>
              </a:rPr>
              <a:t>  </a:t>
            </a:r>
            <a:r>
              <a:rPr dirty="0" sz="1600">
                <a:solidFill>
                  <a:srgbClr val="232323"/>
                </a:solidFill>
                <a:latin typeface="Consolas"/>
                <a:cs typeface="Consolas"/>
              </a:rPr>
              <a:t>Karıncanın</a:t>
            </a:r>
            <a:r>
              <a:rPr dirty="0" sz="1600" spc="-60">
                <a:solidFill>
                  <a:srgbClr val="232323"/>
                </a:solidFill>
                <a:latin typeface="Consolas"/>
                <a:cs typeface="Consolas"/>
              </a:rPr>
              <a:t>  </a:t>
            </a:r>
            <a:r>
              <a:rPr dirty="0" sz="1600">
                <a:solidFill>
                  <a:srgbClr val="232323"/>
                </a:solidFill>
                <a:latin typeface="Consolas"/>
                <a:cs typeface="Consolas"/>
              </a:rPr>
              <a:t>yüzeye</a:t>
            </a:r>
            <a:r>
              <a:rPr dirty="0" sz="1600" spc="-65">
                <a:solidFill>
                  <a:srgbClr val="232323"/>
                </a:solidFill>
                <a:latin typeface="Consolas"/>
                <a:cs typeface="Consolas"/>
              </a:rPr>
              <a:t>  </a:t>
            </a:r>
            <a:r>
              <a:rPr dirty="0" sz="1600">
                <a:solidFill>
                  <a:srgbClr val="232323"/>
                </a:solidFill>
                <a:latin typeface="Consolas"/>
                <a:cs typeface="Consolas"/>
              </a:rPr>
              <a:t>bıraktığı</a:t>
            </a:r>
            <a:r>
              <a:rPr dirty="0" sz="1600" spc="-65">
                <a:solidFill>
                  <a:srgbClr val="232323"/>
                </a:solidFill>
                <a:latin typeface="Consolas"/>
                <a:cs typeface="Consolas"/>
              </a:rPr>
              <a:t>  </a:t>
            </a:r>
            <a:r>
              <a:rPr dirty="0" sz="1600">
                <a:solidFill>
                  <a:srgbClr val="232323"/>
                </a:solidFill>
                <a:latin typeface="Consolas"/>
                <a:cs typeface="Consolas"/>
              </a:rPr>
              <a:t>feromon</a:t>
            </a:r>
            <a:r>
              <a:rPr dirty="0" sz="1600" spc="-65">
                <a:solidFill>
                  <a:srgbClr val="232323"/>
                </a:solidFill>
                <a:latin typeface="Consolas"/>
                <a:cs typeface="Consolas"/>
              </a:rPr>
              <a:t>  </a:t>
            </a:r>
            <a:r>
              <a:rPr dirty="0" sz="1600">
                <a:solidFill>
                  <a:srgbClr val="232323"/>
                </a:solidFill>
                <a:latin typeface="Consolas"/>
                <a:cs typeface="Consolas"/>
              </a:rPr>
              <a:t>miktarı</a:t>
            </a:r>
            <a:r>
              <a:rPr dirty="0" sz="1600" spc="-60">
                <a:solidFill>
                  <a:srgbClr val="232323"/>
                </a:solidFill>
                <a:latin typeface="Consolas"/>
                <a:cs typeface="Consolas"/>
              </a:rPr>
              <a:t>  </a:t>
            </a:r>
            <a:r>
              <a:rPr dirty="0" sz="1600" spc="-25">
                <a:solidFill>
                  <a:srgbClr val="232323"/>
                </a:solidFill>
                <a:latin typeface="Consolas"/>
                <a:cs typeface="Consolas"/>
              </a:rPr>
              <a:t>ise </a:t>
            </a:r>
            <a:r>
              <a:rPr dirty="0" sz="1600">
                <a:solidFill>
                  <a:srgbClr val="232323"/>
                </a:solidFill>
                <a:latin typeface="Consolas"/>
                <a:cs typeface="Consolas"/>
              </a:rPr>
              <a:t>formülden</a:t>
            </a:r>
            <a:r>
              <a:rPr dirty="0" sz="1600" spc="-25">
                <a:solidFill>
                  <a:srgbClr val="232323"/>
                </a:solidFill>
                <a:latin typeface="Consolas"/>
                <a:cs typeface="Consolas"/>
              </a:rPr>
              <a:t> </a:t>
            </a:r>
            <a:r>
              <a:rPr dirty="0" sz="1600" b="1">
                <a:solidFill>
                  <a:srgbClr val="232323"/>
                </a:solidFill>
                <a:latin typeface="Consolas"/>
                <a:cs typeface="Consolas"/>
              </a:rPr>
              <a:t>1</a:t>
            </a:r>
            <a:r>
              <a:rPr dirty="0" sz="1600" spc="-20" b="1">
                <a:solidFill>
                  <a:srgbClr val="232323"/>
                </a:solidFill>
                <a:latin typeface="Consolas"/>
                <a:cs typeface="Consolas"/>
              </a:rPr>
              <a:t> </a:t>
            </a:r>
            <a:r>
              <a:rPr dirty="0" sz="1600" b="1">
                <a:solidFill>
                  <a:srgbClr val="232323"/>
                </a:solidFill>
                <a:latin typeface="Consolas"/>
                <a:cs typeface="Consolas"/>
              </a:rPr>
              <a:t>/</a:t>
            </a:r>
            <a:r>
              <a:rPr dirty="0" sz="1600" spc="-35" b="1">
                <a:solidFill>
                  <a:srgbClr val="232323"/>
                </a:solidFill>
                <a:latin typeface="Consolas"/>
                <a:cs typeface="Consolas"/>
              </a:rPr>
              <a:t> </a:t>
            </a:r>
            <a:r>
              <a:rPr dirty="0" sz="1600" b="1">
                <a:solidFill>
                  <a:srgbClr val="232323"/>
                </a:solidFill>
                <a:latin typeface="Consolas"/>
                <a:cs typeface="Consolas"/>
              </a:rPr>
              <a:t>14</a:t>
            </a:r>
            <a:r>
              <a:rPr dirty="0" sz="1600" spc="-20" b="1">
                <a:solidFill>
                  <a:srgbClr val="232323"/>
                </a:solidFill>
                <a:latin typeface="Consolas"/>
                <a:cs typeface="Consolas"/>
              </a:rPr>
              <a:t> </a:t>
            </a:r>
            <a:r>
              <a:rPr dirty="0" sz="1600">
                <a:solidFill>
                  <a:srgbClr val="232323"/>
                </a:solidFill>
                <a:latin typeface="Consolas"/>
                <a:cs typeface="Consolas"/>
              </a:rPr>
              <a:t>olarak</a:t>
            </a:r>
            <a:r>
              <a:rPr dirty="0" sz="1600" spc="-20">
                <a:solidFill>
                  <a:srgbClr val="232323"/>
                </a:solidFill>
                <a:latin typeface="Consolas"/>
                <a:cs typeface="Consolas"/>
              </a:rPr>
              <a:t> </a:t>
            </a:r>
            <a:r>
              <a:rPr dirty="0" sz="1600" spc="-10">
                <a:solidFill>
                  <a:srgbClr val="232323"/>
                </a:solidFill>
                <a:latin typeface="Consolas"/>
                <a:cs typeface="Consolas"/>
              </a:rPr>
              <a:t>hesaplanmıştır.</a:t>
            </a:r>
            <a:endParaRPr sz="16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960755">
              <a:lnSpc>
                <a:spcPct val="100000"/>
              </a:lnSpc>
              <a:spcBef>
                <a:spcPts val="100"/>
              </a:spcBef>
            </a:pPr>
            <a:r>
              <a:rPr dirty="0"/>
              <a:t>Buharlaşma</a:t>
            </a:r>
            <a:r>
              <a:rPr dirty="0" spc="-175"/>
              <a:t> </a:t>
            </a:r>
            <a:r>
              <a:rPr dirty="0"/>
              <a:t>Olmadan</a:t>
            </a:r>
            <a:r>
              <a:rPr dirty="0" spc="-170"/>
              <a:t> </a:t>
            </a:r>
            <a:r>
              <a:rPr dirty="0" spc="-10"/>
              <a:t>Örnek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0018" cy="6857999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59407" y="1460309"/>
            <a:ext cx="9698545" cy="4807711"/>
          </a:xfrm>
          <a:prstGeom prst="rect">
            <a:avLst/>
          </a:prstGeom>
        </p:spPr>
      </p:pic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960755">
              <a:lnSpc>
                <a:spcPct val="100000"/>
              </a:lnSpc>
              <a:spcBef>
                <a:spcPts val="100"/>
              </a:spcBef>
            </a:pPr>
            <a:r>
              <a:rPr dirty="0"/>
              <a:t>Buharlaşma</a:t>
            </a:r>
            <a:r>
              <a:rPr dirty="0" spc="-175"/>
              <a:t> </a:t>
            </a:r>
            <a:r>
              <a:rPr dirty="0"/>
              <a:t>Olmadan</a:t>
            </a:r>
            <a:r>
              <a:rPr dirty="0" spc="-170"/>
              <a:t> </a:t>
            </a:r>
            <a:r>
              <a:rPr dirty="0" spc="-10"/>
              <a:t>Örnek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2872194" y="3961912"/>
            <a:ext cx="1421765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şekillerde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1243088" y="3961912"/>
            <a:ext cx="1424940" cy="6362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Yukarıdaki</a:t>
            </a:r>
            <a:endParaRPr sz="20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seviyeleri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2892045" y="4266812"/>
            <a:ext cx="7653655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941830" algn="l"/>
                <a:tab pos="2612390" algn="l"/>
                <a:tab pos="3142615" algn="l"/>
                <a:tab pos="3813175" algn="l"/>
                <a:tab pos="5461000" algn="l"/>
                <a:tab pos="6550659" algn="l"/>
                <a:tab pos="7219315" algn="l"/>
              </a:tabLst>
            </a:pP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verilmiştir.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A-</a:t>
            </a:r>
            <a:r>
              <a:rPr dirty="0" sz="2000" spc="-50">
                <a:solidFill>
                  <a:srgbClr val="0D0D0D"/>
                </a:solidFill>
                <a:latin typeface="Consolas"/>
                <a:cs typeface="Consolas"/>
              </a:rPr>
              <a:t>B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2000" spc="-25">
                <a:solidFill>
                  <a:srgbClr val="0D0D0D"/>
                </a:solidFill>
                <a:latin typeface="Consolas"/>
                <a:cs typeface="Consolas"/>
              </a:rPr>
              <a:t>ve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	C-</a:t>
            </a:r>
            <a:r>
              <a:rPr dirty="0" sz="2000" spc="-50">
                <a:solidFill>
                  <a:srgbClr val="0D0D0D"/>
                </a:solidFill>
                <a:latin typeface="Consolas"/>
                <a:cs typeface="Consolas"/>
              </a:rPr>
              <a:t>D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arasındaki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yollar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2000" spc="-25">
                <a:solidFill>
                  <a:srgbClr val="0D0D0D"/>
                </a:solidFill>
                <a:latin typeface="Consolas"/>
                <a:cs typeface="Consolas"/>
              </a:rPr>
              <a:t>her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2000" spc="-25">
                <a:solidFill>
                  <a:srgbClr val="0D0D0D"/>
                </a:solidFill>
                <a:latin typeface="Consolas"/>
                <a:cs typeface="Consolas"/>
              </a:rPr>
              <a:t>iki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4498245" y="3961912"/>
            <a:ext cx="7275830" cy="6362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r" marR="5080">
              <a:lnSpc>
                <a:spcPct val="100000"/>
              </a:lnSpc>
              <a:spcBef>
                <a:spcPts val="100"/>
              </a:spcBef>
              <a:tabLst>
                <a:tab pos="650240" algn="l"/>
                <a:tab pos="1297940" algn="l"/>
                <a:tab pos="2925445" algn="l"/>
                <a:tab pos="3435985" algn="l"/>
                <a:tab pos="4504690" algn="l"/>
                <a:tab pos="6271260" algn="l"/>
              </a:tabLst>
            </a:pPr>
            <a:r>
              <a:rPr dirty="0" sz="2000" spc="-25">
                <a:solidFill>
                  <a:srgbClr val="0D0D0D"/>
                </a:solidFill>
                <a:latin typeface="Consolas"/>
                <a:cs typeface="Consolas"/>
              </a:rPr>
              <a:t>her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2000" spc="-25">
                <a:solidFill>
                  <a:srgbClr val="0D0D0D"/>
                </a:solidFill>
                <a:latin typeface="Consolas"/>
                <a:cs typeface="Consolas"/>
              </a:rPr>
              <a:t>iki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karıncanın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2000" spc="-25">
                <a:solidFill>
                  <a:srgbClr val="0D0D0D"/>
                </a:solidFill>
                <a:latin typeface="Consolas"/>
                <a:cs typeface="Consolas"/>
              </a:rPr>
              <a:t>da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yüzeye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salgıladığı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feromon</a:t>
            </a:r>
            <a:endParaRPr sz="2000">
              <a:latin typeface="Consolas"/>
              <a:cs typeface="Consolas"/>
            </a:endParaRPr>
          </a:p>
          <a:p>
            <a:pPr algn="r" marR="6350">
              <a:lnSpc>
                <a:spcPct val="100000"/>
              </a:lnSpc>
              <a:spcBef>
                <a:spcPts val="5"/>
              </a:spcBef>
            </a:pP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karınca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1243343" y="4571713"/>
            <a:ext cx="10530205" cy="15506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tarafından</a:t>
            </a:r>
            <a:r>
              <a:rPr dirty="0" sz="2000" spc="-3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kullanıldığı</a:t>
            </a:r>
            <a:r>
              <a:rPr dirty="0" sz="2000" spc="1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için</a:t>
            </a:r>
            <a:r>
              <a:rPr dirty="0" sz="2000" spc="-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bu</a:t>
            </a:r>
            <a:r>
              <a:rPr dirty="0" sz="2000" spc="-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yollarda</a:t>
            </a: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bulunan</a:t>
            </a:r>
            <a:r>
              <a:rPr dirty="0" sz="2000" spc="-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feromon</a:t>
            </a:r>
            <a:r>
              <a:rPr dirty="0" sz="2000" spc="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seviyeleri</a:t>
            </a:r>
            <a:r>
              <a:rPr dirty="0" sz="2000" spc="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her</a:t>
            </a:r>
            <a:r>
              <a:rPr dirty="0" sz="2000" spc="1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 spc="-25">
                <a:solidFill>
                  <a:srgbClr val="0D0D0D"/>
                </a:solidFill>
                <a:latin typeface="Consolas"/>
                <a:cs typeface="Consolas"/>
              </a:rPr>
              <a:t>iki</a:t>
            </a:r>
            <a:endParaRPr sz="20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karıncaya</a:t>
            </a:r>
            <a:r>
              <a:rPr dirty="0" sz="2000" spc="-4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ait</a:t>
            </a:r>
            <a:r>
              <a:rPr dirty="0" sz="2000" spc="-1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feromon</a:t>
            </a:r>
            <a:r>
              <a:rPr dirty="0" sz="2000" spc="-3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seviyeleri</a:t>
            </a:r>
            <a:r>
              <a:rPr dirty="0" sz="2000" spc="-4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toplanarak</a:t>
            </a:r>
            <a:r>
              <a:rPr dirty="0" sz="2000" spc="-3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hesaplanmıştır.</a:t>
            </a:r>
            <a:endParaRPr sz="20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0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tabLst>
                <a:tab pos="978535" algn="l"/>
                <a:tab pos="2083435" algn="l"/>
                <a:tab pos="2769235" algn="l"/>
                <a:tab pos="3874135" algn="l"/>
                <a:tab pos="4559935" algn="l"/>
                <a:tab pos="5805170" algn="l"/>
                <a:tab pos="7469505" algn="l"/>
                <a:tab pos="8574405" algn="l"/>
                <a:tab pos="9958070" algn="l"/>
              </a:tabLst>
            </a:pP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Diğer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yollar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2000" spc="-25">
                <a:solidFill>
                  <a:srgbClr val="0D0D0D"/>
                </a:solidFill>
                <a:latin typeface="Consolas"/>
                <a:cs typeface="Consolas"/>
              </a:rPr>
              <a:t>ise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sadece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2000" spc="-25">
                <a:solidFill>
                  <a:srgbClr val="0D0D0D"/>
                </a:solidFill>
                <a:latin typeface="Consolas"/>
                <a:cs typeface="Consolas"/>
              </a:rPr>
              <a:t>bir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karınca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tarafından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tercih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edildiği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2000" spc="-20">
                <a:solidFill>
                  <a:srgbClr val="0D0D0D"/>
                </a:solidFill>
                <a:latin typeface="Consolas"/>
                <a:cs typeface="Consolas"/>
              </a:rPr>
              <a:t>için</a:t>
            </a:r>
            <a:endParaRPr sz="20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yalnızca</a:t>
            </a:r>
            <a:r>
              <a:rPr dirty="0" sz="2000" spc="-2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o</a:t>
            </a:r>
            <a:r>
              <a:rPr dirty="0" sz="2000" spc="-3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karıncanın</a:t>
            </a:r>
            <a:r>
              <a:rPr dirty="0" sz="2000" spc="-4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salgıladığı</a:t>
            </a:r>
            <a:r>
              <a:rPr dirty="0" sz="2000" spc="-2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feromon</a:t>
            </a:r>
            <a:r>
              <a:rPr dirty="0" sz="2000" spc="-1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seviyesi</a:t>
            </a:r>
            <a:r>
              <a:rPr dirty="0" sz="2000" spc="-2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ile</a:t>
            </a:r>
            <a:r>
              <a:rPr dirty="0" sz="2000" spc="-3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gösterilmiştir.</a:t>
            </a:r>
            <a:endParaRPr sz="2000">
              <a:latin typeface="Consolas"/>
              <a:cs typeface="Consolas"/>
            </a:endParaRPr>
          </a:p>
        </p:txBody>
      </p:sp>
      <p:pic>
        <p:nvPicPr>
          <p:cNvPr id="8" name="object 8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0018" cy="6857999"/>
          </a:xfrm>
          <a:prstGeom prst="rect">
            <a:avLst/>
          </a:prstGeom>
        </p:spPr>
      </p:pic>
      <p:pic>
        <p:nvPicPr>
          <p:cNvPr id="9" name="object 9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762250" y="720549"/>
            <a:ext cx="6667499" cy="3076574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SEZGİSEL</a:t>
            </a:r>
            <a:r>
              <a:rPr dirty="0" spc="-190"/>
              <a:t> </a:t>
            </a:r>
            <a:r>
              <a:rPr dirty="0"/>
              <a:t>ALGORİTMALARIN</a:t>
            </a:r>
            <a:r>
              <a:rPr dirty="0" spc="-175"/>
              <a:t> </a:t>
            </a:r>
            <a:r>
              <a:rPr dirty="0"/>
              <a:t>GENEL</a:t>
            </a:r>
            <a:r>
              <a:rPr dirty="0" spc="-190"/>
              <a:t> </a:t>
            </a:r>
            <a:r>
              <a:rPr dirty="0" spc="-10"/>
              <a:t>ÖZELLİKLERİ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294505" y="777538"/>
            <a:ext cx="10528935" cy="941069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just" marL="352425" marR="5080" indent="-339725">
              <a:lnSpc>
                <a:spcPct val="100000"/>
              </a:lnSpc>
              <a:spcBef>
                <a:spcPts val="105"/>
              </a:spcBef>
              <a:buFont typeface="Arial"/>
              <a:buChar char="•"/>
              <a:tabLst>
                <a:tab pos="355600" algn="l"/>
              </a:tabLst>
            </a:pPr>
            <a:r>
              <a:rPr dirty="0" sz="2000">
                <a:solidFill>
                  <a:srgbClr val="B94609"/>
                </a:solidFill>
                <a:latin typeface="Consolas"/>
                <a:cs typeface="Consolas"/>
              </a:rPr>
              <a:t>Stokastik</a:t>
            </a:r>
            <a:r>
              <a:rPr dirty="0" sz="2000" spc="140">
                <a:solidFill>
                  <a:srgbClr val="B94609"/>
                </a:solidFill>
                <a:latin typeface="Consolas"/>
                <a:cs typeface="Consolas"/>
              </a:rPr>
              <a:t>  </a:t>
            </a:r>
            <a:r>
              <a:rPr dirty="0" sz="2000">
                <a:solidFill>
                  <a:srgbClr val="B94609"/>
                </a:solidFill>
                <a:latin typeface="Consolas"/>
                <a:cs typeface="Consolas"/>
              </a:rPr>
              <a:t>Olabilirler:</a:t>
            </a:r>
            <a:r>
              <a:rPr dirty="0" sz="2000" spc="140">
                <a:solidFill>
                  <a:srgbClr val="B94609"/>
                </a:solidFill>
                <a:latin typeface="Consolas"/>
                <a:cs typeface="Consolas"/>
              </a:rPr>
              <a:t>  </a:t>
            </a:r>
            <a:r>
              <a:rPr dirty="0" sz="2000">
                <a:latin typeface="Consolas"/>
                <a:cs typeface="Consolas"/>
              </a:rPr>
              <a:t>Bazı</a:t>
            </a:r>
            <a:r>
              <a:rPr dirty="0" sz="2000" spc="145">
                <a:latin typeface="Consolas"/>
                <a:cs typeface="Consolas"/>
              </a:rPr>
              <a:t>  </a:t>
            </a:r>
            <a:r>
              <a:rPr dirty="0" sz="2000">
                <a:latin typeface="Consolas"/>
                <a:cs typeface="Consolas"/>
              </a:rPr>
              <a:t>sezgisel</a:t>
            </a:r>
            <a:r>
              <a:rPr dirty="0" sz="2000" spc="140">
                <a:latin typeface="Consolas"/>
                <a:cs typeface="Consolas"/>
              </a:rPr>
              <a:t>  </a:t>
            </a:r>
            <a:r>
              <a:rPr dirty="0" sz="2000">
                <a:latin typeface="Consolas"/>
                <a:cs typeface="Consolas"/>
              </a:rPr>
              <a:t>algoritmalar,</a:t>
            </a:r>
            <a:r>
              <a:rPr dirty="0" sz="2000" spc="145">
                <a:latin typeface="Consolas"/>
                <a:cs typeface="Consolas"/>
              </a:rPr>
              <a:t>  </a:t>
            </a:r>
            <a:r>
              <a:rPr dirty="0" sz="2000">
                <a:latin typeface="Consolas"/>
                <a:cs typeface="Consolas"/>
              </a:rPr>
              <a:t>stokastik</a:t>
            </a:r>
            <a:r>
              <a:rPr dirty="0" sz="2000" spc="150">
                <a:latin typeface="Consolas"/>
                <a:cs typeface="Consolas"/>
              </a:rPr>
              <a:t>  </a:t>
            </a:r>
            <a:r>
              <a:rPr dirty="0" sz="2000" spc="-20">
                <a:latin typeface="Consolas"/>
                <a:cs typeface="Consolas"/>
              </a:rPr>
              <a:t>veya </a:t>
            </a:r>
            <a:r>
              <a:rPr dirty="0" sz="2000" spc="-20">
                <a:latin typeface="Consolas"/>
                <a:cs typeface="Consolas"/>
              </a:rPr>
              <a:t>	</a:t>
            </a:r>
            <a:r>
              <a:rPr dirty="0" sz="2000">
                <a:latin typeface="Consolas"/>
                <a:cs typeface="Consolas"/>
              </a:rPr>
              <a:t>rastgele</a:t>
            </a:r>
            <a:r>
              <a:rPr dirty="0" sz="2000" spc="-150">
                <a:latin typeface="Consolas"/>
                <a:cs typeface="Consolas"/>
              </a:rPr>
              <a:t>  </a:t>
            </a:r>
            <a:r>
              <a:rPr dirty="0" sz="2000">
                <a:latin typeface="Consolas"/>
                <a:cs typeface="Consolas"/>
              </a:rPr>
              <a:t>bir</a:t>
            </a:r>
            <a:r>
              <a:rPr dirty="0" sz="2000" spc="-150">
                <a:latin typeface="Consolas"/>
                <a:cs typeface="Consolas"/>
              </a:rPr>
              <a:t>  </a:t>
            </a:r>
            <a:r>
              <a:rPr dirty="0" sz="2000">
                <a:latin typeface="Consolas"/>
                <a:cs typeface="Consolas"/>
              </a:rPr>
              <a:t>bileşen</a:t>
            </a:r>
            <a:r>
              <a:rPr dirty="0" sz="2000" spc="-150">
                <a:latin typeface="Consolas"/>
                <a:cs typeface="Consolas"/>
              </a:rPr>
              <a:t>  </a:t>
            </a:r>
            <a:r>
              <a:rPr dirty="0" sz="2000">
                <a:latin typeface="Consolas"/>
                <a:cs typeface="Consolas"/>
              </a:rPr>
              <a:t>içerebilir.</a:t>
            </a:r>
            <a:r>
              <a:rPr dirty="0" sz="2000" spc="-150">
                <a:latin typeface="Consolas"/>
                <a:cs typeface="Consolas"/>
              </a:rPr>
              <a:t>  </a:t>
            </a:r>
            <a:r>
              <a:rPr dirty="0" sz="2000">
                <a:latin typeface="Consolas"/>
                <a:cs typeface="Consolas"/>
              </a:rPr>
              <a:t>Bu,</a:t>
            </a:r>
            <a:r>
              <a:rPr dirty="0" sz="2000" spc="-145">
                <a:latin typeface="Consolas"/>
                <a:cs typeface="Consolas"/>
              </a:rPr>
              <a:t>  </a:t>
            </a:r>
            <a:r>
              <a:rPr dirty="0" sz="2000">
                <a:latin typeface="Consolas"/>
                <a:cs typeface="Consolas"/>
              </a:rPr>
              <a:t>çözüm</a:t>
            </a:r>
            <a:r>
              <a:rPr dirty="0" sz="2000" spc="-150">
                <a:latin typeface="Consolas"/>
                <a:cs typeface="Consolas"/>
              </a:rPr>
              <a:t>  </a:t>
            </a:r>
            <a:r>
              <a:rPr dirty="0" sz="2000">
                <a:latin typeface="Consolas"/>
                <a:cs typeface="Consolas"/>
              </a:rPr>
              <a:t>alanının</a:t>
            </a:r>
            <a:r>
              <a:rPr dirty="0" sz="2000" spc="-150">
                <a:latin typeface="Consolas"/>
                <a:cs typeface="Consolas"/>
              </a:rPr>
              <a:t>  </a:t>
            </a:r>
            <a:r>
              <a:rPr dirty="0" sz="2000">
                <a:latin typeface="Consolas"/>
                <a:cs typeface="Consolas"/>
              </a:rPr>
              <a:t>daha</a:t>
            </a:r>
            <a:r>
              <a:rPr dirty="0" sz="2000" spc="-150">
                <a:latin typeface="Consolas"/>
                <a:cs typeface="Consolas"/>
              </a:rPr>
              <a:t>  </a:t>
            </a:r>
            <a:r>
              <a:rPr dirty="0" sz="2000">
                <a:latin typeface="Consolas"/>
                <a:cs typeface="Consolas"/>
              </a:rPr>
              <a:t>geniş</a:t>
            </a:r>
            <a:r>
              <a:rPr dirty="0" sz="2000" spc="-145">
                <a:latin typeface="Consolas"/>
                <a:cs typeface="Consolas"/>
              </a:rPr>
              <a:t>  </a:t>
            </a:r>
            <a:r>
              <a:rPr dirty="0" sz="2000" spc="-25">
                <a:latin typeface="Consolas"/>
                <a:cs typeface="Consolas"/>
              </a:rPr>
              <a:t>bir </a:t>
            </a:r>
            <a:r>
              <a:rPr dirty="0" sz="2000" spc="-25">
                <a:latin typeface="Consolas"/>
                <a:cs typeface="Consolas"/>
              </a:rPr>
              <a:t>	</a:t>
            </a:r>
            <a:r>
              <a:rPr dirty="0" sz="2000">
                <a:latin typeface="Consolas"/>
                <a:cs typeface="Consolas"/>
              </a:rPr>
              <a:t>aralığını</a:t>
            </a:r>
            <a:r>
              <a:rPr dirty="0" sz="2000" spc="-40">
                <a:latin typeface="Consolas"/>
                <a:cs typeface="Consolas"/>
              </a:rPr>
              <a:t> </a:t>
            </a:r>
            <a:r>
              <a:rPr dirty="0" sz="2000">
                <a:latin typeface="Consolas"/>
                <a:cs typeface="Consolas"/>
              </a:rPr>
              <a:t>keşfetmek</a:t>
            </a:r>
            <a:r>
              <a:rPr dirty="0" sz="2000" spc="-10">
                <a:latin typeface="Consolas"/>
                <a:cs typeface="Consolas"/>
              </a:rPr>
              <a:t> </a:t>
            </a:r>
            <a:r>
              <a:rPr dirty="0" sz="2000">
                <a:latin typeface="Consolas"/>
                <a:cs typeface="Consolas"/>
              </a:rPr>
              <a:t>ve</a:t>
            </a:r>
            <a:r>
              <a:rPr dirty="0" sz="2000" spc="-20">
                <a:latin typeface="Consolas"/>
                <a:cs typeface="Consolas"/>
              </a:rPr>
              <a:t> </a:t>
            </a:r>
            <a:r>
              <a:rPr dirty="0" sz="2000">
                <a:latin typeface="Consolas"/>
                <a:cs typeface="Consolas"/>
              </a:rPr>
              <a:t>daha</a:t>
            </a:r>
            <a:r>
              <a:rPr dirty="0" sz="2000" spc="-15">
                <a:latin typeface="Consolas"/>
                <a:cs typeface="Consolas"/>
              </a:rPr>
              <a:t> </a:t>
            </a:r>
            <a:r>
              <a:rPr dirty="0" sz="2000">
                <a:latin typeface="Consolas"/>
                <a:cs typeface="Consolas"/>
              </a:rPr>
              <a:t>iyi</a:t>
            </a:r>
            <a:r>
              <a:rPr dirty="0" sz="2000" spc="-20">
                <a:latin typeface="Consolas"/>
                <a:cs typeface="Consolas"/>
              </a:rPr>
              <a:t> </a:t>
            </a:r>
            <a:r>
              <a:rPr dirty="0" sz="2000">
                <a:latin typeface="Consolas"/>
                <a:cs typeface="Consolas"/>
              </a:rPr>
              <a:t>çözümler</a:t>
            </a:r>
            <a:r>
              <a:rPr dirty="0" sz="2000" spc="-25">
                <a:latin typeface="Consolas"/>
                <a:cs typeface="Consolas"/>
              </a:rPr>
              <a:t> </a:t>
            </a:r>
            <a:r>
              <a:rPr dirty="0" sz="2000">
                <a:latin typeface="Consolas"/>
                <a:cs typeface="Consolas"/>
              </a:rPr>
              <a:t>bulmak</a:t>
            </a:r>
            <a:r>
              <a:rPr dirty="0" sz="2000" spc="-25">
                <a:latin typeface="Consolas"/>
                <a:cs typeface="Consolas"/>
              </a:rPr>
              <a:t> </a:t>
            </a:r>
            <a:r>
              <a:rPr dirty="0" sz="2000">
                <a:latin typeface="Consolas"/>
                <a:cs typeface="Consolas"/>
              </a:rPr>
              <a:t>için</a:t>
            </a:r>
            <a:r>
              <a:rPr dirty="0" sz="2000" spc="-10">
                <a:latin typeface="Consolas"/>
                <a:cs typeface="Consolas"/>
              </a:rPr>
              <a:t> kullanılır.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637405" y="2301639"/>
            <a:ext cx="8941435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1821180" algn="l"/>
                <a:tab pos="3351529" algn="l"/>
                <a:tab pos="5440680" algn="l"/>
                <a:tab pos="7668895" algn="l"/>
              </a:tabLst>
            </a:pPr>
            <a:r>
              <a:rPr dirty="0" sz="2000" spc="-10">
                <a:latin typeface="Consolas"/>
                <a:cs typeface="Consolas"/>
              </a:rPr>
              <a:t>yelpazesine</a:t>
            </a:r>
            <a:r>
              <a:rPr dirty="0" sz="2000">
                <a:latin typeface="Consolas"/>
                <a:cs typeface="Consolas"/>
              </a:rPr>
              <a:t>	</a:t>
            </a:r>
            <a:r>
              <a:rPr dirty="0" sz="2000" spc="-10">
                <a:latin typeface="Consolas"/>
                <a:cs typeface="Consolas"/>
              </a:rPr>
              <a:t>sahiptir.</a:t>
            </a:r>
            <a:r>
              <a:rPr dirty="0" sz="2000">
                <a:latin typeface="Consolas"/>
                <a:cs typeface="Consolas"/>
              </a:rPr>
              <a:t>	</a:t>
            </a:r>
            <a:r>
              <a:rPr dirty="0" sz="2000" spc="-10">
                <a:latin typeface="Consolas"/>
                <a:cs typeface="Consolas"/>
              </a:rPr>
              <a:t>Optimizasyon,</a:t>
            </a:r>
            <a:r>
              <a:rPr dirty="0" sz="2000">
                <a:latin typeface="Consolas"/>
                <a:cs typeface="Consolas"/>
              </a:rPr>
              <a:t>	</a:t>
            </a:r>
            <a:r>
              <a:rPr dirty="0" sz="2000" spc="-10">
                <a:latin typeface="Consolas"/>
                <a:cs typeface="Consolas"/>
              </a:rPr>
              <a:t>sınıflandırma,</a:t>
            </a:r>
            <a:r>
              <a:rPr dirty="0" sz="2000">
                <a:latin typeface="Consolas"/>
                <a:cs typeface="Consolas"/>
              </a:rPr>
              <a:t>	</a:t>
            </a:r>
            <a:r>
              <a:rPr dirty="0" sz="2000" spc="-10">
                <a:latin typeface="Consolas"/>
                <a:cs typeface="Consolas"/>
              </a:rPr>
              <a:t>sıralama,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294505" y="1996738"/>
            <a:ext cx="10532110" cy="6362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r" marL="342265" marR="5080" indent="-342265">
              <a:lnSpc>
                <a:spcPct val="100000"/>
              </a:lnSpc>
              <a:spcBef>
                <a:spcPts val="105"/>
              </a:spcBef>
              <a:buFont typeface="Arial"/>
              <a:buChar char="•"/>
              <a:tabLst>
                <a:tab pos="342265" algn="l"/>
                <a:tab pos="1826895" algn="l"/>
                <a:tab pos="3870325" algn="l"/>
                <a:tab pos="5354955" algn="l"/>
                <a:tab pos="7537450" algn="l"/>
                <a:tab pos="8602345" algn="l"/>
                <a:tab pos="9387205" algn="l"/>
              </a:tabLst>
            </a:pPr>
            <a:r>
              <a:rPr dirty="0" sz="2000" spc="-10">
                <a:solidFill>
                  <a:srgbClr val="B94609"/>
                </a:solidFill>
                <a:latin typeface="Consolas"/>
                <a:cs typeface="Consolas"/>
              </a:rPr>
              <a:t>Uygulama</a:t>
            </a:r>
            <a:r>
              <a:rPr dirty="0" sz="2000">
                <a:solidFill>
                  <a:srgbClr val="B94609"/>
                </a:solidFill>
                <a:latin typeface="Consolas"/>
                <a:cs typeface="Consolas"/>
              </a:rPr>
              <a:t>	</a:t>
            </a:r>
            <a:r>
              <a:rPr dirty="0" sz="2000" spc="-10">
                <a:solidFill>
                  <a:srgbClr val="B94609"/>
                </a:solidFill>
                <a:latin typeface="Consolas"/>
                <a:cs typeface="Consolas"/>
              </a:rPr>
              <a:t>Çeşitliliği:</a:t>
            </a:r>
            <a:r>
              <a:rPr dirty="0" sz="2000">
                <a:solidFill>
                  <a:srgbClr val="B94609"/>
                </a:solidFill>
                <a:latin typeface="Consolas"/>
                <a:cs typeface="Consolas"/>
              </a:rPr>
              <a:t>	</a:t>
            </a:r>
            <a:r>
              <a:rPr dirty="0" sz="2000" spc="-10">
                <a:latin typeface="Consolas"/>
                <a:cs typeface="Consolas"/>
              </a:rPr>
              <a:t>Sezgisel</a:t>
            </a:r>
            <a:r>
              <a:rPr dirty="0" sz="2000">
                <a:latin typeface="Consolas"/>
                <a:cs typeface="Consolas"/>
              </a:rPr>
              <a:t>	</a:t>
            </a:r>
            <a:r>
              <a:rPr dirty="0" sz="2000" spc="-10">
                <a:latin typeface="Consolas"/>
                <a:cs typeface="Consolas"/>
              </a:rPr>
              <a:t>algoritmalar,</a:t>
            </a:r>
            <a:r>
              <a:rPr dirty="0" sz="2000">
                <a:latin typeface="Consolas"/>
                <a:cs typeface="Consolas"/>
              </a:rPr>
              <a:t>	</a:t>
            </a:r>
            <a:r>
              <a:rPr dirty="0" sz="2000" spc="-10">
                <a:latin typeface="Consolas"/>
                <a:cs typeface="Consolas"/>
              </a:rPr>
              <a:t>geniş</a:t>
            </a:r>
            <a:r>
              <a:rPr dirty="0" sz="2000">
                <a:latin typeface="Consolas"/>
                <a:cs typeface="Consolas"/>
              </a:rPr>
              <a:t>	</a:t>
            </a:r>
            <a:r>
              <a:rPr dirty="0" sz="2000" spc="-25">
                <a:latin typeface="Consolas"/>
                <a:cs typeface="Consolas"/>
              </a:rPr>
              <a:t>bir</a:t>
            </a:r>
            <a:r>
              <a:rPr dirty="0" sz="2000">
                <a:latin typeface="Consolas"/>
                <a:cs typeface="Consolas"/>
              </a:rPr>
              <a:t>	</a:t>
            </a:r>
            <a:r>
              <a:rPr dirty="0" sz="2000" spc="-10">
                <a:latin typeface="Consolas"/>
                <a:cs typeface="Consolas"/>
              </a:rPr>
              <a:t>uygulama</a:t>
            </a:r>
            <a:endParaRPr sz="2000">
              <a:latin typeface="Consolas"/>
              <a:cs typeface="Consolas"/>
            </a:endParaRPr>
          </a:p>
          <a:p>
            <a:pPr algn="r" marR="6350">
              <a:lnSpc>
                <a:spcPct val="100000"/>
              </a:lnSpc>
            </a:pPr>
            <a:r>
              <a:rPr dirty="0" sz="2000" spc="-10">
                <a:latin typeface="Consolas"/>
                <a:cs typeface="Consolas"/>
              </a:rPr>
              <a:t>tespit,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637405" y="2606539"/>
            <a:ext cx="6450965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>
                <a:latin typeface="Consolas"/>
                <a:cs typeface="Consolas"/>
              </a:rPr>
              <a:t>keşif</a:t>
            </a:r>
            <a:r>
              <a:rPr dirty="0" sz="2000" spc="-15">
                <a:latin typeface="Consolas"/>
                <a:cs typeface="Consolas"/>
              </a:rPr>
              <a:t> </a:t>
            </a:r>
            <a:r>
              <a:rPr dirty="0" sz="2000">
                <a:latin typeface="Consolas"/>
                <a:cs typeface="Consolas"/>
              </a:rPr>
              <a:t>ve</a:t>
            </a:r>
            <a:r>
              <a:rPr dirty="0" sz="2000" spc="-10">
                <a:latin typeface="Consolas"/>
                <a:cs typeface="Consolas"/>
              </a:rPr>
              <a:t> </a:t>
            </a:r>
            <a:r>
              <a:rPr dirty="0" sz="2000">
                <a:latin typeface="Consolas"/>
                <a:cs typeface="Consolas"/>
              </a:rPr>
              <a:t>daha</a:t>
            </a:r>
            <a:r>
              <a:rPr dirty="0" sz="2000" spc="-10">
                <a:latin typeface="Consolas"/>
                <a:cs typeface="Consolas"/>
              </a:rPr>
              <a:t> </a:t>
            </a:r>
            <a:r>
              <a:rPr dirty="0" sz="2000">
                <a:latin typeface="Consolas"/>
                <a:cs typeface="Consolas"/>
              </a:rPr>
              <a:t>birçok</a:t>
            </a:r>
            <a:r>
              <a:rPr dirty="0" sz="2000" spc="-25">
                <a:latin typeface="Consolas"/>
                <a:cs typeface="Consolas"/>
              </a:rPr>
              <a:t> </a:t>
            </a:r>
            <a:r>
              <a:rPr dirty="0" sz="2000">
                <a:latin typeface="Consolas"/>
                <a:cs typeface="Consolas"/>
              </a:rPr>
              <a:t>alanda</a:t>
            </a:r>
            <a:r>
              <a:rPr dirty="0" sz="2000" spc="-10">
                <a:latin typeface="Consolas"/>
                <a:cs typeface="Consolas"/>
              </a:rPr>
              <a:t> kullanılabilirler.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294505" y="3215938"/>
            <a:ext cx="5327650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05"/>
              </a:spcBef>
              <a:buFont typeface="Arial"/>
              <a:buChar char="•"/>
              <a:tabLst>
                <a:tab pos="354965" algn="l"/>
                <a:tab pos="1996439" algn="l"/>
                <a:tab pos="4197350" algn="l"/>
              </a:tabLst>
            </a:pPr>
            <a:r>
              <a:rPr dirty="0" sz="2000" spc="-10">
                <a:solidFill>
                  <a:srgbClr val="B94609"/>
                </a:solidFill>
                <a:latin typeface="Consolas"/>
                <a:cs typeface="Consolas"/>
              </a:rPr>
              <a:t>Parametre</a:t>
            </a:r>
            <a:r>
              <a:rPr dirty="0" sz="2000">
                <a:solidFill>
                  <a:srgbClr val="B94609"/>
                </a:solidFill>
                <a:latin typeface="Consolas"/>
                <a:cs typeface="Consolas"/>
              </a:rPr>
              <a:t>	</a:t>
            </a:r>
            <a:r>
              <a:rPr dirty="0" sz="2000" spc="-10">
                <a:solidFill>
                  <a:srgbClr val="B94609"/>
                </a:solidFill>
                <a:latin typeface="Consolas"/>
                <a:cs typeface="Consolas"/>
              </a:rPr>
              <a:t>Ayarlamaları:</a:t>
            </a:r>
            <a:r>
              <a:rPr dirty="0" sz="2000">
                <a:solidFill>
                  <a:srgbClr val="B94609"/>
                </a:solidFill>
                <a:latin typeface="Consolas"/>
                <a:cs typeface="Consolas"/>
              </a:rPr>
              <a:t>	</a:t>
            </a:r>
            <a:r>
              <a:rPr dirty="0" sz="2000" spc="-10">
                <a:latin typeface="Consolas"/>
                <a:cs typeface="Consolas"/>
              </a:rPr>
              <a:t>Sezgisel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8039516" y="3215938"/>
            <a:ext cx="1423670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10">
                <a:latin typeface="Consolas"/>
                <a:cs typeface="Consolas"/>
              </a:rPr>
              <a:t>genellikle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4973203" y="3215938"/>
            <a:ext cx="2709545" cy="6362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 indent="1007110">
              <a:lnSpc>
                <a:spcPct val="100000"/>
              </a:lnSpc>
              <a:spcBef>
                <a:spcPts val="105"/>
              </a:spcBef>
              <a:tabLst>
                <a:tab pos="666115" algn="l"/>
              </a:tabLst>
            </a:pPr>
            <a:r>
              <a:rPr dirty="0" sz="2000" spc="-10">
                <a:latin typeface="Consolas"/>
                <a:cs typeface="Consolas"/>
              </a:rPr>
              <a:t>algoritmalar </a:t>
            </a:r>
            <a:r>
              <a:rPr dirty="0" sz="2000" spc="-25">
                <a:latin typeface="Consolas"/>
                <a:cs typeface="Consolas"/>
              </a:rPr>
              <a:t>bu</a:t>
            </a:r>
            <a:r>
              <a:rPr dirty="0" sz="2000">
                <a:latin typeface="Consolas"/>
                <a:cs typeface="Consolas"/>
              </a:rPr>
              <a:t>	</a:t>
            </a:r>
            <a:r>
              <a:rPr dirty="0" sz="2000" spc="-10">
                <a:latin typeface="Consolas"/>
                <a:cs typeface="Consolas"/>
              </a:rPr>
              <a:t>parametrelerin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7957309" y="3520838"/>
            <a:ext cx="1517650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1085215" algn="l"/>
              </a:tabLst>
            </a:pPr>
            <a:r>
              <a:rPr dirty="0" sz="2000" spc="-10">
                <a:latin typeface="Consolas"/>
                <a:cs typeface="Consolas"/>
              </a:rPr>
              <a:t>doğru</a:t>
            </a:r>
            <a:r>
              <a:rPr dirty="0" sz="2000">
                <a:latin typeface="Consolas"/>
                <a:cs typeface="Consolas"/>
              </a:rPr>
              <a:t>	</a:t>
            </a:r>
            <a:r>
              <a:rPr dirty="0" sz="2000" spc="-25">
                <a:latin typeface="Consolas"/>
                <a:cs typeface="Consolas"/>
              </a:rPr>
              <a:t>bir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9821071" y="3215938"/>
            <a:ext cx="1005840" cy="6362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3970" marR="5080" indent="-1905">
              <a:lnSpc>
                <a:spcPct val="100000"/>
              </a:lnSpc>
              <a:spcBef>
                <a:spcPts val="105"/>
              </a:spcBef>
            </a:pPr>
            <a:r>
              <a:rPr dirty="0" sz="2000" spc="-10">
                <a:latin typeface="Consolas"/>
                <a:cs typeface="Consolas"/>
              </a:rPr>
              <a:t>çeşitli şekilde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637405" y="3520838"/>
            <a:ext cx="1842770" cy="6362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10">
                <a:latin typeface="Consolas"/>
                <a:cs typeface="Consolas"/>
              </a:rPr>
              <a:t>parametrelere</a:t>
            </a:r>
            <a:endParaRPr sz="20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dirty="0" sz="2000" spc="-10">
                <a:latin typeface="Consolas"/>
                <a:cs typeface="Consolas"/>
              </a:rPr>
              <a:t>ayarlanması,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2541125" y="3520838"/>
            <a:ext cx="2084705" cy="6362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298450">
              <a:lnSpc>
                <a:spcPct val="100000"/>
              </a:lnSpc>
              <a:spcBef>
                <a:spcPts val="105"/>
              </a:spcBef>
              <a:tabLst>
                <a:tab pos="1790700" algn="l"/>
              </a:tabLst>
            </a:pPr>
            <a:r>
              <a:rPr dirty="0" sz="2000" spc="-10">
                <a:latin typeface="Consolas"/>
                <a:cs typeface="Consolas"/>
              </a:rPr>
              <a:t>sahiptir</a:t>
            </a:r>
            <a:r>
              <a:rPr dirty="0" sz="2000">
                <a:latin typeface="Consolas"/>
                <a:cs typeface="Consolas"/>
              </a:rPr>
              <a:t>	</a:t>
            </a:r>
            <a:r>
              <a:rPr dirty="0" sz="2000" spc="-25">
                <a:latin typeface="Consolas"/>
                <a:cs typeface="Consolas"/>
              </a:rPr>
              <a:t>ve</a:t>
            </a:r>
            <a:endParaRPr sz="20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dirty="0" sz="2000" spc="-10">
                <a:latin typeface="Consolas"/>
                <a:cs typeface="Consolas"/>
              </a:rPr>
              <a:t>algoritmanın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4444590" y="3825739"/>
            <a:ext cx="1842135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10">
                <a:latin typeface="Consolas"/>
                <a:cs typeface="Consolas"/>
              </a:rPr>
              <a:t>performansını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6488289" y="3825739"/>
            <a:ext cx="1981200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10">
                <a:latin typeface="Consolas"/>
                <a:cs typeface="Consolas"/>
              </a:rPr>
              <a:t>etkileyebilir.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8670695" y="3825739"/>
            <a:ext cx="1648460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18159" algn="l"/>
              </a:tabLst>
            </a:pPr>
            <a:r>
              <a:rPr dirty="0" sz="2000" spc="-25">
                <a:latin typeface="Consolas"/>
                <a:cs typeface="Consolas"/>
              </a:rPr>
              <a:t>Bu</a:t>
            </a:r>
            <a:r>
              <a:rPr dirty="0" sz="2000">
                <a:latin typeface="Consolas"/>
                <a:cs typeface="Consolas"/>
              </a:rPr>
              <a:t>	</a:t>
            </a:r>
            <a:r>
              <a:rPr dirty="0" sz="2000" spc="-10">
                <a:latin typeface="Consolas"/>
                <a:cs typeface="Consolas"/>
              </a:rPr>
              <a:t>nedenle,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10520714" y="3825739"/>
            <a:ext cx="302895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25">
                <a:latin typeface="Consolas"/>
                <a:cs typeface="Consolas"/>
              </a:rPr>
              <a:t>bu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293310" y="4130640"/>
            <a:ext cx="10532745" cy="21602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6870">
              <a:lnSpc>
                <a:spcPct val="100000"/>
              </a:lnSpc>
              <a:spcBef>
                <a:spcPts val="100"/>
              </a:spcBef>
            </a:pPr>
            <a:r>
              <a:rPr dirty="0" sz="2000">
                <a:latin typeface="Consolas"/>
                <a:cs typeface="Consolas"/>
              </a:rPr>
              <a:t>algoritmaların</a:t>
            </a:r>
            <a:r>
              <a:rPr dirty="0" sz="2000" spc="395">
                <a:latin typeface="Consolas"/>
                <a:cs typeface="Consolas"/>
              </a:rPr>
              <a:t> </a:t>
            </a:r>
            <a:r>
              <a:rPr dirty="0" sz="2000">
                <a:latin typeface="Consolas"/>
                <a:cs typeface="Consolas"/>
              </a:rPr>
              <a:t>uygulanması</a:t>
            </a:r>
            <a:r>
              <a:rPr dirty="0" sz="2000" spc="409">
                <a:latin typeface="Consolas"/>
                <a:cs typeface="Consolas"/>
              </a:rPr>
              <a:t> </a:t>
            </a:r>
            <a:r>
              <a:rPr dirty="0" sz="2000">
                <a:latin typeface="Consolas"/>
                <a:cs typeface="Consolas"/>
              </a:rPr>
              <a:t>ve</a:t>
            </a:r>
            <a:r>
              <a:rPr dirty="0" sz="2000" spc="405">
                <a:latin typeface="Consolas"/>
                <a:cs typeface="Consolas"/>
              </a:rPr>
              <a:t> </a:t>
            </a:r>
            <a:r>
              <a:rPr dirty="0" sz="2000">
                <a:latin typeface="Consolas"/>
                <a:cs typeface="Consolas"/>
              </a:rPr>
              <a:t>ayarlanması</a:t>
            </a:r>
            <a:r>
              <a:rPr dirty="0" sz="2000" spc="395">
                <a:latin typeface="Consolas"/>
                <a:cs typeface="Consolas"/>
              </a:rPr>
              <a:t> </a:t>
            </a:r>
            <a:r>
              <a:rPr dirty="0" sz="2000">
                <a:latin typeface="Consolas"/>
                <a:cs typeface="Consolas"/>
              </a:rPr>
              <a:t>genellikle</a:t>
            </a:r>
            <a:r>
              <a:rPr dirty="0" sz="2000" spc="415">
                <a:latin typeface="Consolas"/>
                <a:cs typeface="Consolas"/>
              </a:rPr>
              <a:t> </a:t>
            </a:r>
            <a:r>
              <a:rPr dirty="0" sz="2000">
                <a:latin typeface="Consolas"/>
                <a:cs typeface="Consolas"/>
              </a:rPr>
              <a:t>tecrübe</a:t>
            </a:r>
            <a:r>
              <a:rPr dirty="0" sz="2000" spc="385">
                <a:latin typeface="Consolas"/>
                <a:cs typeface="Consolas"/>
              </a:rPr>
              <a:t> </a:t>
            </a:r>
            <a:r>
              <a:rPr dirty="0" sz="2000">
                <a:latin typeface="Consolas"/>
                <a:cs typeface="Consolas"/>
              </a:rPr>
              <a:t>ve</a:t>
            </a:r>
            <a:r>
              <a:rPr dirty="0" sz="2000" spc="405">
                <a:latin typeface="Consolas"/>
                <a:cs typeface="Consolas"/>
              </a:rPr>
              <a:t> </a:t>
            </a:r>
            <a:r>
              <a:rPr dirty="0" sz="2000" spc="-10">
                <a:latin typeface="Consolas"/>
                <a:cs typeface="Consolas"/>
              </a:rPr>
              <a:t>deneme</a:t>
            </a:r>
            <a:endParaRPr sz="2000">
              <a:latin typeface="Consolas"/>
              <a:cs typeface="Consolas"/>
            </a:endParaRPr>
          </a:p>
          <a:p>
            <a:pPr marL="356235">
              <a:lnSpc>
                <a:spcPct val="100000"/>
              </a:lnSpc>
              <a:spcBef>
                <a:spcPts val="5"/>
              </a:spcBef>
            </a:pPr>
            <a:r>
              <a:rPr dirty="0" sz="2000">
                <a:latin typeface="Consolas"/>
                <a:cs typeface="Consolas"/>
              </a:rPr>
              <a:t>yanılma</a:t>
            </a:r>
            <a:r>
              <a:rPr dirty="0" sz="2000" spc="-20">
                <a:latin typeface="Consolas"/>
                <a:cs typeface="Consolas"/>
              </a:rPr>
              <a:t> </a:t>
            </a:r>
            <a:r>
              <a:rPr dirty="0" sz="2000" spc="-10">
                <a:latin typeface="Consolas"/>
                <a:cs typeface="Consolas"/>
              </a:rPr>
              <a:t>gerektirir.</a:t>
            </a:r>
            <a:endParaRPr sz="20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000">
              <a:latin typeface="Consolas"/>
              <a:cs typeface="Consolas"/>
            </a:endParaRPr>
          </a:p>
          <a:p>
            <a:pPr algn="just" marL="12700" marR="5715">
              <a:lnSpc>
                <a:spcPct val="100000"/>
              </a:lnSpc>
            </a:pPr>
            <a:r>
              <a:rPr dirty="0" sz="2000">
                <a:latin typeface="Consolas"/>
                <a:cs typeface="Consolas"/>
              </a:rPr>
              <a:t>Sezgisel</a:t>
            </a:r>
            <a:r>
              <a:rPr dirty="0" sz="2000" spc="-5">
                <a:latin typeface="Consolas"/>
                <a:cs typeface="Consolas"/>
              </a:rPr>
              <a:t> </a:t>
            </a:r>
            <a:r>
              <a:rPr dirty="0" sz="2000">
                <a:latin typeface="Consolas"/>
                <a:cs typeface="Consolas"/>
              </a:rPr>
              <a:t>algoritmalar, belirli bir</a:t>
            </a:r>
            <a:r>
              <a:rPr dirty="0" sz="2000" spc="10">
                <a:latin typeface="Consolas"/>
                <a:cs typeface="Consolas"/>
              </a:rPr>
              <a:t> </a:t>
            </a:r>
            <a:r>
              <a:rPr dirty="0" sz="2000">
                <a:latin typeface="Consolas"/>
                <a:cs typeface="Consolas"/>
              </a:rPr>
              <a:t>problemin çözümü için</a:t>
            </a:r>
            <a:r>
              <a:rPr dirty="0" sz="2000" spc="10">
                <a:latin typeface="Consolas"/>
                <a:cs typeface="Consolas"/>
              </a:rPr>
              <a:t> </a:t>
            </a:r>
            <a:r>
              <a:rPr dirty="0" sz="2000">
                <a:latin typeface="Consolas"/>
                <a:cs typeface="Consolas"/>
              </a:rPr>
              <a:t>uygun </a:t>
            </a:r>
            <a:r>
              <a:rPr dirty="0" sz="2000" spc="-10">
                <a:latin typeface="Consolas"/>
                <a:cs typeface="Consolas"/>
              </a:rPr>
              <a:t>olabilirken, </a:t>
            </a:r>
            <a:r>
              <a:rPr dirty="0" sz="2000">
                <a:latin typeface="Consolas"/>
                <a:cs typeface="Consolas"/>
              </a:rPr>
              <a:t>başka</a:t>
            </a:r>
            <a:r>
              <a:rPr dirty="0" sz="2000" spc="-165">
                <a:latin typeface="Consolas"/>
                <a:cs typeface="Consolas"/>
              </a:rPr>
              <a:t>  </a:t>
            </a:r>
            <a:r>
              <a:rPr dirty="0" sz="2000">
                <a:latin typeface="Consolas"/>
                <a:cs typeface="Consolas"/>
              </a:rPr>
              <a:t>problemler</a:t>
            </a:r>
            <a:r>
              <a:rPr dirty="0" sz="2000" spc="-160">
                <a:latin typeface="Consolas"/>
                <a:cs typeface="Consolas"/>
              </a:rPr>
              <a:t>  </a:t>
            </a:r>
            <a:r>
              <a:rPr dirty="0" sz="2000">
                <a:latin typeface="Consolas"/>
                <a:cs typeface="Consolas"/>
              </a:rPr>
              <a:t>için</a:t>
            </a:r>
            <a:r>
              <a:rPr dirty="0" sz="2000" spc="-150">
                <a:latin typeface="Consolas"/>
                <a:cs typeface="Consolas"/>
              </a:rPr>
              <a:t>  </a:t>
            </a:r>
            <a:r>
              <a:rPr dirty="0" sz="2000">
                <a:latin typeface="Consolas"/>
                <a:cs typeface="Consolas"/>
              </a:rPr>
              <a:t>etkili</a:t>
            </a:r>
            <a:r>
              <a:rPr dirty="0" sz="2000" spc="-160">
                <a:latin typeface="Consolas"/>
                <a:cs typeface="Consolas"/>
              </a:rPr>
              <a:t>  </a:t>
            </a:r>
            <a:r>
              <a:rPr dirty="0" sz="2000">
                <a:latin typeface="Consolas"/>
                <a:cs typeface="Consolas"/>
              </a:rPr>
              <a:t>olmayabilirler.</a:t>
            </a:r>
            <a:r>
              <a:rPr dirty="0" sz="2000" spc="-155">
                <a:latin typeface="Consolas"/>
                <a:cs typeface="Consolas"/>
              </a:rPr>
              <a:t>  </a:t>
            </a:r>
            <a:r>
              <a:rPr dirty="0" sz="2000">
                <a:latin typeface="Consolas"/>
                <a:cs typeface="Consolas"/>
              </a:rPr>
              <a:t>Dolayısıyla,</a:t>
            </a:r>
            <a:r>
              <a:rPr dirty="0" sz="2000" spc="-160">
                <a:latin typeface="Consolas"/>
                <a:cs typeface="Consolas"/>
              </a:rPr>
              <a:t>  </a:t>
            </a:r>
            <a:r>
              <a:rPr dirty="0" sz="2000">
                <a:latin typeface="Consolas"/>
                <a:cs typeface="Consolas"/>
              </a:rPr>
              <a:t>herhangi</a:t>
            </a:r>
            <a:r>
              <a:rPr dirty="0" sz="2000" spc="-155">
                <a:latin typeface="Consolas"/>
                <a:cs typeface="Consolas"/>
              </a:rPr>
              <a:t>  </a:t>
            </a:r>
            <a:r>
              <a:rPr dirty="0" sz="2000" spc="-25">
                <a:latin typeface="Consolas"/>
                <a:cs typeface="Consolas"/>
              </a:rPr>
              <a:t>bir </a:t>
            </a:r>
            <a:r>
              <a:rPr dirty="0" sz="2000">
                <a:latin typeface="Consolas"/>
                <a:cs typeface="Consolas"/>
              </a:rPr>
              <a:t>problem</a:t>
            </a:r>
            <a:r>
              <a:rPr dirty="0" sz="2000" spc="100">
                <a:latin typeface="Consolas"/>
                <a:cs typeface="Consolas"/>
              </a:rPr>
              <a:t>   </a:t>
            </a:r>
            <a:r>
              <a:rPr dirty="0" sz="2000">
                <a:latin typeface="Consolas"/>
                <a:cs typeface="Consolas"/>
              </a:rPr>
              <a:t>için</a:t>
            </a:r>
            <a:r>
              <a:rPr dirty="0" sz="2000" spc="105">
                <a:latin typeface="Consolas"/>
                <a:cs typeface="Consolas"/>
              </a:rPr>
              <a:t>   </a:t>
            </a:r>
            <a:r>
              <a:rPr dirty="0" sz="2000">
                <a:latin typeface="Consolas"/>
                <a:cs typeface="Consolas"/>
              </a:rPr>
              <a:t>en</a:t>
            </a:r>
            <a:r>
              <a:rPr dirty="0" sz="2000" spc="105">
                <a:latin typeface="Consolas"/>
                <a:cs typeface="Consolas"/>
              </a:rPr>
              <a:t>   </a:t>
            </a:r>
            <a:r>
              <a:rPr dirty="0" sz="2000">
                <a:latin typeface="Consolas"/>
                <a:cs typeface="Consolas"/>
              </a:rPr>
              <a:t>uygun</a:t>
            </a:r>
            <a:r>
              <a:rPr dirty="0" sz="2000" spc="110">
                <a:latin typeface="Consolas"/>
                <a:cs typeface="Consolas"/>
              </a:rPr>
              <a:t>   </a:t>
            </a:r>
            <a:r>
              <a:rPr dirty="0" sz="2000">
                <a:latin typeface="Consolas"/>
                <a:cs typeface="Consolas"/>
              </a:rPr>
              <a:t>algoritmanın</a:t>
            </a:r>
            <a:r>
              <a:rPr dirty="0" sz="2000" spc="105">
                <a:latin typeface="Consolas"/>
                <a:cs typeface="Consolas"/>
              </a:rPr>
              <a:t>   </a:t>
            </a:r>
            <a:r>
              <a:rPr dirty="0" sz="2000">
                <a:latin typeface="Consolas"/>
                <a:cs typeface="Consolas"/>
              </a:rPr>
              <a:t>seçimi,</a:t>
            </a:r>
            <a:r>
              <a:rPr dirty="0" sz="2000" spc="110">
                <a:latin typeface="Consolas"/>
                <a:cs typeface="Consolas"/>
              </a:rPr>
              <a:t>   </a:t>
            </a:r>
            <a:r>
              <a:rPr dirty="0" sz="2000">
                <a:latin typeface="Consolas"/>
                <a:cs typeface="Consolas"/>
              </a:rPr>
              <a:t>problem</a:t>
            </a:r>
            <a:r>
              <a:rPr dirty="0" sz="2000" spc="110">
                <a:latin typeface="Consolas"/>
                <a:cs typeface="Consolas"/>
              </a:rPr>
              <a:t>   </a:t>
            </a:r>
            <a:r>
              <a:rPr dirty="0" sz="2000" spc="-10">
                <a:latin typeface="Consolas"/>
                <a:cs typeface="Consolas"/>
              </a:rPr>
              <a:t>alanının </a:t>
            </a:r>
            <a:r>
              <a:rPr dirty="0" sz="2000">
                <a:latin typeface="Consolas"/>
                <a:cs typeface="Consolas"/>
              </a:rPr>
              <a:t>gereksinimlerine,</a:t>
            </a:r>
            <a:r>
              <a:rPr dirty="0" sz="2000" spc="-45">
                <a:latin typeface="Consolas"/>
                <a:cs typeface="Consolas"/>
              </a:rPr>
              <a:t> </a:t>
            </a:r>
            <a:r>
              <a:rPr dirty="0" sz="2000">
                <a:latin typeface="Consolas"/>
                <a:cs typeface="Consolas"/>
              </a:rPr>
              <a:t>veri</a:t>
            </a:r>
            <a:r>
              <a:rPr dirty="0" sz="2000" spc="-30">
                <a:latin typeface="Consolas"/>
                <a:cs typeface="Consolas"/>
              </a:rPr>
              <a:t> </a:t>
            </a:r>
            <a:r>
              <a:rPr dirty="0" sz="2000">
                <a:latin typeface="Consolas"/>
                <a:cs typeface="Consolas"/>
              </a:rPr>
              <a:t>yapısına</a:t>
            </a:r>
            <a:r>
              <a:rPr dirty="0" sz="2000" spc="-35">
                <a:latin typeface="Consolas"/>
                <a:cs typeface="Consolas"/>
              </a:rPr>
              <a:t> </a:t>
            </a:r>
            <a:r>
              <a:rPr dirty="0" sz="2000">
                <a:latin typeface="Consolas"/>
                <a:cs typeface="Consolas"/>
              </a:rPr>
              <a:t>ve</a:t>
            </a:r>
            <a:r>
              <a:rPr dirty="0" sz="2000" spc="-20">
                <a:latin typeface="Consolas"/>
                <a:cs typeface="Consolas"/>
              </a:rPr>
              <a:t> </a:t>
            </a:r>
            <a:r>
              <a:rPr dirty="0" sz="2000">
                <a:latin typeface="Consolas"/>
                <a:cs typeface="Consolas"/>
              </a:rPr>
              <a:t>çözümün</a:t>
            </a:r>
            <a:r>
              <a:rPr dirty="0" sz="2000" spc="-35">
                <a:latin typeface="Consolas"/>
                <a:cs typeface="Consolas"/>
              </a:rPr>
              <a:t> </a:t>
            </a:r>
            <a:r>
              <a:rPr dirty="0" sz="2000">
                <a:latin typeface="Consolas"/>
                <a:cs typeface="Consolas"/>
              </a:rPr>
              <a:t>hassasiyetine</a:t>
            </a:r>
            <a:r>
              <a:rPr dirty="0" sz="2000" spc="-20">
                <a:latin typeface="Consolas"/>
                <a:cs typeface="Consolas"/>
              </a:rPr>
              <a:t> </a:t>
            </a:r>
            <a:r>
              <a:rPr dirty="0" sz="2000">
                <a:latin typeface="Consolas"/>
                <a:cs typeface="Consolas"/>
              </a:rPr>
              <a:t>bağlı</a:t>
            </a:r>
            <a:r>
              <a:rPr dirty="0" sz="2000" spc="-25">
                <a:latin typeface="Consolas"/>
                <a:cs typeface="Consolas"/>
              </a:rPr>
              <a:t> </a:t>
            </a:r>
            <a:r>
              <a:rPr dirty="0" sz="2000" spc="-10">
                <a:latin typeface="Consolas"/>
                <a:cs typeface="Consolas"/>
              </a:rPr>
              <a:t>olacaktır.</a:t>
            </a:r>
            <a:endParaRPr sz="2000">
              <a:latin typeface="Consolas"/>
              <a:cs typeface="Consolas"/>
            </a:endParaRPr>
          </a:p>
        </p:txBody>
      </p:sp>
      <p:pic>
        <p:nvPicPr>
          <p:cNvPr id="19" name="object 19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281981" y="1"/>
            <a:ext cx="910018" cy="6857998"/>
          </a:xfrm>
          <a:prstGeom prst="rect">
            <a:avLst/>
          </a:prstGeom>
        </p:spPr>
      </p:pic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960755">
              <a:lnSpc>
                <a:spcPct val="100000"/>
              </a:lnSpc>
              <a:spcBef>
                <a:spcPts val="100"/>
              </a:spcBef>
            </a:pPr>
            <a:r>
              <a:rPr dirty="0"/>
              <a:t>Buharlaşma</a:t>
            </a:r>
            <a:r>
              <a:rPr dirty="0" spc="-175"/>
              <a:t> </a:t>
            </a:r>
            <a:r>
              <a:rPr dirty="0"/>
              <a:t>Olmadan</a:t>
            </a:r>
            <a:r>
              <a:rPr dirty="0" spc="-170"/>
              <a:t> </a:t>
            </a:r>
            <a:r>
              <a:rPr dirty="0" spc="-10"/>
              <a:t>Örnek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5619731" y="979333"/>
            <a:ext cx="3369310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1539240" algn="l"/>
              </a:tabLst>
            </a:pP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Feromon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seviyelerinin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5619731" y="979333"/>
            <a:ext cx="6155690" cy="6362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r" marR="6350">
              <a:lnSpc>
                <a:spcPct val="100000"/>
              </a:lnSpc>
              <a:spcBef>
                <a:spcPts val="105"/>
              </a:spcBef>
            </a:pP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hesaplanmasından</a:t>
            </a:r>
            <a:endParaRPr sz="2000">
              <a:latin typeface="Consolas"/>
              <a:cs typeface="Consolas"/>
            </a:endParaRPr>
          </a:p>
          <a:p>
            <a:pPr algn="r" marR="5080">
              <a:lnSpc>
                <a:spcPct val="100000"/>
              </a:lnSpc>
              <a:tabLst>
                <a:tab pos="952500" algn="l"/>
                <a:tab pos="1903095" algn="l"/>
                <a:tab pos="2994660" algn="l"/>
                <a:tab pos="3668395" algn="l"/>
                <a:tab pos="4617720" algn="l"/>
                <a:tab pos="5570220" algn="l"/>
              </a:tabLst>
            </a:pP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sonra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2000" spc="-20">
                <a:solidFill>
                  <a:srgbClr val="0D0D0D"/>
                </a:solidFill>
                <a:latin typeface="Consolas"/>
                <a:cs typeface="Consolas"/>
              </a:rPr>
              <a:t>yolun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aldığı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2000" spc="-25">
                <a:solidFill>
                  <a:srgbClr val="0D0D0D"/>
                </a:solidFill>
                <a:latin typeface="Consolas"/>
                <a:cs typeface="Consolas"/>
              </a:rPr>
              <a:t>son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durum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şekil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2000" spc="-20">
                <a:solidFill>
                  <a:srgbClr val="0D0D0D"/>
                </a:solidFill>
                <a:latin typeface="Consolas"/>
                <a:cs typeface="Consolas"/>
              </a:rPr>
              <a:t>4’de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5620239" y="1589134"/>
            <a:ext cx="1701800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verilmiştir.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5620239" y="2198681"/>
            <a:ext cx="1776095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Bu</a:t>
            </a:r>
            <a:r>
              <a:rPr dirty="0" sz="2000" spc="28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yola</a:t>
            </a:r>
            <a:r>
              <a:rPr dirty="0" sz="2000" spc="28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 spc="-20">
                <a:solidFill>
                  <a:srgbClr val="0D0D0D"/>
                </a:solidFill>
                <a:latin typeface="Consolas"/>
                <a:cs typeface="Consolas"/>
              </a:rPr>
              <a:t>yeni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7548137" y="2198681"/>
            <a:ext cx="1600200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bir</a:t>
            </a:r>
            <a:r>
              <a:rPr dirty="0" sz="2000" spc="28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karınca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9297880" y="2198681"/>
            <a:ext cx="2474595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eklediğimizi</a:t>
            </a:r>
            <a:r>
              <a:rPr dirty="0" sz="2000" spc="26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ve</a:t>
            </a:r>
            <a:r>
              <a:rPr dirty="0" sz="2000" spc="26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 spc="-50">
                <a:solidFill>
                  <a:srgbClr val="0D0D0D"/>
                </a:solidFill>
                <a:latin typeface="Consolas"/>
                <a:cs typeface="Consolas"/>
              </a:rPr>
              <a:t>D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7290830" y="2503582"/>
            <a:ext cx="1282700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başlangıç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8961166" y="2503582"/>
            <a:ext cx="863600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olarak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10210800" y="2503582"/>
            <a:ext cx="1563370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seçtiğimizi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5620494" y="2503582"/>
            <a:ext cx="1424940" cy="6362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noktasını düşünelim.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5620494" y="3418029"/>
            <a:ext cx="1816735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824865" algn="l"/>
              </a:tabLst>
            </a:pPr>
            <a:r>
              <a:rPr dirty="0" sz="2000" spc="-20">
                <a:solidFill>
                  <a:srgbClr val="0D0D0D"/>
                </a:solidFill>
                <a:latin typeface="Consolas"/>
                <a:cs typeface="Consolas"/>
              </a:rPr>
              <a:t>Yeni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karınca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7664193" y="3418029"/>
            <a:ext cx="4110354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544195" algn="l"/>
                <a:tab pos="2056130" algn="l"/>
                <a:tab pos="2867025" algn="l"/>
                <a:tab pos="3679190" algn="l"/>
              </a:tabLst>
            </a:pPr>
            <a:r>
              <a:rPr dirty="0" sz="2000" spc="-25">
                <a:solidFill>
                  <a:srgbClr val="0D0D0D"/>
                </a:solidFill>
                <a:latin typeface="Consolas"/>
                <a:cs typeface="Consolas"/>
              </a:rPr>
              <a:t>bu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yollardan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2000" spc="-20">
                <a:solidFill>
                  <a:srgbClr val="0D0D0D"/>
                </a:solidFill>
                <a:latin typeface="Consolas"/>
                <a:cs typeface="Consolas"/>
              </a:rPr>
              <a:t>daha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2000" spc="-20">
                <a:solidFill>
                  <a:srgbClr val="0D0D0D"/>
                </a:solidFill>
                <a:latin typeface="Consolas"/>
                <a:cs typeface="Consolas"/>
              </a:rPr>
              <a:t>önce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2000" spc="-25">
                <a:solidFill>
                  <a:srgbClr val="0D0D0D"/>
                </a:solidFill>
                <a:latin typeface="Consolas"/>
                <a:cs typeface="Consolas"/>
              </a:rPr>
              <a:t>hiç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5620494" y="3722930"/>
            <a:ext cx="6153785" cy="12458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405255" algn="l"/>
                <a:tab pos="2798445" algn="l"/>
                <a:tab pos="3910965" algn="l"/>
                <a:tab pos="5161915" algn="l"/>
              </a:tabLst>
            </a:pP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geçmemiş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olmasına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rağmen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yerdeki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feromon</a:t>
            </a:r>
            <a:endParaRPr sz="20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miktarına</a:t>
            </a:r>
            <a:r>
              <a:rPr dirty="0" sz="2000" spc="-3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bakarak</a:t>
            </a:r>
            <a:r>
              <a:rPr dirty="0" sz="2000" spc="-2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yol</a:t>
            </a:r>
            <a:r>
              <a:rPr dirty="0" sz="2000" spc="-3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seçimi</a:t>
            </a:r>
            <a:r>
              <a:rPr dirty="0" sz="2000" spc="-2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yapacaktır.</a:t>
            </a:r>
            <a:endParaRPr sz="20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0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Örneğimizde,</a:t>
            </a:r>
            <a:r>
              <a:rPr dirty="0" sz="2000" spc="21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D-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C</a:t>
            </a:r>
            <a:r>
              <a:rPr dirty="0" sz="2000" spc="21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noktaları</a:t>
            </a:r>
            <a:r>
              <a:rPr dirty="0" sz="2000" spc="21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arasında</a:t>
            </a:r>
            <a:r>
              <a:rPr dirty="0" sz="2000" spc="21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feromon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5620494" y="4942277"/>
            <a:ext cx="1144270" cy="6362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seviyesi feromon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6790721" y="4942277"/>
            <a:ext cx="1144270" cy="6362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24130">
              <a:lnSpc>
                <a:spcPct val="100000"/>
              </a:lnSpc>
              <a:spcBef>
                <a:spcPts val="100"/>
              </a:spcBef>
            </a:pPr>
            <a:r>
              <a:rPr dirty="0" sz="2000" spc="-20">
                <a:solidFill>
                  <a:srgbClr val="0D0D0D"/>
                </a:solidFill>
                <a:latin typeface="Consolas"/>
                <a:cs typeface="Consolas"/>
              </a:rPr>
              <a:t>0.1,</a:t>
            </a:r>
            <a:endParaRPr sz="2000">
              <a:latin typeface="Consolas"/>
              <a:cs typeface="Consolas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seviyesi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10160408" y="4942277"/>
            <a:ext cx="1615440" cy="6362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r" marR="6350">
              <a:lnSpc>
                <a:spcPct val="100000"/>
              </a:lnSpc>
              <a:spcBef>
                <a:spcPts val="100"/>
              </a:spcBef>
            </a:pP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arasındaki</a:t>
            </a:r>
            <a:endParaRPr sz="2000">
              <a:latin typeface="Consolas"/>
              <a:cs typeface="Consolas"/>
            </a:endParaRPr>
          </a:p>
          <a:p>
            <a:pPr algn="r" marR="5080">
              <a:lnSpc>
                <a:spcPct val="100000"/>
              </a:lnSpc>
              <a:spcBef>
                <a:spcPts val="5"/>
              </a:spcBef>
            </a:pP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D-C</a:t>
            </a:r>
            <a:r>
              <a:rPr dirty="0" sz="2000" spc="40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noktası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5620494" y="5552078"/>
            <a:ext cx="1424940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arasındaki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7362347" y="5552078"/>
            <a:ext cx="1005840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feromon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7985891" y="4942277"/>
            <a:ext cx="2046605" cy="94106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75970" algn="l"/>
              </a:tabLst>
            </a:pP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D-</a:t>
            </a:r>
            <a:r>
              <a:rPr dirty="0" sz="2000" spc="-50">
                <a:solidFill>
                  <a:srgbClr val="0D0D0D"/>
                </a:solidFill>
                <a:latin typeface="Consolas"/>
                <a:cs typeface="Consolas"/>
              </a:rPr>
              <a:t>A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noktaları</a:t>
            </a:r>
            <a:endParaRPr sz="2000">
              <a:latin typeface="Consolas"/>
              <a:cs typeface="Consolas"/>
            </a:endParaRPr>
          </a:p>
          <a:p>
            <a:pPr marL="126364">
              <a:lnSpc>
                <a:spcPct val="100000"/>
              </a:lnSpc>
              <a:spcBef>
                <a:spcPts val="5"/>
              </a:spcBef>
            </a:pP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ise</a:t>
            </a:r>
            <a:r>
              <a:rPr dirty="0" sz="2000" spc="40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0.07’dir.</a:t>
            </a:r>
            <a:endParaRPr sz="2000">
              <a:latin typeface="Consolas"/>
              <a:cs typeface="Consolas"/>
            </a:endParaRPr>
          </a:p>
          <a:p>
            <a:pPr marL="711200">
              <a:lnSpc>
                <a:spcPct val="100000"/>
              </a:lnSpc>
            </a:pP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seviyesi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22" name="object 22" descr=""/>
          <p:cNvSpPr txBox="1"/>
          <p:nvPr/>
        </p:nvSpPr>
        <p:spPr>
          <a:xfrm>
            <a:off x="5620239" y="5856979"/>
            <a:ext cx="4288155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155065" algn="l"/>
                <a:tab pos="2016760" algn="l"/>
                <a:tab pos="3716020" algn="l"/>
              </a:tabLst>
            </a:pP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olduğu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2000" spc="-20">
                <a:solidFill>
                  <a:srgbClr val="0D0D0D"/>
                </a:solidFill>
                <a:latin typeface="Consolas"/>
                <a:cs typeface="Consolas"/>
              </a:rPr>
              <a:t>için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2000" spc="-10" b="1">
                <a:solidFill>
                  <a:srgbClr val="0D0D0D"/>
                </a:solidFill>
                <a:latin typeface="Consolas"/>
                <a:cs typeface="Consolas"/>
              </a:rPr>
              <a:t>karıncanın</a:t>
            </a:r>
            <a:r>
              <a:rPr dirty="0" sz="2000" b="1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2000" spc="-20" b="1">
                <a:solidFill>
                  <a:srgbClr val="0D0D0D"/>
                </a:solidFill>
                <a:latin typeface="Consolas"/>
                <a:cs typeface="Consolas"/>
              </a:rPr>
              <a:t>C’ye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23" name="object 23" descr=""/>
          <p:cNvSpPr txBox="1"/>
          <p:nvPr/>
        </p:nvSpPr>
        <p:spPr>
          <a:xfrm>
            <a:off x="10146410" y="5552078"/>
            <a:ext cx="763905" cy="6362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20">
                <a:solidFill>
                  <a:srgbClr val="0D0D0D"/>
                </a:solidFill>
                <a:latin typeface="Consolas"/>
                <a:cs typeface="Consolas"/>
              </a:rPr>
              <a:t>daha</a:t>
            </a:r>
            <a:endParaRPr sz="2000">
              <a:latin typeface="Consolas"/>
              <a:cs typeface="Consolas"/>
            </a:endParaRPr>
          </a:p>
          <a:p>
            <a:pPr marL="50800">
              <a:lnSpc>
                <a:spcPct val="100000"/>
              </a:lnSpc>
              <a:spcBef>
                <a:spcPts val="5"/>
              </a:spcBef>
            </a:pPr>
            <a:r>
              <a:rPr dirty="0" sz="2000" spc="-10" b="1">
                <a:solidFill>
                  <a:srgbClr val="0D0D0D"/>
                </a:solidFill>
                <a:latin typeface="Consolas"/>
                <a:cs typeface="Consolas"/>
              </a:rPr>
              <a:t>giden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24" name="object 24" descr=""/>
          <p:cNvSpPr txBox="1"/>
          <p:nvPr/>
        </p:nvSpPr>
        <p:spPr>
          <a:xfrm>
            <a:off x="11050168" y="5552078"/>
            <a:ext cx="725170" cy="6362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r" marR="5080">
              <a:lnSpc>
                <a:spcPct val="100000"/>
              </a:lnSpc>
              <a:spcBef>
                <a:spcPts val="100"/>
              </a:spcBef>
            </a:pP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fazla</a:t>
            </a:r>
            <a:endParaRPr sz="2000">
              <a:latin typeface="Consolas"/>
              <a:cs typeface="Consolas"/>
            </a:endParaRPr>
          </a:p>
          <a:p>
            <a:pPr algn="r" marR="7620">
              <a:lnSpc>
                <a:spcPct val="100000"/>
              </a:lnSpc>
              <a:spcBef>
                <a:spcPts val="5"/>
              </a:spcBef>
            </a:pPr>
            <a:r>
              <a:rPr dirty="0" sz="2000" spc="-20" b="1">
                <a:solidFill>
                  <a:srgbClr val="0D0D0D"/>
                </a:solidFill>
                <a:latin typeface="Consolas"/>
                <a:cs typeface="Consolas"/>
              </a:rPr>
              <a:t>yolu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25" name="object 25" descr=""/>
          <p:cNvSpPr txBox="1"/>
          <p:nvPr/>
        </p:nvSpPr>
        <p:spPr>
          <a:xfrm>
            <a:off x="5620749" y="6161880"/>
            <a:ext cx="4356735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b="1">
                <a:solidFill>
                  <a:srgbClr val="0D0D0D"/>
                </a:solidFill>
                <a:latin typeface="Consolas"/>
                <a:cs typeface="Consolas"/>
              </a:rPr>
              <a:t>seçme</a:t>
            </a:r>
            <a:r>
              <a:rPr dirty="0" sz="2000" spc="-15" b="1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 b="1">
                <a:solidFill>
                  <a:srgbClr val="0D0D0D"/>
                </a:solidFill>
                <a:latin typeface="Consolas"/>
                <a:cs typeface="Consolas"/>
              </a:rPr>
              <a:t>olasılığı</a:t>
            </a:r>
            <a:r>
              <a:rPr dirty="0" sz="2000" spc="-25" b="1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 b="1">
                <a:solidFill>
                  <a:srgbClr val="0D0D0D"/>
                </a:solidFill>
                <a:latin typeface="Consolas"/>
                <a:cs typeface="Consolas"/>
              </a:rPr>
              <a:t>daha</a:t>
            </a:r>
            <a:r>
              <a:rPr dirty="0" sz="2000" spc="-20" b="1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 spc="-10" b="1">
                <a:solidFill>
                  <a:srgbClr val="0D0D0D"/>
                </a:solidFill>
                <a:latin typeface="Consolas"/>
                <a:cs typeface="Consolas"/>
              </a:rPr>
              <a:t>yüksektir.</a:t>
            </a:r>
            <a:endParaRPr sz="2000">
              <a:latin typeface="Consolas"/>
              <a:cs typeface="Consolas"/>
            </a:endParaRPr>
          </a:p>
        </p:txBody>
      </p:sp>
      <p:pic>
        <p:nvPicPr>
          <p:cNvPr id="26" name="object 26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0018" cy="6857999"/>
          </a:xfrm>
          <a:prstGeom prst="rect">
            <a:avLst/>
          </a:prstGeom>
        </p:spPr>
      </p:pic>
      <p:pic>
        <p:nvPicPr>
          <p:cNvPr id="27" name="object 27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64361" y="959472"/>
            <a:ext cx="3953560" cy="4385386"/>
          </a:xfrm>
          <a:prstGeom prst="rect">
            <a:avLst/>
          </a:prstGeom>
        </p:spPr>
      </p:pic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960755">
              <a:lnSpc>
                <a:spcPct val="100000"/>
              </a:lnSpc>
              <a:spcBef>
                <a:spcPts val="100"/>
              </a:spcBef>
            </a:pPr>
            <a:r>
              <a:rPr dirty="0"/>
              <a:t>Buharlaşma</a:t>
            </a:r>
            <a:r>
              <a:rPr dirty="0" spc="-135"/>
              <a:t> </a:t>
            </a:r>
            <a:r>
              <a:rPr dirty="0"/>
              <a:t>ile</a:t>
            </a:r>
            <a:r>
              <a:rPr dirty="0" spc="-130"/>
              <a:t> </a:t>
            </a:r>
            <a:r>
              <a:rPr dirty="0" spc="-10"/>
              <a:t>Örnek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0018" cy="6857999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91275" y="1222171"/>
            <a:ext cx="6500094" cy="930043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05636" y="2617241"/>
            <a:ext cx="4790363" cy="3701669"/>
          </a:xfrm>
          <a:prstGeom prst="rect">
            <a:avLst/>
          </a:prstGeom>
        </p:spPr>
      </p:pic>
      <p:sp>
        <p:nvSpPr>
          <p:cNvPr id="6" name="object 6" descr=""/>
          <p:cNvSpPr txBox="1"/>
          <p:nvPr/>
        </p:nvSpPr>
        <p:spPr>
          <a:xfrm>
            <a:off x="5838032" y="3448304"/>
            <a:ext cx="5935345" cy="1671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20955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232323"/>
                </a:solidFill>
                <a:latin typeface="Consolas"/>
                <a:cs typeface="Consolas"/>
              </a:rPr>
              <a:t>Bu</a:t>
            </a:r>
            <a:r>
              <a:rPr dirty="0" sz="1800" spc="-30">
                <a:solidFill>
                  <a:srgbClr val="232323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232323"/>
                </a:solidFill>
                <a:latin typeface="Consolas"/>
                <a:cs typeface="Consolas"/>
              </a:rPr>
              <a:t>örneğimiz</a:t>
            </a:r>
            <a:r>
              <a:rPr dirty="0" sz="1800" spc="-15">
                <a:solidFill>
                  <a:srgbClr val="232323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232323"/>
                </a:solidFill>
                <a:latin typeface="Consolas"/>
                <a:cs typeface="Consolas"/>
              </a:rPr>
              <a:t>için</a:t>
            </a:r>
            <a:r>
              <a:rPr dirty="0" sz="1800" spc="-15">
                <a:solidFill>
                  <a:srgbClr val="232323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232323"/>
                </a:solidFill>
                <a:latin typeface="Consolas"/>
                <a:cs typeface="Consolas"/>
              </a:rPr>
              <a:t>karıncalar</a:t>
            </a:r>
            <a:r>
              <a:rPr dirty="0" sz="1800" spc="-15">
                <a:solidFill>
                  <a:srgbClr val="232323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232323"/>
                </a:solidFill>
                <a:latin typeface="Consolas"/>
                <a:cs typeface="Consolas"/>
              </a:rPr>
              <a:t>yola</a:t>
            </a:r>
            <a:r>
              <a:rPr dirty="0" sz="1800" spc="-30">
                <a:solidFill>
                  <a:srgbClr val="232323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232323"/>
                </a:solidFill>
                <a:latin typeface="Consolas"/>
                <a:cs typeface="Consolas"/>
              </a:rPr>
              <a:t>çıkmadan</a:t>
            </a:r>
            <a:r>
              <a:rPr dirty="0" sz="1800" spc="-25">
                <a:solidFill>
                  <a:srgbClr val="232323"/>
                </a:solidFill>
                <a:latin typeface="Consolas"/>
                <a:cs typeface="Consolas"/>
              </a:rPr>
              <a:t> </a:t>
            </a:r>
            <a:r>
              <a:rPr dirty="0" sz="1800" spc="-20">
                <a:solidFill>
                  <a:srgbClr val="232323"/>
                </a:solidFill>
                <a:latin typeface="Consolas"/>
                <a:cs typeface="Consolas"/>
              </a:rPr>
              <a:t>önce </a:t>
            </a:r>
            <a:r>
              <a:rPr dirty="0" sz="1800">
                <a:solidFill>
                  <a:srgbClr val="232323"/>
                </a:solidFill>
                <a:latin typeface="Consolas"/>
                <a:cs typeface="Consolas"/>
              </a:rPr>
              <a:t>noktalar</a:t>
            </a:r>
            <a:r>
              <a:rPr dirty="0" sz="1800" spc="-30">
                <a:solidFill>
                  <a:srgbClr val="232323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232323"/>
                </a:solidFill>
                <a:latin typeface="Consolas"/>
                <a:cs typeface="Consolas"/>
              </a:rPr>
              <a:t>arasında</a:t>
            </a:r>
            <a:r>
              <a:rPr dirty="0" sz="1800" spc="-20">
                <a:solidFill>
                  <a:srgbClr val="232323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232323"/>
                </a:solidFill>
                <a:latin typeface="Consolas"/>
                <a:cs typeface="Consolas"/>
              </a:rPr>
              <a:t>bulunan</a:t>
            </a:r>
            <a:r>
              <a:rPr dirty="0" sz="1800" spc="-30">
                <a:solidFill>
                  <a:srgbClr val="232323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232323"/>
                </a:solidFill>
                <a:latin typeface="Consolas"/>
                <a:cs typeface="Consolas"/>
              </a:rPr>
              <a:t>feromon</a:t>
            </a:r>
            <a:r>
              <a:rPr dirty="0" sz="1800" spc="-30">
                <a:solidFill>
                  <a:srgbClr val="232323"/>
                </a:solidFill>
                <a:latin typeface="Consolas"/>
                <a:cs typeface="Consolas"/>
              </a:rPr>
              <a:t> </a:t>
            </a:r>
            <a:r>
              <a:rPr dirty="0" sz="1800" spc="-10">
                <a:solidFill>
                  <a:srgbClr val="232323"/>
                </a:solidFill>
                <a:latin typeface="Consolas"/>
                <a:cs typeface="Consolas"/>
              </a:rPr>
              <a:t>seviyelerinin</a:t>
            </a:r>
            <a:endParaRPr sz="18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dirty="0" sz="1800">
                <a:solidFill>
                  <a:srgbClr val="232323"/>
                </a:solidFill>
                <a:latin typeface="Consolas"/>
                <a:cs typeface="Consolas"/>
              </a:rPr>
              <a:t>1</a:t>
            </a:r>
            <a:r>
              <a:rPr dirty="0" sz="1800" spc="-25">
                <a:solidFill>
                  <a:srgbClr val="232323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232323"/>
                </a:solidFill>
                <a:latin typeface="Consolas"/>
                <a:cs typeface="Consolas"/>
              </a:rPr>
              <a:t>olduğunu</a:t>
            </a:r>
            <a:r>
              <a:rPr dirty="0" sz="1800" spc="-20">
                <a:solidFill>
                  <a:srgbClr val="232323"/>
                </a:solidFill>
                <a:latin typeface="Consolas"/>
                <a:cs typeface="Consolas"/>
              </a:rPr>
              <a:t> </a:t>
            </a:r>
            <a:r>
              <a:rPr dirty="0" sz="1800" spc="-10">
                <a:solidFill>
                  <a:srgbClr val="232323"/>
                </a:solidFill>
                <a:latin typeface="Consolas"/>
                <a:cs typeface="Consolas"/>
              </a:rPr>
              <a:t>varsayalım.</a:t>
            </a:r>
            <a:endParaRPr sz="18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800">
              <a:latin typeface="Consolas"/>
              <a:cs typeface="Consolas"/>
            </a:endParaRPr>
          </a:p>
          <a:p>
            <a:pPr marL="12700" marR="5080">
              <a:lnSpc>
                <a:spcPct val="100000"/>
              </a:lnSpc>
              <a:tabLst>
                <a:tab pos="1772285" algn="l"/>
                <a:tab pos="3407410" algn="l"/>
                <a:tab pos="5167630" algn="l"/>
              </a:tabLst>
            </a:pPr>
            <a:r>
              <a:rPr dirty="0" sz="1800" spc="-10">
                <a:solidFill>
                  <a:srgbClr val="232323"/>
                </a:solidFill>
                <a:latin typeface="Consolas"/>
                <a:cs typeface="Consolas"/>
              </a:rPr>
              <a:t>Matematiksel</a:t>
            </a:r>
            <a:r>
              <a:rPr dirty="0" sz="1800">
                <a:solidFill>
                  <a:srgbClr val="232323"/>
                </a:solidFill>
                <a:latin typeface="Consolas"/>
                <a:cs typeface="Consolas"/>
              </a:rPr>
              <a:t>	</a:t>
            </a:r>
            <a:r>
              <a:rPr dirty="0" sz="1800" spc="-10">
                <a:solidFill>
                  <a:srgbClr val="232323"/>
                </a:solidFill>
                <a:latin typeface="Consolas"/>
                <a:cs typeface="Consolas"/>
              </a:rPr>
              <a:t>modelimizde</a:t>
            </a:r>
            <a:r>
              <a:rPr dirty="0" sz="1800">
                <a:solidFill>
                  <a:srgbClr val="232323"/>
                </a:solidFill>
                <a:latin typeface="Consolas"/>
                <a:cs typeface="Consolas"/>
              </a:rPr>
              <a:t>	</a:t>
            </a:r>
            <a:r>
              <a:rPr dirty="0" sz="1800" spc="-10">
                <a:solidFill>
                  <a:srgbClr val="232323"/>
                </a:solidFill>
                <a:latin typeface="Consolas"/>
                <a:cs typeface="Consolas"/>
              </a:rPr>
              <a:t>buharlaşmayı</a:t>
            </a:r>
            <a:r>
              <a:rPr dirty="0" sz="1800">
                <a:solidFill>
                  <a:srgbClr val="232323"/>
                </a:solidFill>
                <a:latin typeface="Consolas"/>
                <a:cs typeface="Consolas"/>
              </a:rPr>
              <a:t>	</a:t>
            </a:r>
            <a:r>
              <a:rPr dirty="0" sz="1800" spc="-10">
                <a:solidFill>
                  <a:srgbClr val="232323"/>
                </a:solidFill>
                <a:latin typeface="Consolas"/>
                <a:cs typeface="Consolas"/>
              </a:rPr>
              <a:t>temsil </a:t>
            </a:r>
            <a:r>
              <a:rPr dirty="0" sz="1800">
                <a:solidFill>
                  <a:srgbClr val="232323"/>
                </a:solidFill>
                <a:latin typeface="Consolas"/>
                <a:cs typeface="Consolas"/>
              </a:rPr>
              <a:t>eden</a:t>
            </a:r>
            <a:r>
              <a:rPr dirty="0" sz="1800" spc="275">
                <a:solidFill>
                  <a:srgbClr val="232323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232323"/>
                </a:solidFill>
                <a:latin typeface="Consolas"/>
                <a:cs typeface="Consolas"/>
              </a:rPr>
              <a:t>Rho</a:t>
            </a:r>
            <a:r>
              <a:rPr dirty="0" sz="1800" spc="285">
                <a:solidFill>
                  <a:srgbClr val="232323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232323"/>
                </a:solidFill>
                <a:latin typeface="Consolas"/>
                <a:cs typeface="Consolas"/>
              </a:rPr>
              <a:t>değeri</a:t>
            </a:r>
            <a:r>
              <a:rPr dirty="0" sz="1800" spc="285">
                <a:solidFill>
                  <a:srgbClr val="232323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232323"/>
                </a:solidFill>
                <a:latin typeface="Consolas"/>
                <a:cs typeface="Consolas"/>
              </a:rPr>
              <a:t>bu</a:t>
            </a:r>
            <a:r>
              <a:rPr dirty="0" sz="1800" spc="285">
                <a:solidFill>
                  <a:srgbClr val="232323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232323"/>
                </a:solidFill>
                <a:latin typeface="Consolas"/>
                <a:cs typeface="Consolas"/>
              </a:rPr>
              <a:t>örnek</a:t>
            </a:r>
            <a:r>
              <a:rPr dirty="0" sz="1800" spc="275">
                <a:solidFill>
                  <a:srgbClr val="232323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232323"/>
                </a:solidFill>
                <a:latin typeface="Consolas"/>
                <a:cs typeface="Consolas"/>
              </a:rPr>
              <a:t>için</a:t>
            </a:r>
            <a:r>
              <a:rPr dirty="0" sz="1800" spc="285">
                <a:solidFill>
                  <a:srgbClr val="232323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232323"/>
                </a:solidFill>
                <a:latin typeface="Consolas"/>
                <a:cs typeface="Consolas"/>
              </a:rPr>
              <a:t>0.5</a:t>
            </a:r>
            <a:r>
              <a:rPr dirty="0" sz="1800" spc="285">
                <a:solidFill>
                  <a:srgbClr val="232323"/>
                </a:solidFill>
                <a:latin typeface="Consolas"/>
                <a:cs typeface="Consolas"/>
              </a:rPr>
              <a:t> </a:t>
            </a:r>
            <a:r>
              <a:rPr dirty="0" sz="1800" spc="-10">
                <a:solidFill>
                  <a:srgbClr val="232323"/>
                </a:solidFill>
                <a:latin typeface="Consolas"/>
                <a:cs typeface="Consolas"/>
              </a:rPr>
              <a:t>alınmıştır.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5838032" y="5094223"/>
            <a:ext cx="480568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41985" algn="l"/>
                <a:tab pos="1524000" algn="l"/>
                <a:tab pos="2906395" algn="l"/>
                <a:tab pos="3787775" algn="l"/>
              </a:tabLst>
            </a:pPr>
            <a:r>
              <a:rPr dirty="0" sz="1800" spc="-25">
                <a:solidFill>
                  <a:srgbClr val="232323"/>
                </a:solidFill>
                <a:latin typeface="Consolas"/>
                <a:cs typeface="Consolas"/>
              </a:rPr>
              <a:t>Bir</a:t>
            </a:r>
            <a:r>
              <a:rPr dirty="0" sz="1800">
                <a:solidFill>
                  <a:srgbClr val="232323"/>
                </a:solidFill>
                <a:latin typeface="Consolas"/>
                <a:cs typeface="Consolas"/>
              </a:rPr>
              <a:t>	</a:t>
            </a:r>
            <a:r>
              <a:rPr dirty="0" sz="1800" spc="-20">
                <a:solidFill>
                  <a:srgbClr val="232323"/>
                </a:solidFill>
                <a:latin typeface="Consolas"/>
                <a:cs typeface="Consolas"/>
              </a:rPr>
              <a:t>başka</a:t>
            </a:r>
            <a:r>
              <a:rPr dirty="0" sz="1800">
                <a:solidFill>
                  <a:srgbClr val="232323"/>
                </a:solidFill>
                <a:latin typeface="Consolas"/>
                <a:cs typeface="Consolas"/>
              </a:rPr>
              <a:t>	</a:t>
            </a:r>
            <a:r>
              <a:rPr dirty="0" sz="1800" spc="-10">
                <a:solidFill>
                  <a:srgbClr val="232323"/>
                </a:solidFill>
                <a:latin typeface="Consolas"/>
                <a:cs typeface="Consolas"/>
              </a:rPr>
              <a:t>ifadeyle,</a:t>
            </a:r>
            <a:r>
              <a:rPr dirty="0" sz="1800">
                <a:solidFill>
                  <a:srgbClr val="232323"/>
                </a:solidFill>
                <a:latin typeface="Consolas"/>
                <a:cs typeface="Consolas"/>
              </a:rPr>
              <a:t>	</a:t>
            </a:r>
            <a:r>
              <a:rPr dirty="0" sz="1800" spc="-10">
                <a:solidFill>
                  <a:srgbClr val="232323"/>
                </a:solidFill>
                <a:latin typeface="Consolas"/>
                <a:cs typeface="Consolas"/>
              </a:rPr>
              <a:t>yolun</a:t>
            </a:r>
            <a:r>
              <a:rPr dirty="0" sz="1800">
                <a:solidFill>
                  <a:srgbClr val="232323"/>
                </a:solidFill>
                <a:latin typeface="Consolas"/>
                <a:cs typeface="Consolas"/>
              </a:rPr>
              <a:t>	</a:t>
            </a:r>
            <a:r>
              <a:rPr dirty="0" sz="1800" spc="-10">
                <a:solidFill>
                  <a:srgbClr val="232323"/>
                </a:solidFill>
                <a:latin typeface="Consolas"/>
                <a:cs typeface="Consolas"/>
              </a:rPr>
              <a:t>üzerinde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10872261" y="5094223"/>
            <a:ext cx="90233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solidFill>
                  <a:srgbClr val="232323"/>
                </a:solidFill>
                <a:latin typeface="Consolas"/>
                <a:cs typeface="Consolas"/>
              </a:rPr>
              <a:t>bulunan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5838489" y="5368544"/>
            <a:ext cx="503999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232323"/>
                </a:solidFill>
                <a:latin typeface="Consolas"/>
                <a:cs typeface="Consolas"/>
              </a:rPr>
              <a:t>mevcut</a:t>
            </a:r>
            <a:r>
              <a:rPr dirty="0" sz="1800" spc="-45">
                <a:solidFill>
                  <a:srgbClr val="232323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232323"/>
                </a:solidFill>
                <a:latin typeface="Consolas"/>
                <a:cs typeface="Consolas"/>
              </a:rPr>
              <a:t>feromonun</a:t>
            </a:r>
            <a:r>
              <a:rPr dirty="0" sz="1800" spc="-20">
                <a:solidFill>
                  <a:srgbClr val="232323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232323"/>
                </a:solidFill>
                <a:latin typeface="Consolas"/>
                <a:cs typeface="Consolas"/>
              </a:rPr>
              <a:t>%50’si</a:t>
            </a:r>
            <a:r>
              <a:rPr dirty="0" sz="1800" spc="-20">
                <a:solidFill>
                  <a:srgbClr val="232323"/>
                </a:solidFill>
                <a:latin typeface="Consolas"/>
                <a:cs typeface="Consolas"/>
              </a:rPr>
              <a:t> </a:t>
            </a:r>
            <a:r>
              <a:rPr dirty="0" sz="1800" spc="-10">
                <a:solidFill>
                  <a:srgbClr val="232323"/>
                </a:solidFill>
                <a:latin typeface="Consolas"/>
                <a:cs typeface="Consolas"/>
              </a:rPr>
              <a:t>buharlaşacaktır.</a:t>
            </a:r>
            <a:endParaRPr sz="18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960755">
              <a:lnSpc>
                <a:spcPct val="100000"/>
              </a:lnSpc>
              <a:spcBef>
                <a:spcPts val="100"/>
              </a:spcBef>
            </a:pPr>
            <a:r>
              <a:rPr dirty="0"/>
              <a:t>Buharlaşma</a:t>
            </a:r>
            <a:r>
              <a:rPr dirty="0" spc="-135"/>
              <a:t> </a:t>
            </a:r>
            <a:r>
              <a:rPr dirty="0"/>
              <a:t>ile</a:t>
            </a:r>
            <a:r>
              <a:rPr dirty="0" spc="-130"/>
              <a:t> </a:t>
            </a:r>
            <a:r>
              <a:rPr dirty="0" spc="-10"/>
              <a:t>Örnek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0018" cy="6857999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59407" y="1460309"/>
            <a:ext cx="9698545" cy="4807711"/>
          </a:xfrm>
          <a:prstGeom prst="rect">
            <a:avLst/>
          </a:prstGeom>
        </p:spPr>
      </p:pic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7012940" cy="6858000"/>
            <a:chOff x="0" y="0"/>
            <a:chExt cx="7012940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0018" y="1277848"/>
              <a:ext cx="6102869" cy="5122951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910018" cy="6857999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960755">
              <a:lnSpc>
                <a:spcPct val="100000"/>
              </a:lnSpc>
              <a:spcBef>
                <a:spcPts val="100"/>
              </a:spcBef>
            </a:pPr>
            <a:r>
              <a:rPr dirty="0"/>
              <a:t>Buharlaşma</a:t>
            </a:r>
            <a:r>
              <a:rPr dirty="0" spc="-135"/>
              <a:t> </a:t>
            </a:r>
            <a:r>
              <a:rPr dirty="0"/>
              <a:t>ile</a:t>
            </a:r>
            <a:r>
              <a:rPr dirty="0" spc="-130"/>
              <a:t> </a:t>
            </a:r>
            <a:r>
              <a:rPr dirty="0" spc="-10"/>
              <a:t>Örnek</a:t>
            </a:r>
          </a:p>
        </p:txBody>
      </p:sp>
      <p:sp>
        <p:nvSpPr>
          <p:cNvPr id="6" name="object 6" descr=""/>
          <p:cNvSpPr txBox="1"/>
          <p:nvPr/>
        </p:nvSpPr>
        <p:spPr>
          <a:xfrm>
            <a:off x="7105553" y="2467903"/>
            <a:ext cx="486854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232323"/>
                </a:solidFill>
                <a:latin typeface="Consolas"/>
                <a:cs typeface="Consolas"/>
              </a:rPr>
              <a:t>Şekil</a:t>
            </a:r>
            <a:r>
              <a:rPr dirty="0" sz="1800" spc="415">
                <a:solidFill>
                  <a:srgbClr val="232323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232323"/>
                </a:solidFill>
                <a:latin typeface="Consolas"/>
                <a:cs typeface="Consolas"/>
              </a:rPr>
              <a:t>6’da</a:t>
            </a:r>
            <a:r>
              <a:rPr dirty="0" sz="1800" spc="415">
                <a:solidFill>
                  <a:srgbClr val="232323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232323"/>
                </a:solidFill>
                <a:latin typeface="Consolas"/>
                <a:cs typeface="Consolas"/>
              </a:rPr>
              <a:t>noktalar</a:t>
            </a:r>
            <a:r>
              <a:rPr dirty="0" sz="1800" spc="409">
                <a:solidFill>
                  <a:srgbClr val="232323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232323"/>
                </a:solidFill>
                <a:latin typeface="Consolas"/>
                <a:cs typeface="Consolas"/>
              </a:rPr>
              <a:t>arasında</a:t>
            </a:r>
            <a:r>
              <a:rPr dirty="0" sz="1800" spc="409">
                <a:solidFill>
                  <a:srgbClr val="232323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232323"/>
                </a:solidFill>
                <a:latin typeface="Consolas"/>
                <a:cs typeface="Consolas"/>
              </a:rPr>
              <a:t>0.5</a:t>
            </a:r>
            <a:r>
              <a:rPr dirty="0" sz="1800" spc="415">
                <a:solidFill>
                  <a:srgbClr val="232323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232323"/>
                </a:solidFill>
                <a:latin typeface="Consolas"/>
                <a:cs typeface="Consolas"/>
              </a:rPr>
              <a:t>*</a:t>
            </a:r>
            <a:r>
              <a:rPr dirty="0" sz="1800" spc="420">
                <a:solidFill>
                  <a:srgbClr val="232323"/>
                </a:solidFill>
                <a:latin typeface="Consolas"/>
                <a:cs typeface="Consolas"/>
              </a:rPr>
              <a:t> </a:t>
            </a:r>
            <a:r>
              <a:rPr dirty="0" sz="1800" spc="-50">
                <a:solidFill>
                  <a:srgbClr val="232323"/>
                </a:solidFill>
                <a:latin typeface="Consolas"/>
                <a:cs typeface="Consolas"/>
              </a:rPr>
              <a:t>1</a:t>
            </a:r>
            <a:endParaRPr sz="18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dirty="0" sz="1800">
                <a:solidFill>
                  <a:srgbClr val="232323"/>
                </a:solidFill>
                <a:latin typeface="Consolas"/>
                <a:cs typeface="Consolas"/>
              </a:rPr>
              <a:t>işlemi</a:t>
            </a:r>
            <a:r>
              <a:rPr dirty="0" sz="1800" spc="-35">
                <a:solidFill>
                  <a:srgbClr val="232323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232323"/>
                </a:solidFill>
                <a:latin typeface="Consolas"/>
                <a:cs typeface="Consolas"/>
              </a:rPr>
              <a:t>ile</a:t>
            </a:r>
            <a:r>
              <a:rPr dirty="0" sz="1800" spc="-25">
                <a:solidFill>
                  <a:srgbClr val="232323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232323"/>
                </a:solidFill>
                <a:latin typeface="Consolas"/>
                <a:cs typeface="Consolas"/>
              </a:rPr>
              <a:t>buharlaşma</a:t>
            </a:r>
            <a:r>
              <a:rPr dirty="0" sz="1800" spc="-30">
                <a:solidFill>
                  <a:srgbClr val="232323"/>
                </a:solidFill>
                <a:latin typeface="Consolas"/>
                <a:cs typeface="Consolas"/>
              </a:rPr>
              <a:t> </a:t>
            </a:r>
            <a:r>
              <a:rPr dirty="0" sz="1800" spc="-10">
                <a:solidFill>
                  <a:srgbClr val="232323"/>
                </a:solidFill>
                <a:latin typeface="Consolas"/>
                <a:cs typeface="Consolas"/>
              </a:rPr>
              <a:t>gösterilmiştir.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7105553" y="3290863"/>
            <a:ext cx="388683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-635">
              <a:lnSpc>
                <a:spcPct val="100000"/>
              </a:lnSpc>
              <a:spcBef>
                <a:spcPts val="100"/>
              </a:spcBef>
              <a:tabLst>
                <a:tab pos="998219" algn="l"/>
                <a:tab pos="1866900" algn="l"/>
                <a:tab pos="2612390" algn="l"/>
              </a:tabLst>
            </a:pPr>
            <a:r>
              <a:rPr dirty="0" sz="1800" spc="-25">
                <a:solidFill>
                  <a:srgbClr val="232323"/>
                </a:solidFill>
                <a:latin typeface="Consolas"/>
                <a:cs typeface="Consolas"/>
              </a:rPr>
              <a:t>Yol</a:t>
            </a:r>
            <a:r>
              <a:rPr dirty="0" sz="1800">
                <a:solidFill>
                  <a:srgbClr val="232323"/>
                </a:solidFill>
                <a:latin typeface="Consolas"/>
                <a:cs typeface="Consolas"/>
              </a:rPr>
              <a:t>	</a:t>
            </a:r>
            <a:r>
              <a:rPr dirty="0" sz="1800" spc="-10">
                <a:solidFill>
                  <a:srgbClr val="232323"/>
                </a:solidFill>
                <a:latin typeface="Consolas"/>
                <a:cs typeface="Consolas"/>
              </a:rPr>
              <a:t>üzerinde</a:t>
            </a:r>
            <a:r>
              <a:rPr dirty="0" sz="1800">
                <a:solidFill>
                  <a:srgbClr val="232323"/>
                </a:solidFill>
                <a:latin typeface="Consolas"/>
                <a:cs typeface="Consolas"/>
              </a:rPr>
              <a:t>	</a:t>
            </a:r>
            <a:r>
              <a:rPr dirty="0" sz="1800" spc="-10">
                <a:solidFill>
                  <a:srgbClr val="232323"/>
                </a:solidFill>
                <a:latin typeface="Consolas"/>
                <a:cs typeface="Consolas"/>
              </a:rPr>
              <a:t>mevcut feromonların</a:t>
            </a:r>
            <a:r>
              <a:rPr dirty="0" sz="1800">
                <a:solidFill>
                  <a:srgbClr val="232323"/>
                </a:solidFill>
                <a:latin typeface="Consolas"/>
                <a:cs typeface="Consolas"/>
              </a:rPr>
              <a:t>	</a:t>
            </a:r>
            <a:r>
              <a:rPr dirty="0" sz="1800" spc="-10">
                <a:solidFill>
                  <a:srgbClr val="232323"/>
                </a:solidFill>
                <a:latin typeface="Consolas"/>
                <a:cs typeface="Consolas"/>
              </a:rPr>
              <a:t>buharlaşmasından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11067877" y="3290863"/>
            <a:ext cx="905510" cy="1397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 indent="127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solidFill>
                  <a:srgbClr val="232323"/>
                </a:solidFill>
                <a:latin typeface="Consolas"/>
                <a:cs typeface="Consolas"/>
              </a:rPr>
              <a:t>bulunan sonra edilen feromon feromon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7105553" y="3839503"/>
            <a:ext cx="233807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tabLst>
                <a:tab pos="1229995" algn="l"/>
                <a:tab pos="1697989" algn="l"/>
              </a:tabLst>
            </a:pPr>
            <a:r>
              <a:rPr dirty="0" sz="1800" spc="-10">
                <a:solidFill>
                  <a:srgbClr val="232323"/>
                </a:solidFill>
                <a:latin typeface="Consolas"/>
                <a:cs typeface="Consolas"/>
              </a:rPr>
              <a:t>lacivert</a:t>
            </a:r>
            <a:r>
              <a:rPr dirty="0" sz="1800">
                <a:solidFill>
                  <a:srgbClr val="232323"/>
                </a:solidFill>
                <a:latin typeface="Consolas"/>
                <a:cs typeface="Consolas"/>
              </a:rPr>
              <a:t>	</a:t>
            </a:r>
            <a:r>
              <a:rPr dirty="0" sz="1800" spc="-25">
                <a:solidFill>
                  <a:srgbClr val="232323"/>
                </a:solidFill>
                <a:latin typeface="Consolas"/>
                <a:cs typeface="Consolas"/>
              </a:rPr>
              <a:t>ve</a:t>
            </a:r>
            <a:r>
              <a:rPr dirty="0" sz="1800">
                <a:solidFill>
                  <a:srgbClr val="232323"/>
                </a:solidFill>
                <a:latin typeface="Consolas"/>
                <a:cs typeface="Consolas"/>
              </a:rPr>
              <a:t>	</a:t>
            </a:r>
            <a:r>
              <a:rPr dirty="0" sz="1800" spc="-10">
                <a:solidFill>
                  <a:srgbClr val="232323"/>
                </a:solidFill>
                <a:latin typeface="Consolas"/>
                <a:cs typeface="Consolas"/>
              </a:rPr>
              <a:t>yeşil karıncaların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8844513" y="4113823"/>
            <a:ext cx="102743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solidFill>
                  <a:srgbClr val="232323"/>
                </a:solidFill>
                <a:latin typeface="Consolas"/>
                <a:cs typeface="Consolas"/>
              </a:rPr>
              <a:t>bırakmış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9634097" y="3839503"/>
            <a:ext cx="1370330" cy="8483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05155" algn="l"/>
              </a:tabLst>
            </a:pPr>
            <a:r>
              <a:rPr dirty="0" sz="1800" spc="-25">
                <a:solidFill>
                  <a:srgbClr val="232323"/>
                </a:solidFill>
                <a:latin typeface="Consolas"/>
                <a:cs typeface="Consolas"/>
              </a:rPr>
              <a:t>ile</a:t>
            </a:r>
            <a:r>
              <a:rPr dirty="0" sz="1800">
                <a:solidFill>
                  <a:srgbClr val="232323"/>
                </a:solidFill>
                <a:latin typeface="Consolas"/>
                <a:cs typeface="Consolas"/>
              </a:rPr>
              <a:t>	</a:t>
            </a:r>
            <a:r>
              <a:rPr dirty="0" sz="1800" spc="-10">
                <a:solidFill>
                  <a:srgbClr val="232323"/>
                </a:solidFill>
                <a:latin typeface="Consolas"/>
                <a:cs typeface="Consolas"/>
              </a:rPr>
              <a:t>temsil</a:t>
            </a:r>
            <a:endParaRPr sz="1800">
              <a:latin typeface="Consolas"/>
              <a:cs typeface="Consolas"/>
            </a:endParaRPr>
          </a:p>
          <a:p>
            <a:pPr marL="461645" marR="147955" indent="-1905">
              <a:lnSpc>
                <a:spcPct val="100000"/>
              </a:lnSpc>
            </a:pPr>
            <a:r>
              <a:rPr dirty="0" sz="1800" spc="-10">
                <a:solidFill>
                  <a:srgbClr val="232323"/>
                </a:solidFill>
                <a:latin typeface="Consolas"/>
                <a:cs typeface="Consolas"/>
              </a:rPr>
              <a:t>olduğu mevcut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7105325" y="4388143"/>
            <a:ext cx="290893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501140" algn="l"/>
              </a:tabLst>
            </a:pPr>
            <a:r>
              <a:rPr dirty="0" sz="1800" spc="-10">
                <a:solidFill>
                  <a:srgbClr val="232323"/>
                </a:solidFill>
                <a:latin typeface="Consolas"/>
                <a:cs typeface="Consolas"/>
              </a:rPr>
              <a:t>miktarları</a:t>
            </a:r>
            <a:r>
              <a:rPr dirty="0" sz="1800">
                <a:solidFill>
                  <a:srgbClr val="232323"/>
                </a:solidFill>
                <a:latin typeface="Consolas"/>
                <a:cs typeface="Consolas"/>
              </a:rPr>
              <a:t>	</a:t>
            </a:r>
            <a:r>
              <a:rPr dirty="0" sz="1800" spc="-10">
                <a:solidFill>
                  <a:srgbClr val="232323"/>
                </a:solidFill>
                <a:latin typeface="Consolas"/>
                <a:cs typeface="Consolas"/>
              </a:rPr>
              <a:t>toplanarak</a:t>
            </a:r>
            <a:endParaRPr sz="18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dirty="0" sz="1800">
                <a:solidFill>
                  <a:srgbClr val="232323"/>
                </a:solidFill>
                <a:latin typeface="Consolas"/>
                <a:cs typeface="Consolas"/>
              </a:rPr>
              <a:t>miktarları</a:t>
            </a:r>
            <a:r>
              <a:rPr dirty="0" sz="1800" spc="-40">
                <a:solidFill>
                  <a:srgbClr val="232323"/>
                </a:solidFill>
                <a:latin typeface="Consolas"/>
                <a:cs typeface="Consolas"/>
              </a:rPr>
              <a:t> </a:t>
            </a:r>
            <a:r>
              <a:rPr dirty="0" sz="1800" spc="-10">
                <a:solidFill>
                  <a:srgbClr val="232323"/>
                </a:solidFill>
                <a:latin typeface="Consolas"/>
                <a:cs typeface="Consolas"/>
              </a:rPr>
              <a:t>güncellenir.</a:t>
            </a:r>
            <a:endParaRPr sz="18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960755">
              <a:lnSpc>
                <a:spcPct val="100000"/>
              </a:lnSpc>
              <a:spcBef>
                <a:spcPts val="100"/>
              </a:spcBef>
            </a:pPr>
            <a:r>
              <a:rPr dirty="0"/>
              <a:t>Buharlaşma</a:t>
            </a:r>
            <a:r>
              <a:rPr dirty="0" spc="-135"/>
              <a:t> </a:t>
            </a:r>
            <a:r>
              <a:rPr dirty="0"/>
              <a:t>ile</a:t>
            </a:r>
            <a:r>
              <a:rPr dirty="0" spc="-130"/>
              <a:t> </a:t>
            </a:r>
            <a:r>
              <a:rPr dirty="0" spc="-10"/>
              <a:t>Örnek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0018" cy="6857999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933061" y="945248"/>
            <a:ext cx="4919950" cy="5025461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1243088" y="2138183"/>
            <a:ext cx="140398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solidFill>
                  <a:srgbClr val="232323"/>
                </a:solidFill>
                <a:latin typeface="Consolas"/>
                <a:cs typeface="Consolas"/>
              </a:rPr>
              <a:t>Güncellenen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2812656" y="2138183"/>
            <a:ext cx="127889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solidFill>
                  <a:srgbClr val="232323"/>
                </a:solidFill>
                <a:latin typeface="Consolas"/>
                <a:cs typeface="Consolas"/>
              </a:rPr>
              <a:t>feromonlar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4257408" y="2138183"/>
            <a:ext cx="127889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solidFill>
                  <a:srgbClr val="232323"/>
                </a:solidFill>
                <a:latin typeface="Consolas"/>
                <a:cs typeface="Consolas"/>
              </a:rPr>
              <a:t>sonrasında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5702160" y="2138183"/>
            <a:ext cx="102743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solidFill>
                  <a:srgbClr val="232323"/>
                </a:solidFill>
                <a:latin typeface="Consolas"/>
                <a:cs typeface="Consolas"/>
              </a:rPr>
              <a:t>noktalar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1243088" y="2412503"/>
            <a:ext cx="548830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221105" algn="l"/>
                <a:tab pos="2304415" algn="l"/>
                <a:tab pos="3388360" algn="l"/>
                <a:tab pos="4848225" algn="l"/>
              </a:tabLst>
            </a:pPr>
            <a:r>
              <a:rPr dirty="0" sz="1800" spc="-10">
                <a:solidFill>
                  <a:srgbClr val="232323"/>
                </a:solidFill>
                <a:latin typeface="Consolas"/>
                <a:cs typeface="Consolas"/>
              </a:rPr>
              <a:t>arasında</a:t>
            </a:r>
            <a:r>
              <a:rPr dirty="0" sz="1800">
                <a:solidFill>
                  <a:srgbClr val="232323"/>
                </a:solidFill>
                <a:latin typeface="Consolas"/>
                <a:cs typeface="Consolas"/>
              </a:rPr>
              <a:t>	</a:t>
            </a:r>
            <a:r>
              <a:rPr dirty="0" sz="1800" spc="-10">
                <a:solidFill>
                  <a:srgbClr val="232323"/>
                </a:solidFill>
                <a:latin typeface="Consolas"/>
                <a:cs typeface="Consolas"/>
              </a:rPr>
              <a:t>bulunan</a:t>
            </a:r>
            <a:r>
              <a:rPr dirty="0" sz="1800">
                <a:solidFill>
                  <a:srgbClr val="232323"/>
                </a:solidFill>
                <a:latin typeface="Consolas"/>
                <a:cs typeface="Consolas"/>
              </a:rPr>
              <a:t>	</a:t>
            </a:r>
            <a:r>
              <a:rPr dirty="0" sz="1800" spc="-10">
                <a:solidFill>
                  <a:srgbClr val="232323"/>
                </a:solidFill>
                <a:latin typeface="Consolas"/>
                <a:cs typeface="Consolas"/>
              </a:rPr>
              <a:t>feromon</a:t>
            </a:r>
            <a:r>
              <a:rPr dirty="0" sz="1800">
                <a:solidFill>
                  <a:srgbClr val="232323"/>
                </a:solidFill>
                <a:latin typeface="Consolas"/>
                <a:cs typeface="Consolas"/>
              </a:rPr>
              <a:t>	</a:t>
            </a:r>
            <a:r>
              <a:rPr dirty="0" sz="1800" spc="-10">
                <a:solidFill>
                  <a:srgbClr val="232323"/>
                </a:solidFill>
                <a:latin typeface="Consolas"/>
                <a:cs typeface="Consolas"/>
              </a:rPr>
              <a:t>miktarları</a:t>
            </a:r>
            <a:r>
              <a:rPr dirty="0" sz="1800">
                <a:solidFill>
                  <a:srgbClr val="232323"/>
                </a:solidFill>
                <a:latin typeface="Consolas"/>
                <a:cs typeface="Consolas"/>
              </a:rPr>
              <a:t>	</a:t>
            </a:r>
            <a:r>
              <a:rPr dirty="0" sz="1800" spc="-10">
                <a:solidFill>
                  <a:srgbClr val="232323"/>
                </a:solidFill>
                <a:latin typeface="Consolas"/>
                <a:cs typeface="Consolas"/>
              </a:rPr>
              <a:t>şekil</a:t>
            </a:r>
            <a:endParaRPr sz="18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dirty="0" sz="1800">
                <a:solidFill>
                  <a:srgbClr val="232323"/>
                </a:solidFill>
                <a:latin typeface="Consolas"/>
                <a:cs typeface="Consolas"/>
              </a:rPr>
              <a:t>7’de</a:t>
            </a:r>
            <a:r>
              <a:rPr dirty="0" sz="1800" spc="-20">
                <a:solidFill>
                  <a:srgbClr val="232323"/>
                </a:solidFill>
                <a:latin typeface="Consolas"/>
                <a:cs typeface="Consolas"/>
              </a:rPr>
              <a:t> </a:t>
            </a:r>
            <a:r>
              <a:rPr dirty="0" sz="1800" spc="-10">
                <a:solidFill>
                  <a:srgbClr val="232323"/>
                </a:solidFill>
                <a:latin typeface="Consolas"/>
                <a:cs typeface="Consolas"/>
              </a:rPr>
              <a:t>gösterilmiştir.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2645321" y="3235463"/>
            <a:ext cx="408622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232323"/>
                </a:solidFill>
                <a:latin typeface="Consolas"/>
                <a:cs typeface="Consolas"/>
              </a:rPr>
              <a:t>örneğimizde</a:t>
            </a:r>
            <a:r>
              <a:rPr dirty="0" sz="1800" spc="60">
                <a:solidFill>
                  <a:srgbClr val="232323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232323"/>
                </a:solidFill>
                <a:latin typeface="Consolas"/>
                <a:cs typeface="Consolas"/>
              </a:rPr>
              <a:t>olduğu</a:t>
            </a:r>
            <a:r>
              <a:rPr dirty="0" sz="1800" spc="80">
                <a:solidFill>
                  <a:srgbClr val="232323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232323"/>
                </a:solidFill>
                <a:latin typeface="Consolas"/>
                <a:cs typeface="Consolas"/>
              </a:rPr>
              <a:t>gibi</a:t>
            </a:r>
            <a:r>
              <a:rPr dirty="0" sz="1800" spc="70">
                <a:solidFill>
                  <a:srgbClr val="232323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232323"/>
                </a:solidFill>
                <a:latin typeface="Consolas"/>
                <a:cs typeface="Consolas"/>
              </a:rPr>
              <a:t>yeni</a:t>
            </a:r>
            <a:r>
              <a:rPr dirty="0" sz="1800" spc="70">
                <a:solidFill>
                  <a:srgbClr val="232323"/>
                </a:solidFill>
                <a:latin typeface="Consolas"/>
                <a:cs typeface="Consolas"/>
              </a:rPr>
              <a:t> </a:t>
            </a:r>
            <a:r>
              <a:rPr dirty="0" sz="1800" spc="-25">
                <a:solidFill>
                  <a:srgbClr val="232323"/>
                </a:solidFill>
                <a:latin typeface="Consolas"/>
                <a:cs typeface="Consolas"/>
              </a:rPr>
              <a:t>bir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3021368" y="3509783"/>
            <a:ext cx="180530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61670" algn="l"/>
              </a:tabLst>
            </a:pPr>
            <a:r>
              <a:rPr dirty="0" sz="1800" spc="-50">
                <a:solidFill>
                  <a:srgbClr val="232323"/>
                </a:solidFill>
                <a:latin typeface="Consolas"/>
                <a:cs typeface="Consolas"/>
              </a:rPr>
              <a:t>D</a:t>
            </a:r>
            <a:r>
              <a:rPr dirty="0" sz="1800">
                <a:solidFill>
                  <a:srgbClr val="232323"/>
                </a:solidFill>
                <a:latin typeface="Consolas"/>
                <a:cs typeface="Consolas"/>
              </a:rPr>
              <a:t>	</a:t>
            </a:r>
            <a:r>
              <a:rPr dirty="0" sz="1800" spc="-10">
                <a:solidFill>
                  <a:srgbClr val="232323"/>
                </a:solidFill>
                <a:latin typeface="Consolas"/>
                <a:cs typeface="Consolas"/>
              </a:rPr>
              <a:t>noktasına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5324056" y="3509783"/>
            <a:ext cx="140779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solidFill>
                  <a:srgbClr val="232323"/>
                </a:solidFill>
                <a:latin typeface="Consolas"/>
                <a:cs typeface="Consolas"/>
              </a:rPr>
              <a:t>bırakılması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1242860" y="3235463"/>
            <a:ext cx="1292225" cy="8483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232323"/>
                </a:solidFill>
                <a:latin typeface="Consolas"/>
                <a:cs typeface="Consolas"/>
              </a:rPr>
              <a:t>Bir</a:t>
            </a:r>
            <a:r>
              <a:rPr dirty="0" sz="1800" spc="70">
                <a:solidFill>
                  <a:srgbClr val="232323"/>
                </a:solidFill>
                <a:latin typeface="Consolas"/>
                <a:cs typeface="Consolas"/>
              </a:rPr>
              <a:t> </a:t>
            </a:r>
            <a:r>
              <a:rPr dirty="0" sz="1800" spc="-10">
                <a:solidFill>
                  <a:srgbClr val="232323"/>
                </a:solidFill>
                <a:latin typeface="Consolas"/>
                <a:cs typeface="Consolas"/>
              </a:rPr>
              <a:t>önceki karıncanın durumunda,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2765336" y="3784103"/>
            <a:ext cx="3964304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534795" algn="l"/>
                <a:tab pos="1927860" algn="l"/>
                <a:tab pos="3325495" algn="l"/>
              </a:tabLst>
            </a:pPr>
            <a:r>
              <a:rPr dirty="0" sz="1800" spc="-10">
                <a:solidFill>
                  <a:srgbClr val="232323"/>
                </a:solidFill>
                <a:latin typeface="Consolas"/>
                <a:cs typeface="Consolas"/>
              </a:rPr>
              <a:t>karıncanın</a:t>
            </a:r>
            <a:r>
              <a:rPr dirty="0" sz="1800">
                <a:solidFill>
                  <a:srgbClr val="232323"/>
                </a:solidFill>
                <a:latin typeface="Consolas"/>
                <a:cs typeface="Consolas"/>
              </a:rPr>
              <a:t>	</a:t>
            </a:r>
            <a:r>
              <a:rPr dirty="0" sz="1800" spc="-50">
                <a:solidFill>
                  <a:srgbClr val="232323"/>
                </a:solidFill>
                <a:latin typeface="Consolas"/>
                <a:cs typeface="Consolas"/>
              </a:rPr>
              <a:t>C</a:t>
            </a:r>
            <a:r>
              <a:rPr dirty="0" sz="1800">
                <a:solidFill>
                  <a:srgbClr val="232323"/>
                </a:solidFill>
                <a:latin typeface="Consolas"/>
                <a:cs typeface="Consolas"/>
              </a:rPr>
              <a:t>	</a:t>
            </a:r>
            <a:r>
              <a:rPr dirty="0" sz="1800" spc="-10">
                <a:solidFill>
                  <a:srgbClr val="232323"/>
                </a:solidFill>
                <a:latin typeface="Consolas"/>
                <a:cs typeface="Consolas"/>
              </a:rPr>
              <a:t>noktasına</a:t>
            </a:r>
            <a:r>
              <a:rPr dirty="0" sz="1800">
                <a:solidFill>
                  <a:srgbClr val="232323"/>
                </a:solidFill>
                <a:latin typeface="Consolas"/>
                <a:cs typeface="Consolas"/>
              </a:rPr>
              <a:t>	</a:t>
            </a:r>
            <a:r>
              <a:rPr dirty="0" sz="1800" spc="-10">
                <a:solidFill>
                  <a:srgbClr val="232323"/>
                </a:solidFill>
                <a:latin typeface="Consolas"/>
                <a:cs typeface="Consolas"/>
              </a:rPr>
              <a:t>doğru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1242860" y="4058423"/>
            <a:ext cx="478917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232323"/>
                </a:solidFill>
                <a:latin typeface="Consolas"/>
                <a:cs typeface="Consolas"/>
              </a:rPr>
              <a:t>hareket</a:t>
            </a:r>
            <a:r>
              <a:rPr dirty="0" sz="1800" spc="-35">
                <a:solidFill>
                  <a:srgbClr val="232323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232323"/>
                </a:solidFill>
                <a:latin typeface="Consolas"/>
                <a:cs typeface="Consolas"/>
              </a:rPr>
              <a:t>etme</a:t>
            </a:r>
            <a:r>
              <a:rPr dirty="0" sz="1800" spc="-20">
                <a:solidFill>
                  <a:srgbClr val="232323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232323"/>
                </a:solidFill>
                <a:latin typeface="Consolas"/>
                <a:cs typeface="Consolas"/>
              </a:rPr>
              <a:t>olasılığı</a:t>
            </a:r>
            <a:r>
              <a:rPr dirty="0" sz="1800" spc="-30">
                <a:solidFill>
                  <a:srgbClr val="232323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232323"/>
                </a:solidFill>
                <a:latin typeface="Consolas"/>
                <a:cs typeface="Consolas"/>
              </a:rPr>
              <a:t>daha</a:t>
            </a:r>
            <a:r>
              <a:rPr dirty="0" sz="1800" spc="-25">
                <a:solidFill>
                  <a:srgbClr val="232323"/>
                </a:solidFill>
                <a:latin typeface="Consolas"/>
                <a:cs typeface="Consolas"/>
              </a:rPr>
              <a:t> </a:t>
            </a:r>
            <a:r>
              <a:rPr dirty="0" sz="1800" spc="-10">
                <a:solidFill>
                  <a:srgbClr val="232323"/>
                </a:solidFill>
                <a:latin typeface="Consolas"/>
                <a:cs typeface="Consolas"/>
              </a:rPr>
              <a:t>yüksektir.</a:t>
            </a:r>
            <a:endParaRPr sz="18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960755">
              <a:lnSpc>
                <a:spcPct val="100000"/>
              </a:lnSpc>
              <a:spcBef>
                <a:spcPts val="100"/>
              </a:spcBef>
            </a:pPr>
            <a:r>
              <a:rPr dirty="0"/>
              <a:t>Olasılıkların</a:t>
            </a:r>
            <a:r>
              <a:rPr dirty="0" spc="-260"/>
              <a:t> </a:t>
            </a:r>
            <a:r>
              <a:rPr dirty="0" spc="-10"/>
              <a:t>Hesaplanması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1243088" y="756555"/>
            <a:ext cx="10529570" cy="6362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>
                <a:solidFill>
                  <a:srgbClr val="232323"/>
                </a:solidFill>
                <a:latin typeface="Consolas"/>
                <a:cs typeface="Consolas"/>
              </a:rPr>
              <a:t>Karıncaların</a:t>
            </a:r>
            <a:r>
              <a:rPr dirty="0" sz="2000" spc="160">
                <a:solidFill>
                  <a:srgbClr val="232323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232323"/>
                </a:solidFill>
                <a:latin typeface="Consolas"/>
                <a:cs typeface="Consolas"/>
              </a:rPr>
              <a:t>yollarını</a:t>
            </a:r>
            <a:r>
              <a:rPr dirty="0" sz="2000" spc="160">
                <a:solidFill>
                  <a:srgbClr val="232323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232323"/>
                </a:solidFill>
                <a:latin typeface="Consolas"/>
                <a:cs typeface="Consolas"/>
              </a:rPr>
              <a:t>olasılıkla</a:t>
            </a:r>
            <a:r>
              <a:rPr dirty="0" sz="2000" spc="150">
                <a:solidFill>
                  <a:srgbClr val="232323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232323"/>
                </a:solidFill>
                <a:latin typeface="Consolas"/>
                <a:cs typeface="Consolas"/>
              </a:rPr>
              <a:t>seçtiklerini</a:t>
            </a:r>
            <a:r>
              <a:rPr dirty="0" sz="2000" spc="155">
                <a:solidFill>
                  <a:srgbClr val="232323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232323"/>
                </a:solidFill>
                <a:latin typeface="Consolas"/>
                <a:cs typeface="Consolas"/>
              </a:rPr>
              <a:t>söylemiştik.</a:t>
            </a:r>
            <a:r>
              <a:rPr dirty="0" sz="2000" spc="150">
                <a:solidFill>
                  <a:srgbClr val="232323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232323"/>
                </a:solidFill>
                <a:latin typeface="Consolas"/>
                <a:cs typeface="Consolas"/>
              </a:rPr>
              <a:t>Bu</a:t>
            </a:r>
            <a:r>
              <a:rPr dirty="0" sz="2000" spc="160">
                <a:solidFill>
                  <a:srgbClr val="232323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232323"/>
                </a:solidFill>
                <a:latin typeface="Consolas"/>
                <a:cs typeface="Consolas"/>
              </a:rPr>
              <a:t>bölümde</a:t>
            </a:r>
            <a:r>
              <a:rPr dirty="0" sz="2000" spc="140">
                <a:solidFill>
                  <a:srgbClr val="232323"/>
                </a:solidFill>
                <a:latin typeface="Consolas"/>
                <a:cs typeface="Consolas"/>
              </a:rPr>
              <a:t> </a:t>
            </a:r>
            <a:r>
              <a:rPr dirty="0" sz="2000" spc="-25">
                <a:solidFill>
                  <a:srgbClr val="232323"/>
                </a:solidFill>
                <a:latin typeface="Consolas"/>
                <a:cs typeface="Consolas"/>
              </a:rPr>
              <a:t>ise</a:t>
            </a:r>
            <a:endParaRPr sz="2000">
              <a:latin typeface="Consolas"/>
              <a:cs typeface="Consolas"/>
            </a:endParaRPr>
          </a:p>
          <a:p>
            <a:pPr marL="13335">
              <a:lnSpc>
                <a:spcPct val="100000"/>
              </a:lnSpc>
            </a:pPr>
            <a:r>
              <a:rPr dirty="0" sz="2000">
                <a:solidFill>
                  <a:srgbClr val="232323"/>
                </a:solidFill>
                <a:latin typeface="Consolas"/>
                <a:cs typeface="Consolas"/>
              </a:rPr>
              <a:t>olasılıkların</a:t>
            </a:r>
            <a:r>
              <a:rPr dirty="0" sz="2000" spc="-35">
                <a:solidFill>
                  <a:srgbClr val="232323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232323"/>
                </a:solidFill>
                <a:latin typeface="Consolas"/>
                <a:cs typeface="Consolas"/>
              </a:rPr>
              <a:t>nasıl</a:t>
            </a:r>
            <a:r>
              <a:rPr dirty="0" sz="2000" spc="-25">
                <a:solidFill>
                  <a:srgbClr val="232323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232323"/>
                </a:solidFill>
                <a:latin typeface="Consolas"/>
                <a:cs typeface="Consolas"/>
              </a:rPr>
              <a:t>hesaplandığını</a:t>
            </a:r>
            <a:r>
              <a:rPr dirty="0" sz="2000" spc="-25">
                <a:solidFill>
                  <a:srgbClr val="232323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232323"/>
                </a:solidFill>
                <a:latin typeface="Consolas"/>
                <a:cs typeface="Consolas"/>
              </a:rPr>
              <a:t>detaylı</a:t>
            </a:r>
            <a:r>
              <a:rPr dirty="0" sz="2000" spc="-35">
                <a:solidFill>
                  <a:srgbClr val="232323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232323"/>
                </a:solidFill>
                <a:latin typeface="Consolas"/>
                <a:cs typeface="Consolas"/>
              </a:rPr>
              <a:t>bir</a:t>
            </a:r>
            <a:r>
              <a:rPr dirty="0" sz="2000" spc="-25">
                <a:solidFill>
                  <a:srgbClr val="232323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232323"/>
                </a:solidFill>
                <a:latin typeface="Consolas"/>
                <a:cs typeface="Consolas"/>
              </a:rPr>
              <a:t>şekilde</a:t>
            </a:r>
            <a:r>
              <a:rPr dirty="0" sz="2000" spc="-45">
                <a:solidFill>
                  <a:srgbClr val="232323"/>
                </a:solidFill>
                <a:latin typeface="Consolas"/>
                <a:cs typeface="Consolas"/>
              </a:rPr>
              <a:t> </a:t>
            </a:r>
            <a:r>
              <a:rPr dirty="0" sz="2000" spc="-10">
                <a:solidFill>
                  <a:srgbClr val="232323"/>
                </a:solidFill>
                <a:latin typeface="Consolas"/>
                <a:cs typeface="Consolas"/>
              </a:rPr>
              <a:t>inceleyeceğiz.</a:t>
            </a:r>
            <a:endParaRPr sz="2000">
              <a:latin typeface="Consolas"/>
              <a:cs typeface="Consolas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0018" cy="6857999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10017" y="2000669"/>
            <a:ext cx="8097405" cy="2913786"/>
          </a:xfrm>
          <a:prstGeom prst="rect">
            <a:avLst/>
          </a:prstGeom>
        </p:spPr>
      </p:pic>
      <p:sp>
        <p:nvSpPr>
          <p:cNvPr id="6" name="object 6" descr=""/>
          <p:cNvSpPr txBox="1"/>
          <p:nvPr/>
        </p:nvSpPr>
        <p:spPr>
          <a:xfrm>
            <a:off x="1488748" y="5487761"/>
            <a:ext cx="993076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232323"/>
                </a:solidFill>
                <a:latin typeface="Consolas"/>
                <a:cs typeface="Consolas"/>
              </a:rPr>
              <a:t>Formülde</a:t>
            </a:r>
            <a:r>
              <a:rPr dirty="0" sz="1800" spc="-30">
                <a:solidFill>
                  <a:srgbClr val="232323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232323"/>
                </a:solidFill>
                <a:latin typeface="Consolas"/>
                <a:cs typeface="Consolas"/>
              </a:rPr>
              <a:t>eta</a:t>
            </a:r>
            <a:r>
              <a:rPr dirty="0" sz="1800" spc="-15">
                <a:solidFill>
                  <a:srgbClr val="232323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232323"/>
                </a:solidFill>
                <a:latin typeface="Consolas"/>
                <a:cs typeface="Consolas"/>
              </a:rPr>
              <a:t>etkisi</a:t>
            </a:r>
            <a:r>
              <a:rPr dirty="0" sz="1800" spc="-10">
                <a:solidFill>
                  <a:srgbClr val="232323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232323"/>
                </a:solidFill>
                <a:latin typeface="Consolas"/>
                <a:cs typeface="Consolas"/>
              </a:rPr>
              <a:t>0’a</a:t>
            </a:r>
            <a:r>
              <a:rPr dirty="0" sz="1800" spc="-15">
                <a:solidFill>
                  <a:srgbClr val="232323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232323"/>
                </a:solidFill>
                <a:latin typeface="Consolas"/>
                <a:cs typeface="Consolas"/>
              </a:rPr>
              <a:t>indirilerek</a:t>
            </a:r>
            <a:r>
              <a:rPr dirty="0" sz="1800" spc="-15">
                <a:solidFill>
                  <a:srgbClr val="232323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232323"/>
                </a:solidFill>
                <a:latin typeface="Consolas"/>
                <a:cs typeface="Consolas"/>
              </a:rPr>
              <a:t>yani</a:t>
            </a:r>
            <a:r>
              <a:rPr dirty="0" sz="1800" spc="-10">
                <a:solidFill>
                  <a:srgbClr val="232323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232323"/>
                </a:solidFill>
                <a:latin typeface="Consolas"/>
                <a:cs typeface="Consolas"/>
              </a:rPr>
              <a:t>beta</a:t>
            </a:r>
            <a:r>
              <a:rPr dirty="0" sz="1800" spc="-30">
                <a:solidFill>
                  <a:srgbClr val="232323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232323"/>
                </a:solidFill>
                <a:latin typeface="Consolas"/>
                <a:cs typeface="Consolas"/>
              </a:rPr>
              <a:t>=</a:t>
            </a:r>
            <a:r>
              <a:rPr dirty="0" sz="1800" spc="-15">
                <a:solidFill>
                  <a:srgbClr val="232323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232323"/>
                </a:solidFill>
                <a:latin typeface="Consolas"/>
                <a:cs typeface="Consolas"/>
              </a:rPr>
              <a:t>1</a:t>
            </a:r>
            <a:r>
              <a:rPr dirty="0" sz="1800" spc="-25">
                <a:solidFill>
                  <a:srgbClr val="232323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232323"/>
                </a:solidFill>
                <a:latin typeface="Consolas"/>
                <a:cs typeface="Consolas"/>
              </a:rPr>
              <a:t>alınarak</a:t>
            </a:r>
            <a:r>
              <a:rPr dirty="0" sz="1800" spc="-30">
                <a:solidFill>
                  <a:srgbClr val="232323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232323"/>
                </a:solidFill>
                <a:latin typeface="Consolas"/>
                <a:cs typeface="Consolas"/>
              </a:rPr>
              <a:t>olasılıklar</a:t>
            </a:r>
            <a:r>
              <a:rPr dirty="0" sz="1800" spc="-25">
                <a:solidFill>
                  <a:srgbClr val="232323"/>
                </a:solidFill>
                <a:latin typeface="Consolas"/>
                <a:cs typeface="Consolas"/>
              </a:rPr>
              <a:t> </a:t>
            </a:r>
            <a:r>
              <a:rPr dirty="0" sz="1800" spc="-10">
                <a:solidFill>
                  <a:srgbClr val="232323"/>
                </a:solidFill>
                <a:latin typeface="Consolas"/>
                <a:cs typeface="Consolas"/>
              </a:rPr>
              <a:t>yalnızca </a:t>
            </a:r>
            <a:r>
              <a:rPr dirty="0" sz="1800">
                <a:solidFill>
                  <a:srgbClr val="232323"/>
                </a:solidFill>
                <a:latin typeface="Consolas"/>
                <a:cs typeface="Consolas"/>
              </a:rPr>
              <a:t>feromon</a:t>
            </a:r>
            <a:r>
              <a:rPr dirty="0" sz="1800" spc="-30">
                <a:solidFill>
                  <a:srgbClr val="232323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232323"/>
                </a:solidFill>
                <a:latin typeface="Consolas"/>
                <a:cs typeface="Consolas"/>
              </a:rPr>
              <a:t>seviyesine</a:t>
            </a:r>
            <a:r>
              <a:rPr dirty="0" sz="1800" spc="-30">
                <a:solidFill>
                  <a:srgbClr val="232323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232323"/>
                </a:solidFill>
                <a:latin typeface="Consolas"/>
                <a:cs typeface="Consolas"/>
              </a:rPr>
              <a:t>göre</a:t>
            </a:r>
            <a:r>
              <a:rPr dirty="0" sz="1800" spc="-15">
                <a:solidFill>
                  <a:srgbClr val="232323"/>
                </a:solidFill>
                <a:latin typeface="Consolas"/>
                <a:cs typeface="Consolas"/>
              </a:rPr>
              <a:t> </a:t>
            </a:r>
            <a:r>
              <a:rPr dirty="0" sz="1800" spc="-10">
                <a:solidFill>
                  <a:srgbClr val="232323"/>
                </a:solidFill>
                <a:latin typeface="Consolas"/>
                <a:cs typeface="Consolas"/>
              </a:rPr>
              <a:t>hesaplanabilir.</a:t>
            </a:r>
            <a:endParaRPr sz="18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57032" y="1343642"/>
            <a:ext cx="8688989" cy="417069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960755">
              <a:lnSpc>
                <a:spcPct val="100000"/>
              </a:lnSpc>
              <a:spcBef>
                <a:spcPts val="100"/>
              </a:spcBef>
            </a:pPr>
            <a:r>
              <a:rPr dirty="0"/>
              <a:t>Olasılıkların</a:t>
            </a:r>
            <a:r>
              <a:rPr dirty="0" spc="-175"/>
              <a:t> </a:t>
            </a:r>
            <a:r>
              <a:rPr dirty="0"/>
              <a:t>Hesaplanması</a:t>
            </a:r>
            <a:r>
              <a:rPr dirty="0" spc="-175"/>
              <a:t> </a:t>
            </a:r>
            <a:r>
              <a:rPr dirty="0"/>
              <a:t>-</a:t>
            </a:r>
            <a:r>
              <a:rPr dirty="0" spc="-175"/>
              <a:t> </a:t>
            </a:r>
            <a:r>
              <a:rPr dirty="0" spc="-10"/>
              <a:t>Örnek</a:t>
            </a:r>
          </a:p>
        </p:txBody>
      </p:sp>
      <p:sp>
        <p:nvSpPr>
          <p:cNvPr id="4" name="object 4" descr=""/>
          <p:cNvSpPr txBox="1"/>
          <p:nvPr/>
        </p:nvSpPr>
        <p:spPr>
          <a:xfrm>
            <a:off x="1243088" y="756555"/>
            <a:ext cx="10529570" cy="6362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 indent="-635">
              <a:lnSpc>
                <a:spcPct val="100000"/>
              </a:lnSpc>
              <a:spcBef>
                <a:spcPts val="105"/>
              </a:spcBef>
            </a:pPr>
            <a:r>
              <a:rPr dirty="0" sz="2000">
                <a:solidFill>
                  <a:srgbClr val="232323"/>
                </a:solidFill>
                <a:latin typeface="Consolas"/>
                <a:cs typeface="Consolas"/>
              </a:rPr>
              <a:t>Aşağıda</a:t>
            </a:r>
            <a:r>
              <a:rPr dirty="0" sz="2000" spc="-10">
                <a:solidFill>
                  <a:srgbClr val="232323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232323"/>
                </a:solidFill>
                <a:latin typeface="Consolas"/>
                <a:cs typeface="Consolas"/>
              </a:rPr>
              <a:t>verilen örnek</a:t>
            </a:r>
            <a:r>
              <a:rPr dirty="0" sz="2000" spc="-5">
                <a:solidFill>
                  <a:srgbClr val="232323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232323"/>
                </a:solidFill>
                <a:latin typeface="Consolas"/>
                <a:cs typeface="Consolas"/>
              </a:rPr>
              <a:t>için D noktasında</a:t>
            </a:r>
            <a:r>
              <a:rPr dirty="0" sz="2000" spc="5">
                <a:solidFill>
                  <a:srgbClr val="232323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232323"/>
                </a:solidFill>
                <a:latin typeface="Consolas"/>
                <a:cs typeface="Consolas"/>
              </a:rPr>
              <a:t>bulunan bir karıncanın</a:t>
            </a:r>
            <a:r>
              <a:rPr dirty="0" sz="2000" spc="5">
                <a:solidFill>
                  <a:srgbClr val="232323"/>
                </a:solidFill>
                <a:latin typeface="Consolas"/>
                <a:cs typeface="Consolas"/>
              </a:rPr>
              <a:t> </a:t>
            </a:r>
            <a:r>
              <a:rPr dirty="0" sz="2000" spc="-10">
                <a:solidFill>
                  <a:srgbClr val="232323"/>
                </a:solidFill>
                <a:latin typeface="Consolas"/>
                <a:cs typeface="Consolas"/>
              </a:rPr>
              <a:t>gidebileceği </a:t>
            </a:r>
            <a:r>
              <a:rPr dirty="0" sz="2000">
                <a:solidFill>
                  <a:srgbClr val="232323"/>
                </a:solidFill>
                <a:latin typeface="Consolas"/>
                <a:cs typeface="Consolas"/>
              </a:rPr>
              <a:t>yolların</a:t>
            </a:r>
            <a:r>
              <a:rPr dirty="0" sz="2000" spc="-35">
                <a:solidFill>
                  <a:srgbClr val="232323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232323"/>
                </a:solidFill>
                <a:latin typeface="Consolas"/>
                <a:cs typeface="Consolas"/>
              </a:rPr>
              <a:t>olasılıklarını</a:t>
            </a:r>
            <a:r>
              <a:rPr dirty="0" sz="2000" spc="-35">
                <a:solidFill>
                  <a:srgbClr val="232323"/>
                </a:solidFill>
                <a:latin typeface="Consolas"/>
                <a:cs typeface="Consolas"/>
              </a:rPr>
              <a:t> </a:t>
            </a:r>
            <a:r>
              <a:rPr dirty="0" sz="2000" spc="-10">
                <a:solidFill>
                  <a:srgbClr val="232323"/>
                </a:solidFill>
                <a:latin typeface="Consolas"/>
                <a:cs typeface="Consolas"/>
              </a:rPr>
              <a:t>hesaplayalım.</a:t>
            </a:r>
            <a:endParaRPr sz="2000">
              <a:latin typeface="Consolas"/>
              <a:cs typeface="Consolas"/>
            </a:endParaRPr>
          </a:p>
        </p:txBody>
      </p:sp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0018" cy="6857999"/>
          </a:xfrm>
          <a:prstGeom prst="rect">
            <a:avLst/>
          </a:prstGeom>
        </p:spPr>
      </p:pic>
      <p:sp>
        <p:nvSpPr>
          <p:cNvPr id="6" name="object 6" descr=""/>
          <p:cNvSpPr txBox="1"/>
          <p:nvPr/>
        </p:nvSpPr>
        <p:spPr>
          <a:xfrm>
            <a:off x="1243090" y="5650599"/>
            <a:ext cx="408368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tabLst>
                <a:tab pos="728345" algn="l"/>
                <a:tab pos="1946275" algn="l"/>
                <a:tab pos="3165475" algn="l"/>
              </a:tabLst>
            </a:pPr>
            <a:r>
              <a:rPr dirty="0" sz="1800">
                <a:solidFill>
                  <a:srgbClr val="232323"/>
                </a:solidFill>
                <a:latin typeface="Consolas"/>
                <a:cs typeface="Consolas"/>
              </a:rPr>
              <a:t>Şekil</a:t>
            </a:r>
            <a:r>
              <a:rPr dirty="0" sz="1800" spc="305">
                <a:solidFill>
                  <a:srgbClr val="232323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232323"/>
                </a:solidFill>
                <a:latin typeface="Consolas"/>
                <a:cs typeface="Consolas"/>
              </a:rPr>
              <a:t>8’de</a:t>
            </a:r>
            <a:r>
              <a:rPr dirty="0" sz="1800" spc="325">
                <a:solidFill>
                  <a:srgbClr val="232323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232323"/>
                </a:solidFill>
                <a:latin typeface="Consolas"/>
                <a:cs typeface="Consolas"/>
              </a:rPr>
              <a:t>iki</a:t>
            </a:r>
            <a:r>
              <a:rPr dirty="0" sz="1800" spc="325">
                <a:solidFill>
                  <a:srgbClr val="232323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232323"/>
                </a:solidFill>
                <a:latin typeface="Consolas"/>
                <a:cs typeface="Consolas"/>
              </a:rPr>
              <a:t>nokta</a:t>
            </a:r>
            <a:r>
              <a:rPr dirty="0" sz="1800" spc="310">
                <a:solidFill>
                  <a:srgbClr val="232323"/>
                </a:solidFill>
                <a:latin typeface="Consolas"/>
                <a:cs typeface="Consolas"/>
              </a:rPr>
              <a:t> </a:t>
            </a:r>
            <a:r>
              <a:rPr dirty="0" sz="1800" spc="-10">
                <a:solidFill>
                  <a:srgbClr val="232323"/>
                </a:solidFill>
                <a:latin typeface="Consolas"/>
                <a:cs typeface="Consolas"/>
              </a:rPr>
              <a:t>arasındaki </a:t>
            </a:r>
            <a:r>
              <a:rPr dirty="0" sz="1800" spc="-20">
                <a:solidFill>
                  <a:srgbClr val="232323"/>
                </a:solidFill>
                <a:latin typeface="Consolas"/>
                <a:cs typeface="Consolas"/>
              </a:rPr>
              <a:t>önce</a:t>
            </a:r>
            <a:r>
              <a:rPr dirty="0" sz="1800">
                <a:solidFill>
                  <a:srgbClr val="232323"/>
                </a:solidFill>
                <a:latin typeface="Consolas"/>
                <a:cs typeface="Consolas"/>
              </a:rPr>
              <a:t>	</a:t>
            </a:r>
            <a:r>
              <a:rPr dirty="0" sz="1800" spc="-10">
                <a:solidFill>
                  <a:srgbClr val="232323"/>
                </a:solidFill>
                <a:latin typeface="Consolas"/>
                <a:cs typeface="Consolas"/>
              </a:rPr>
              <a:t>yolların</a:t>
            </a:r>
            <a:r>
              <a:rPr dirty="0" sz="1800">
                <a:solidFill>
                  <a:srgbClr val="232323"/>
                </a:solidFill>
                <a:latin typeface="Consolas"/>
                <a:cs typeface="Consolas"/>
              </a:rPr>
              <a:t>	</a:t>
            </a:r>
            <a:r>
              <a:rPr dirty="0" sz="1800" spc="-10">
                <a:solidFill>
                  <a:srgbClr val="232323"/>
                </a:solidFill>
                <a:latin typeface="Consolas"/>
                <a:cs typeface="Consolas"/>
              </a:rPr>
              <a:t>üzerinde</a:t>
            </a:r>
            <a:r>
              <a:rPr dirty="0" sz="1800">
                <a:solidFill>
                  <a:srgbClr val="232323"/>
                </a:solidFill>
                <a:latin typeface="Consolas"/>
                <a:cs typeface="Consolas"/>
              </a:rPr>
              <a:t>	</a:t>
            </a:r>
            <a:r>
              <a:rPr dirty="0" sz="1800" spc="-10">
                <a:solidFill>
                  <a:srgbClr val="232323"/>
                </a:solidFill>
                <a:latin typeface="Consolas"/>
                <a:cs typeface="Consolas"/>
              </a:rPr>
              <a:t>bulunan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5467617" y="5650599"/>
            <a:ext cx="513524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3655" marR="5080" indent="-21590">
              <a:lnSpc>
                <a:spcPct val="100000"/>
              </a:lnSpc>
              <a:spcBef>
                <a:spcPts val="100"/>
              </a:spcBef>
              <a:tabLst>
                <a:tab pos="1127760" algn="l"/>
                <a:tab pos="2597150" algn="l"/>
                <a:tab pos="4316095" algn="l"/>
              </a:tabLst>
            </a:pPr>
            <a:r>
              <a:rPr dirty="0" sz="1800">
                <a:solidFill>
                  <a:srgbClr val="232323"/>
                </a:solidFill>
                <a:latin typeface="Consolas"/>
                <a:cs typeface="Consolas"/>
              </a:rPr>
              <a:t>maliyet,</a:t>
            </a:r>
            <a:r>
              <a:rPr dirty="0" sz="1800" spc="315">
                <a:solidFill>
                  <a:srgbClr val="232323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232323"/>
                </a:solidFill>
                <a:latin typeface="Consolas"/>
                <a:cs typeface="Consolas"/>
              </a:rPr>
              <a:t>şekil</a:t>
            </a:r>
            <a:r>
              <a:rPr dirty="0" sz="1800" spc="325">
                <a:solidFill>
                  <a:srgbClr val="232323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232323"/>
                </a:solidFill>
                <a:latin typeface="Consolas"/>
                <a:cs typeface="Consolas"/>
              </a:rPr>
              <a:t>9’da</a:t>
            </a:r>
            <a:r>
              <a:rPr dirty="0" sz="1800" spc="315">
                <a:solidFill>
                  <a:srgbClr val="232323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232323"/>
                </a:solidFill>
                <a:latin typeface="Consolas"/>
                <a:cs typeface="Consolas"/>
              </a:rPr>
              <a:t>ise</a:t>
            </a:r>
            <a:r>
              <a:rPr dirty="0" sz="1800" spc="330">
                <a:solidFill>
                  <a:srgbClr val="232323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232323"/>
                </a:solidFill>
                <a:latin typeface="Consolas"/>
                <a:cs typeface="Consolas"/>
              </a:rPr>
              <a:t>karıncalar</a:t>
            </a:r>
            <a:r>
              <a:rPr dirty="0" sz="1800" spc="315">
                <a:solidFill>
                  <a:srgbClr val="232323"/>
                </a:solidFill>
                <a:latin typeface="Consolas"/>
                <a:cs typeface="Consolas"/>
              </a:rPr>
              <a:t> </a:t>
            </a:r>
            <a:r>
              <a:rPr dirty="0" sz="1800" spc="-20">
                <a:solidFill>
                  <a:srgbClr val="232323"/>
                </a:solidFill>
                <a:latin typeface="Consolas"/>
                <a:cs typeface="Consolas"/>
              </a:rPr>
              <a:t>yola </a:t>
            </a:r>
            <a:r>
              <a:rPr dirty="0" sz="1800" spc="-10">
                <a:solidFill>
                  <a:srgbClr val="232323"/>
                </a:solidFill>
                <a:latin typeface="Consolas"/>
                <a:cs typeface="Consolas"/>
              </a:rPr>
              <a:t>feromon</a:t>
            </a:r>
            <a:r>
              <a:rPr dirty="0" sz="1800">
                <a:solidFill>
                  <a:srgbClr val="232323"/>
                </a:solidFill>
                <a:latin typeface="Consolas"/>
                <a:cs typeface="Consolas"/>
              </a:rPr>
              <a:t>	</a:t>
            </a:r>
            <a:r>
              <a:rPr dirty="0" sz="1800" spc="-10">
                <a:solidFill>
                  <a:srgbClr val="232323"/>
                </a:solidFill>
                <a:latin typeface="Consolas"/>
                <a:cs typeface="Consolas"/>
              </a:rPr>
              <a:t>seviyeleri</a:t>
            </a:r>
            <a:r>
              <a:rPr dirty="0" sz="1800">
                <a:solidFill>
                  <a:srgbClr val="232323"/>
                </a:solidFill>
                <a:latin typeface="Consolas"/>
                <a:cs typeface="Consolas"/>
              </a:rPr>
              <a:t>	</a:t>
            </a:r>
            <a:r>
              <a:rPr dirty="0" sz="1800" spc="-10">
                <a:solidFill>
                  <a:srgbClr val="232323"/>
                </a:solidFill>
                <a:latin typeface="Consolas"/>
                <a:cs typeface="Consolas"/>
              </a:rPr>
              <a:t>verilmiştir.</a:t>
            </a:r>
            <a:r>
              <a:rPr dirty="0" sz="1800">
                <a:solidFill>
                  <a:srgbClr val="232323"/>
                </a:solidFill>
                <a:latin typeface="Consolas"/>
                <a:cs typeface="Consolas"/>
              </a:rPr>
              <a:t>	</a:t>
            </a:r>
            <a:r>
              <a:rPr dirty="0" sz="1800" spc="-10">
                <a:solidFill>
                  <a:srgbClr val="232323"/>
                </a:solidFill>
                <a:latin typeface="Consolas"/>
                <a:cs typeface="Consolas"/>
              </a:rPr>
              <a:t>İşlem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10614318" y="5650599"/>
            <a:ext cx="115887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128905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solidFill>
                  <a:srgbClr val="232323"/>
                </a:solidFill>
                <a:latin typeface="Consolas"/>
                <a:cs typeface="Consolas"/>
              </a:rPr>
              <a:t>çıkmadan kolaylığı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1243318" y="6199239"/>
            <a:ext cx="905065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232323"/>
                </a:solidFill>
                <a:latin typeface="Consolas"/>
                <a:cs typeface="Consolas"/>
              </a:rPr>
              <a:t>olması</a:t>
            </a:r>
            <a:r>
              <a:rPr dirty="0" sz="1800" spc="-30">
                <a:solidFill>
                  <a:srgbClr val="232323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232323"/>
                </a:solidFill>
                <a:latin typeface="Consolas"/>
                <a:cs typeface="Consolas"/>
              </a:rPr>
              <a:t>açısından</a:t>
            </a:r>
            <a:r>
              <a:rPr dirty="0" sz="1800" spc="-20">
                <a:solidFill>
                  <a:srgbClr val="232323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232323"/>
                </a:solidFill>
                <a:latin typeface="Consolas"/>
                <a:cs typeface="Consolas"/>
              </a:rPr>
              <a:t>mevcut</a:t>
            </a:r>
            <a:r>
              <a:rPr dirty="0" sz="1800" spc="-15">
                <a:solidFill>
                  <a:srgbClr val="232323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232323"/>
                </a:solidFill>
                <a:latin typeface="Consolas"/>
                <a:cs typeface="Consolas"/>
              </a:rPr>
              <a:t>feromon</a:t>
            </a:r>
            <a:r>
              <a:rPr dirty="0" sz="1800" spc="-20">
                <a:solidFill>
                  <a:srgbClr val="232323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232323"/>
                </a:solidFill>
                <a:latin typeface="Consolas"/>
                <a:cs typeface="Consolas"/>
              </a:rPr>
              <a:t>seviyeleri</a:t>
            </a:r>
            <a:r>
              <a:rPr dirty="0" sz="1800" spc="-25">
                <a:solidFill>
                  <a:srgbClr val="232323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232323"/>
                </a:solidFill>
                <a:latin typeface="Consolas"/>
                <a:cs typeface="Consolas"/>
              </a:rPr>
              <a:t>tüm</a:t>
            </a:r>
            <a:r>
              <a:rPr dirty="0" sz="1800" spc="-30">
                <a:solidFill>
                  <a:srgbClr val="232323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232323"/>
                </a:solidFill>
                <a:latin typeface="Consolas"/>
                <a:cs typeface="Consolas"/>
              </a:rPr>
              <a:t>yollar</a:t>
            </a:r>
            <a:r>
              <a:rPr dirty="0" sz="1800" spc="-15">
                <a:solidFill>
                  <a:srgbClr val="232323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232323"/>
                </a:solidFill>
                <a:latin typeface="Consolas"/>
                <a:cs typeface="Consolas"/>
              </a:rPr>
              <a:t>için</a:t>
            </a:r>
            <a:r>
              <a:rPr dirty="0" sz="1800" spc="-30">
                <a:solidFill>
                  <a:srgbClr val="232323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232323"/>
                </a:solidFill>
                <a:latin typeface="Consolas"/>
                <a:cs typeface="Consolas"/>
              </a:rPr>
              <a:t>1</a:t>
            </a:r>
            <a:r>
              <a:rPr dirty="0" sz="1800" spc="-10">
                <a:solidFill>
                  <a:srgbClr val="232323"/>
                </a:solidFill>
                <a:latin typeface="Consolas"/>
                <a:cs typeface="Consolas"/>
              </a:rPr>
              <a:t> alınmıştır.</a:t>
            </a:r>
            <a:endParaRPr sz="18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960755">
              <a:lnSpc>
                <a:spcPct val="100000"/>
              </a:lnSpc>
              <a:spcBef>
                <a:spcPts val="100"/>
              </a:spcBef>
            </a:pPr>
            <a:r>
              <a:rPr dirty="0"/>
              <a:t>Olasılıkların</a:t>
            </a:r>
            <a:r>
              <a:rPr dirty="0" spc="-175"/>
              <a:t> </a:t>
            </a:r>
            <a:r>
              <a:rPr dirty="0"/>
              <a:t>Hesaplanması</a:t>
            </a:r>
            <a:r>
              <a:rPr dirty="0" spc="-175"/>
              <a:t> </a:t>
            </a:r>
            <a:r>
              <a:rPr dirty="0"/>
              <a:t>-</a:t>
            </a:r>
            <a:r>
              <a:rPr dirty="0" spc="-175"/>
              <a:t> </a:t>
            </a:r>
            <a:r>
              <a:rPr dirty="0" spc="-10"/>
              <a:t>Örnek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1243088" y="756555"/>
            <a:ext cx="8213090" cy="6362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>
                <a:solidFill>
                  <a:srgbClr val="232323"/>
                </a:solidFill>
                <a:latin typeface="Consolas"/>
                <a:cs typeface="Consolas"/>
              </a:rPr>
              <a:t>Olasılıklar</a:t>
            </a:r>
            <a:r>
              <a:rPr dirty="0" sz="2000" spc="90">
                <a:solidFill>
                  <a:srgbClr val="232323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232323"/>
                </a:solidFill>
                <a:latin typeface="Consolas"/>
                <a:cs typeface="Consolas"/>
              </a:rPr>
              <a:t>hesaplanırken</a:t>
            </a:r>
            <a:r>
              <a:rPr dirty="0" sz="2000" spc="100">
                <a:solidFill>
                  <a:srgbClr val="232323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232323"/>
                </a:solidFill>
                <a:latin typeface="Consolas"/>
                <a:cs typeface="Consolas"/>
              </a:rPr>
              <a:t>işlem</a:t>
            </a:r>
            <a:r>
              <a:rPr dirty="0" sz="2000" spc="100">
                <a:solidFill>
                  <a:srgbClr val="232323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232323"/>
                </a:solidFill>
                <a:latin typeface="Consolas"/>
                <a:cs typeface="Consolas"/>
              </a:rPr>
              <a:t>kolaylığı</a:t>
            </a:r>
            <a:r>
              <a:rPr dirty="0" sz="2000" spc="100">
                <a:solidFill>
                  <a:srgbClr val="232323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232323"/>
                </a:solidFill>
                <a:latin typeface="Consolas"/>
                <a:cs typeface="Consolas"/>
              </a:rPr>
              <a:t>olması</a:t>
            </a:r>
            <a:r>
              <a:rPr dirty="0" sz="2000" spc="114">
                <a:solidFill>
                  <a:srgbClr val="232323"/>
                </a:solidFill>
                <a:latin typeface="Consolas"/>
                <a:cs typeface="Consolas"/>
              </a:rPr>
              <a:t> </a:t>
            </a:r>
            <a:r>
              <a:rPr dirty="0" sz="2000" spc="-10">
                <a:solidFill>
                  <a:srgbClr val="232323"/>
                </a:solidFill>
                <a:latin typeface="Consolas"/>
                <a:cs typeface="Consolas"/>
              </a:rPr>
              <a:t>açısından</a:t>
            </a:r>
            <a:endParaRPr sz="20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dirty="0" sz="2000">
                <a:solidFill>
                  <a:srgbClr val="232323"/>
                </a:solidFill>
                <a:latin typeface="Consolas"/>
                <a:cs typeface="Consolas"/>
              </a:rPr>
              <a:t>= 1</a:t>
            </a:r>
            <a:r>
              <a:rPr dirty="0" sz="2000" spc="-10">
                <a:solidFill>
                  <a:srgbClr val="232323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232323"/>
                </a:solidFill>
                <a:latin typeface="Consolas"/>
                <a:cs typeface="Consolas"/>
              </a:rPr>
              <a:t>olarak</a:t>
            </a:r>
            <a:r>
              <a:rPr dirty="0" sz="2000" spc="-20">
                <a:solidFill>
                  <a:srgbClr val="232323"/>
                </a:solidFill>
                <a:latin typeface="Consolas"/>
                <a:cs typeface="Consolas"/>
              </a:rPr>
              <a:t> </a:t>
            </a:r>
            <a:r>
              <a:rPr dirty="0" sz="2000" spc="-10">
                <a:solidFill>
                  <a:srgbClr val="232323"/>
                </a:solidFill>
                <a:latin typeface="Consolas"/>
                <a:cs typeface="Consolas"/>
              </a:rPr>
              <a:t>alınmıştır.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9585606" y="756555"/>
            <a:ext cx="2188845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>
                <a:solidFill>
                  <a:srgbClr val="232323"/>
                </a:solidFill>
                <a:latin typeface="Consolas"/>
                <a:cs typeface="Consolas"/>
              </a:rPr>
              <a:t>alfa</a:t>
            </a:r>
            <a:r>
              <a:rPr dirty="0" sz="2000" spc="110">
                <a:solidFill>
                  <a:srgbClr val="232323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232323"/>
                </a:solidFill>
                <a:latin typeface="Consolas"/>
                <a:cs typeface="Consolas"/>
              </a:rPr>
              <a:t>=</a:t>
            </a:r>
            <a:r>
              <a:rPr dirty="0" sz="2000" spc="135">
                <a:solidFill>
                  <a:srgbClr val="232323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232323"/>
                </a:solidFill>
                <a:latin typeface="Consolas"/>
                <a:cs typeface="Consolas"/>
              </a:rPr>
              <a:t>1</a:t>
            </a:r>
            <a:r>
              <a:rPr dirty="0" sz="2000" spc="120">
                <a:solidFill>
                  <a:srgbClr val="232323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232323"/>
                </a:solidFill>
                <a:latin typeface="Consolas"/>
                <a:cs typeface="Consolas"/>
              </a:rPr>
              <a:t>,</a:t>
            </a:r>
            <a:r>
              <a:rPr dirty="0" sz="2000" spc="125">
                <a:solidFill>
                  <a:srgbClr val="232323"/>
                </a:solidFill>
                <a:latin typeface="Consolas"/>
                <a:cs typeface="Consolas"/>
              </a:rPr>
              <a:t> </a:t>
            </a:r>
            <a:r>
              <a:rPr dirty="0" sz="2000" spc="-20">
                <a:solidFill>
                  <a:srgbClr val="232323"/>
                </a:solidFill>
                <a:latin typeface="Consolas"/>
                <a:cs typeface="Consolas"/>
              </a:rPr>
              <a:t>beta</a:t>
            </a:r>
            <a:endParaRPr sz="2000">
              <a:latin typeface="Consolas"/>
              <a:cs typeface="Consolas"/>
            </a:endParaRPr>
          </a:p>
        </p:txBody>
      </p:sp>
      <p:pic>
        <p:nvPicPr>
          <p:cNvPr id="5" name="object 5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0018" cy="6857999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421056" y="1703444"/>
            <a:ext cx="8380727" cy="4549537"/>
          </a:xfrm>
          <a:prstGeom prst="rect">
            <a:avLst/>
          </a:prstGeom>
        </p:spPr>
      </p:pic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10422" y="2108580"/>
            <a:ext cx="8844009" cy="451044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960755">
              <a:lnSpc>
                <a:spcPct val="100000"/>
              </a:lnSpc>
              <a:spcBef>
                <a:spcPts val="100"/>
              </a:spcBef>
            </a:pPr>
            <a:r>
              <a:rPr dirty="0"/>
              <a:t>Olasılıkların</a:t>
            </a:r>
            <a:r>
              <a:rPr dirty="0" spc="-175"/>
              <a:t> </a:t>
            </a:r>
            <a:r>
              <a:rPr dirty="0"/>
              <a:t>Hesaplanması</a:t>
            </a:r>
            <a:r>
              <a:rPr dirty="0" spc="-175"/>
              <a:t> </a:t>
            </a:r>
            <a:r>
              <a:rPr dirty="0"/>
              <a:t>-</a:t>
            </a:r>
            <a:r>
              <a:rPr dirty="0" spc="-175"/>
              <a:t> </a:t>
            </a:r>
            <a:r>
              <a:rPr dirty="0" spc="-10"/>
              <a:t>Örnek</a:t>
            </a:r>
          </a:p>
        </p:txBody>
      </p:sp>
      <p:sp>
        <p:nvSpPr>
          <p:cNvPr id="4" name="object 4" descr=""/>
          <p:cNvSpPr txBox="1"/>
          <p:nvPr/>
        </p:nvSpPr>
        <p:spPr>
          <a:xfrm>
            <a:off x="1243088" y="756555"/>
            <a:ext cx="8501380" cy="12458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>
                <a:solidFill>
                  <a:srgbClr val="232323"/>
                </a:solidFill>
                <a:latin typeface="Consolas"/>
                <a:cs typeface="Consolas"/>
              </a:rPr>
              <a:t>Olasılık</a:t>
            </a:r>
            <a:r>
              <a:rPr dirty="0" sz="2000" spc="-30">
                <a:solidFill>
                  <a:srgbClr val="232323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232323"/>
                </a:solidFill>
                <a:latin typeface="Consolas"/>
                <a:cs typeface="Consolas"/>
              </a:rPr>
              <a:t>hesaplamaları</a:t>
            </a:r>
            <a:r>
              <a:rPr dirty="0" sz="2000" spc="-35">
                <a:solidFill>
                  <a:srgbClr val="232323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232323"/>
                </a:solidFill>
                <a:latin typeface="Consolas"/>
                <a:cs typeface="Consolas"/>
              </a:rPr>
              <a:t>şekil</a:t>
            </a:r>
            <a:r>
              <a:rPr dirty="0" sz="2000" spc="-30">
                <a:solidFill>
                  <a:srgbClr val="232323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232323"/>
                </a:solidFill>
                <a:latin typeface="Consolas"/>
                <a:cs typeface="Consolas"/>
              </a:rPr>
              <a:t>9’da</a:t>
            </a:r>
            <a:r>
              <a:rPr dirty="0" sz="2000" spc="-25">
                <a:solidFill>
                  <a:srgbClr val="232323"/>
                </a:solidFill>
                <a:latin typeface="Consolas"/>
                <a:cs typeface="Consolas"/>
              </a:rPr>
              <a:t> </a:t>
            </a:r>
            <a:r>
              <a:rPr dirty="0" sz="2000" spc="-10">
                <a:solidFill>
                  <a:srgbClr val="232323"/>
                </a:solidFill>
                <a:latin typeface="Consolas"/>
                <a:cs typeface="Consolas"/>
              </a:rPr>
              <a:t>gösterilmiştir.</a:t>
            </a:r>
            <a:endParaRPr sz="20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000">
              <a:latin typeface="Consolas"/>
              <a:cs typeface="Consolas"/>
            </a:endParaRPr>
          </a:p>
          <a:p>
            <a:pPr marL="13335" marR="5080" indent="-1270">
              <a:lnSpc>
                <a:spcPct val="100000"/>
              </a:lnSpc>
              <a:tabLst>
                <a:tab pos="471170" algn="l"/>
                <a:tab pos="2185670" algn="l"/>
                <a:tab pos="3481070" algn="l"/>
                <a:tab pos="5197475" algn="l"/>
                <a:tab pos="6214110" algn="l"/>
                <a:tab pos="7090409" algn="l"/>
              </a:tabLst>
            </a:pPr>
            <a:r>
              <a:rPr dirty="0" sz="2000" spc="-50">
                <a:solidFill>
                  <a:srgbClr val="232323"/>
                </a:solidFill>
                <a:latin typeface="Consolas"/>
                <a:cs typeface="Consolas"/>
              </a:rPr>
              <a:t>D</a:t>
            </a:r>
            <a:r>
              <a:rPr dirty="0" sz="2000">
                <a:solidFill>
                  <a:srgbClr val="232323"/>
                </a:solidFill>
                <a:latin typeface="Consolas"/>
                <a:cs typeface="Consolas"/>
              </a:rPr>
              <a:t>	</a:t>
            </a:r>
            <a:r>
              <a:rPr dirty="0" sz="2000" spc="-10">
                <a:solidFill>
                  <a:srgbClr val="232323"/>
                </a:solidFill>
                <a:latin typeface="Consolas"/>
                <a:cs typeface="Consolas"/>
              </a:rPr>
              <a:t>noktasında</a:t>
            </a:r>
            <a:r>
              <a:rPr dirty="0" sz="2000">
                <a:solidFill>
                  <a:srgbClr val="232323"/>
                </a:solidFill>
                <a:latin typeface="Consolas"/>
                <a:cs typeface="Consolas"/>
              </a:rPr>
              <a:t>	</a:t>
            </a:r>
            <a:r>
              <a:rPr dirty="0" sz="2000" spc="-10">
                <a:solidFill>
                  <a:srgbClr val="232323"/>
                </a:solidFill>
                <a:latin typeface="Consolas"/>
                <a:cs typeface="Consolas"/>
              </a:rPr>
              <a:t>bulunan</a:t>
            </a:r>
            <a:r>
              <a:rPr dirty="0" sz="2000">
                <a:solidFill>
                  <a:srgbClr val="232323"/>
                </a:solidFill>
                <a:latin typeface="Consolas"/>
                <a:cs typeface="Consolas"/>
              </a:rPr>
              <a:t>	</a:t>
            </a:r>
            <a:r>
              <a:rPr dirty="0" sz="2000" spc="-10">
                <a:solidFill>
                  <a:srgbClr val="232323"/>
                </a:solidFill>
                <a:latin typeface="Consolas"/>
                <a:cs typeface="Consolas"/>
              </a:rPr>
              <a:t>karıncanın</a:t>
            </a:r>
            <a:r>
              <a:rPr dirty="0" sz="2000">
                <a:solidFill>
                  <a:srgbClr val="232323"/>
                </a:solidFill>
                <a:latin typeface="Consolas"/>
                <a:cs typeface="Consolas"/>
              </a:rPr>
              <a:t>	</a:t>
            </a:r>
            <a:r>
              <a:rPr dirty="0" sz="2000" spc="-10">
                <a:solidFill>
                  <a:srgbClr val="232323"/>
                </a:solidFill>
                <a:latin typeface="Consolas"/>
                <a:cs typeface="Consolas"/>
              </a:rPr>
              <a:t>hangi</a:t>
            </a:r>
            <a:r>
              <a:rPr dirty="0" sz="2000">
                <a:solidFill>
                  <a:srgbClr val="232323"/>
                </a:solidFill>
                <a:latin typeface="Consolas"/>
                <a:cs typeface="Consolas"/>
              </a:rPr>
              <a:t>	</a:t>
            </a:r>
            <a:r>
              <a:rPr dirty="0" sz="2000" spc="-20">
                <a:solidFill>
                  <a:srgbClr val="232323"/>
                </a:solidFill>
                <a:latin typeface="Consolas"/>
                <a:cs typeface="Consolas"/>
              </a:rPr>
              <a:t>yolu</a:t>
            </a:r>
            <a:r>
              <a:rPr dirty="0" sz="2000">
                <a:solidFill>
                  <a:srgbClr val="232323"/>
                </a:solidFill>
                <a:latin typeface="Consolas"/>
                <a:cs typeface="Consolas"/>
              </a:rPr>
              <a:t>	</a:t>
            </a:r>
            <a:r>
              <a:rPr dirty="0" sz="2000" spc="-10">
                <a:solidFill>
                  <a:srgbClr val="232323"/>
                </a:solidFill>
                <a:latin typeface="Consolas"/>
                <a:cs typeface="Consolas"/>
              </a:rPr>
              <a:t>seçeceğine vereceğiz?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10035830" y="1366356"/>
            <a:ext cx="725170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10">
                <a:solidFill>
                  <a:srgbClr val="232323"/>
                </a:solidFill>
                <a:latin typeface="Consolas"/>
                <a:cs typeface="Consolas"/>
              </a:rPr>
              <a:t>nasıl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11052590" y="1366356"/>
            <a:ext cx="721995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10">
                <a:solidFill>
                  <a:srgbClr val="232323"/>
                </a:solidFill>
                <a:latin typeface="Consolas"/>
                <a:cs typeface="Consolas"/>
              </a:rPr>
              <a:t>karar</a:t>
            </a:r>
            <a:endParaRPr sz="2000">
              <a:latin typeface="Consolas"/>
              <a:cs typeface="Consolas"/>
            </a:endParaRPr>
          </a:p>
        </p:txBody>
      </p:sp>
      <p:pic>
        <p:nvPicPr>
          <p:cNvPr id="7" name="object 7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0018" cy="6857999"/>
          </a:xfrm>
          <a:prstGeom prst="rect">
            <a:avLst/>
          </a:prstGeom>
        </p:spPr>
      </p:pic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960755">
              <a:lnSpc>
                <a:spcPct val="100000"/>
              </a:lnSpc>
              <a:spcBef>
                <a:spcPts val="100"/>
              </a:spcBef>
            </a:pPr>
            <a:r>
              <a:rPr dirty="0"/>
              <a:t>Olasılıklara</a:t>
            </a:r>
            <a:r>
              <a:rPr dirty="0" spc="-155"/>
              <a:t> </a:t>
            </a:r>
            <a:r>
              <a:rPr dirty="0"/>
              <a:t>Göre</a:t>
            </a:r>
            <a:r>
              <a:rPr dirty="0" spc="-155"/>
              <a:t> </a:t>
            </a:r>
            <a:r>
              <a:rPr dirty="0"/>
              <a:t>Seçimin</a:t>
            </a:r>
            <a:r>
              <a:rPr dirty="0" spc="-150"/>
              <a:t> </a:t>
            </a:r>
            <a:r>
              <a:rPr dirty="0" spc="-10"/>
              <a:t>Yapılması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1243088" y="756555"/>
            <a:ext cx="10530205" cy="27698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just" marL="12700" marR="5080" indent="-635">
              <a:lnSpc>
                <a:spcPct val="100000"/>
              </a:lnSpc>
              <a:spcBef>
                <a:spcPts val="105"/>
              </a:spcBef>
            </a:pPr>
            <a:r>
              <a:rPr dirty="0" sz="2000">
                <a:solidFill>
                  <a:srgbClr val="232323"/>
                </a:solidFill>
                <a:latin typeface="Consolas"/>
                <a:cs typeface="Consolas"/>
              </a:rPr>
              <a:t>Olasılıkla</a:t>
            </a:r>
            <a:r>
              <a:rPr dirty="0" sz="2000" spc="90">
                <a:solidFill>
                  <a:srgbClr val="232323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232323"/>
                </a:solidFill>
                <a:latin typeface="Consolas"/>
                <a:cs typeface="Consolas"/>
              </a:rPr>
              <a:t>seçim</a:t>
            </a:r>
            <a:r>
              <a:rPr dirty="0" sz="2000" spc="125">
                <a:solidFill>
                  <a:srgbClr val="232323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232323"/>
                </a:solidFill>
                <a:latin typeface="Consolas"/>
                <a:cs typeface="Consolas"/>
              </a:rPr>
              <a:t>yapılırken</a:t>
            </a:r>
            <a:r>
              <a:rPr dirty="0" sz="2000" spc="125">
                <a:solidFill>
                  <a:srgbClr val="232323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232323"/>
                </a:solidFill>
                <a:latin typeface="Consolas"/>
                <a:cs typeface="Consolas"/>
              </a:rPr>
              <a:t>rulet</a:t>
            </a:r>
            <a:r>
              <a:rPr dirty="0" sz="2000" spc="114">
                <a:solidFill>
                  <a:srgbClr val="232323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232323"/>
                </a:solidFill>
                <a:latin typeface="Consolas"/>
                <a:cs typeface="Consolas"/>
              </a:rPr>
              <a:t>seçim</a:t>
            </a:r>
            <a:r>
              <a:rPr dirty="0" sz="2000" spc="120">
                <a:solidFill>
                  <a:srgbClr val="232323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232323"/>
                </a:solidFill>
                <a:latin typeface="Consolas"/>
                <a:cs typeface="Consolas"/>
              </a:rPr>
              <a:t>metodu</a:t>
            </a:r>
            <a:r>
              <a:rPr dirty="0" sz="2000" spc="114">
                <a:solidFill>
                  <a:srgbClr val="232323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232323"/>
                </a:solidFill>
                <a:latin typeface="Consolas"/>
                <a:cs typeface="Consolas"/>
              </a:rPr>
              <a:t>(Roulette</a:t>
            </a:r>
            <a:r>
              <a:rPr dirty="0" sz="2000" spc="120">
                <a:solidFill>
                  <a:srgbClr val="232323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232323"/>
                </a:solidFill>
                <a:latin typeface="Consolas"/>
                <a:cs typeface="Consolas"/>
              </a:rPr>
              <a:t>Wheel</a:t>
            </a:r>
            <a:r>
              <a:rPr dirty="0" sz="2000" spc="130">
                <a:solidFill>
                  <a:srgbClr val="232323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232323"/>
                </a:solidFill>
                <a:latin typeface="Consolas"/>
                <a:cs typeface="Consolas"/>
              </a:rPr>
              <a:t>Selection</a:t>
            </a:r>
            <a:r>
              <a:rPr dirty="0" sz="2000" spc="140">
                <a:solidFill>
                  <a:srgbClr val="232323"/>
                </a:solidFill>
                <a:latin typeface="Consolas"/>
                <a:cs typeface="Consolas"/>
              </a:rPr>
              <a:t> </a:t>
            </a:r>
            <a:r>
              <a:rPr dirty="0" sz="2000" spc="-50">
                <a:solidFill>
                  <a:srgbClr val="232323"/>
                </a:solidFill>
                <a:latin typeface="Consolas"/>
                <a:cs typeface="Consolas"/>
              </a:rPr>
              <a:t>, </a:t>
            </a:r>
            <a:r>
              <a:rPr dirty="0" sz="2000">
                <a:solidFill>
                  <a:srgbClr val="232323"/>
                </a:solidFill>
                <a:latin typeface="Consolas"/>
                <a:cs typeface="Consolas"/>
              </a:rPr>
              <a:t>Fitness</a:t>
            </a:r>
            <a:r>
              <a:rPr dirty="0" sz="2000" spc="-45">
                <a:solidFill>
                  <a:srgbClr val="232323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232323"/>
                </a:solidFill>
                <a:latin typeface="Consolas"/>
                <a:cs typeface="Consolas"/>
              </a:rPr>
              <a:t>Proportionate</a:t>
            </a:r>
            <a:r>
              <a:rPr dirty="0" sz="2000" spc="-45">
                <a:solidFill>
                  <a:srgbClr val="232323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232323"/>
                </a:solidFill>
                <a:latin typeface="Consolas"/>
                <a:cs typeface="Consolas"/>
              </a:rPr>
              <a:t>Selection)</a:t>
            </a:r>
            <a:r>
              <a:rPr dirty="0" sz="2000" spc="-40">
                <a:solidFill>
                  <a:srgbClr val="232323"/>
                </a:solidFill>
                <a:latin typeface="Consolas"/>
                <a:cs typeface="Consolas"/>
              </a:rPr>
              <a:t> </a:t>
            </a:r>
            <a:r>
              <a:rPr dirty="0" sz="2000" spc="-10">
                <a:solidFill>
                  <a:srgbClr val="232323"/>
                </a:solidFill>
                <a:latin typeface="Consolas"/>
                <a:cs typeface="Consolas"/>
              </a:rPr>
              <a:t>kullanılabilir.</a:t>
            </a:r>
            <a:endParaRPr sz="20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000">
              <a:latin typeface="Consolas"/>
              <a:cs typeface="Consolas"/>
            </a:endParaRPr>
          </a:p>
          <a:p>
            <a:pPr algn="just" marL="12700" marR="6350">
              <a:lnSpc>
                <a:spcPct val="100000"/>
              </a:lnSpc>
            </a:pPr>
            <a:r>
              <a:rPr dirty="0" sz="2000">
                <a:solidFill>
                  <a:srgbClr val="232323"/>
                </a:solidFill>
                <a:latin typeface="Consolas"/>
                <a:cs typeface="Consolas"/>
              </a:rPr>
              <a:t>Rulet</a:t>
            </a:r>
            <a:r>
              <a:rPr dirty="0" sz="2000" spc="400">
                <a:solidFill>
                  <a:srgbClr val="232323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232323"/>
                </a:solidFill>
                <a:latin typeface="Consolas"/>
                <a:cs typeface="Consolas"/>
              </a:rPr>
              <a:t>tekerleği</a:t>
            </a:r>
            <a:r>
              <a:rPr dirty="0" sz="2000" spc="415">
                <a:solidFill>
                  <a:srgbClr val="232323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232323"/>
                </a:solidFill>
                <a:latin typeface="Consolas"/>
                <a:cs typeface="Consolas"/>
              </a:rPr>
              <a:t>seçimi,</a:t>
            </a:r>
            <a:r>
              <a:rPr dirty="0" sz="2000" spc="409">
                <a:solidFill>
                  <a:srgbClr val="232323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232323"/>
                </a:solidFill>
                <a:latin typeface="Consolas"/>
                <a:cs typeface="Consolas"/>
              </a:rPr>
              <a:t>genetik</a:t>
            </a:r>
            <a:r>
              <a:rPr dirty="0" sz="2000" spc="420">
                <a:solidFill>
                  <a:srgbClr val="232323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232323"/>
                </a:solidFill>
                <a:latin typeface="Consolas"/>
                <a:cs typeface="Consolas"/>
              </a:rPr>
              <a:t>ve</a:t>
            </a:r>
            <a:r>
              <a:rPr dirty="0" sz="2000" spc="415">
                <a:solidFill>
                  <a:srgbClr val="232323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232323"/>
                </a:solidFill>
                <a:latin typeface="Consolas"/>
                <a:cs typeface="Consolas"/>
              </a:rPr>
              <a:t>evrimsel</a:t>
            </a:r>
            <a:r>
              <a:rPr dirty="0" sz="2000" spc="415">
                <a:solidFill>
                  <a:srgbClr val="232323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232323"/>
                </a:solidFill>
                <a:latin typeface="Consolas"/>
                <a:cs typeface="Consolas"/>
              </a:rPr>
              <a:t>algoritmalarda</a:t>
            </a:r>
            <a:r>
              <a:rPr dirty="0" sz="2000" spc="409">
                <a:solidFill>
                  <a:srgbClr val="232323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232323"/>
                </a:solidFill>
                <a:latin typeface="Consolas"/>
                <a:cs typeface="Consolas"/>
              </a:rPr>
              <a:t>veya</a:t>
            </a:r>
            <a:r>
              <a:rPr dirty="0" sz="2000" spc="415">
                <a:solidFill>
                  <a:srgbClr val="232323"/>
                </a:solidFill>
                <a:latin typeface="Consolas"/>
                <a:cs typeface="Consolas"/>
              </a:rPr>
              <a:t> </a:t>
            </a:r>
            <a:r>
              <a:rPr dirty="0" sz="2000" spc="-10">
                <a:solidFill>
                  <a:srgbClr val="232323"/>
                </a:solidFill>
                <a:latin typeface="Consolas"/>
                <a:cs typeface="Consolas"/>
              </a:rPr>
              <a:t>karmaşık </a:t>
            </a:r>
            <a:r>
              <a:rPr dirty="0" sz="2000">
                <a:solidFill>
                  <a:srgbClr val="232323"/>
                </a:solidFill>
                <a:latin typeface="Consolas"/>
                <a:cs typeface="Consolas"/>
              </a:rPr>
              <a:t>ağların</a:t>
            </a:r>
            <a:r>
              <a:rPr dirty="0" sz="2000" spc="-50">
                <a:solidFill>
                  <a:srgbClr val="232323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232323"/>
                </a:solidFill>
                <a:latin typeface="Consolas"/>
                <a:cs typeface="Consolas"/>
              </a:rPr>
              <a:t>modellenmesinde</a:t>
            </a:r>
            <a:r>
              <a:rPr dirty="0" sz="2000" spc="-25">
                <a:solidFill>
                  <a:srgbClr val="232323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232323"/>
                </a:solidFill>
                <a:latin typeface="Consolas"/>
                <a:cs typeface="Consolas"/>
              </a:rPr>
              <a:t>sık</a:t>
            </a:r>
            <a:r>
              <a:rPr dirty="0" sz="2000" spc="-20">
                <a:solidFill>
                  <a:srgbClr val="232323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232323"/>
                </a:solidFill>
                <a:latin typeface="Consolas"/>
                <a:cs typeface="Consolas"/>
              </a:rPr>
              <a:t>kullanılan</a:t>
            </a:r>
            <a:r>
              <a:rPr dirty="0" sz="2000" spc="-20">
                <a:solidFill>
                  <a:srgbClr val="232323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232323"/>
                </a:solidFill>
                <a:latin typeface="Consolas"/>
                <a:cs typeface="Consolas"/>
              </a:rPr>
              <a:t>bir</a:t>
            </a:r>
            <a:r>
              <a:rPr dirty="0" sz="2000" spc="-30">
                <a:solidFill>
                  <a:srgbClr val="232323"/>
                </a:solidFill>
                <a:latin typeface="Consolas"/>
                <a:cs typeface="Consolas"/>
              </a:rPr>
              <a:t> </a:t>
            </a:r>
            <a:r>
              <a:rPr dirty="0" sz="2000" spc="-10">
                <a:solidFill>
                  <a:srgbClr val="232323"/>
                </a:solidFill>
                <a:latin typeface="Consolas"/>
                <a:cs typeface="Consolas"/>
              </a:rPr>
              <a:t>yöntemdir.</a:t>
            </a:r>
            <a:endParaRPr sz="20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60"/>
              </a:spcBef>
            </a:pPr>
            <a:endParaRPr sz="2000">
              <a:latin typeface="Consolas"/>
              <a:cs typeface="Consolas"/>
            </a:endParaRPr>
          </a:p>
          <a:p>
            <a:pPr algn="just" marL="12700" marR="6350" indent="-635">
              <a:lnSpc>
                <a:spcPct val="100000"/>
              </a:lnSpc>
            </a:pP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Seçim</a:t>
            </a:r>
            <a:r>
              <a:rPr dirty="0" sz="2000" spc="30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olasılıklar</a:t>
            </a:r>
            <a:r>
              <a:rPr dirty="0" sz="2000" spc="31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üzerinden</a:t>
            </a:r>
            <a:r>
              <a:rPr dirty="0" sz="2000" spc="31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değil,</a:t>
            </a:r>
            <a:r>
              <a:rPr dirty="0" sz="2000" spc="31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kümülatif</a:t>
            </a:r>
            <a:r>
              <a:rPr dirty="0" sz="2000" spc="31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toplamlar</a:t>
            </a:r>
            <a:r>
              <a:rPr dirty="0" sz="2000" spc="31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üzerinden</a:t>
            </a:r>
            <a:r>
              <a:rPr dirty="0" sz="2000" spc="31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yapılır.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Kümülatif</a:t>
            </a:r>
            <a:r>
              <a:rPr dirty="0" sz="2000" spc="40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toplamlar</a:t>
            </a:r>
            <a:r>
              <a:rPr dirty="0" sz="2000" spc="40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elde</a:t>
            </a:r>
            <a:r>
              <a:rPr dirty="0" sz="2000" spc="41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edildikten</a:t>
            </a:r>
            <a:r>
              <a:rPr dirty="0" sz="2000" spc="41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sonra,</a:t>
            </a:r>
            <a:r>
              <a:rPr dirty="0" sz="2000" spc="41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[0,1]</a:t>
            </a:r>
            <a:r>
              <a:rPr dirty="0" sz="2000" spc="41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aralığında</a:t>
            </a:r>
            <a:r>
              <a:rPr dirty="0" sz="2000" spc="40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rastgele</a:t>
            </a:r>
            <a:r>
              <a:rPr dirty="0" sz="2000" spc="41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 spc="-25">
                <a:solidFill>
                  <a:srgbClr val="0D0D0D"/>
                </a:solidFill>
                <a:latin typeface="Consolas"/>
                <a:cs typeface="Consolas"/>
              </a:rPr>
              <a:t>bir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sayı</a:t>
            </a:r>
            <a:r>
              <a:rPr dirty="0" sz="2000" spc="-3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üretilir</a:t>
            </a: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ve</a:t>
            </a: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bu</a:t>
            </a:r>
            <a:r>
              <a:rPr dirty="0" sz="2000" spc="-1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üretilen</a:t>
            </a:r>
            <a:r>
              <a:rPr dirty="0" sz="2000" spc="-2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sayıya</a:t>
            </a: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göre</a:t>
            </a:r>
            <a:r>
              <a:rPr dirty="0" sz="2000" spc="-2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seçim</a:t>
            </a: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 yapılır.</a:t>
            </a:r>
            <a:endParaRPr sz="2000">
              <a:latin typeface="Consolas"/>
              <a:cs typeface="Consolas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0018" cy="6857999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SEZGİSEL</a:t>
            </a:r>
            <a:r>
              <a:rPr dirty="0" spc="-165"/>
              <a:t> </a:t>
            </a:r>
            <a:r>
              <a:rPr dirty="0"/>
              <a:t>ALGORİTMALARA</a:t>
            </a:r>
            <a:r>
              <a:rPr dirty="0" spc="-160"/>
              <a:t> </a:t>
            </a:r>
            <a:r>
              <a:rPr dirty="0"/>
              <a:t>NEDEN</a:t>
            </a:r>
            <a:r>
              <a:rPr dirty="0" spc="-145"/>
              <a:t> </a:t>
            </a:r>
            <a:r>
              <a:rPr dirty="0"/>
              <a:t>GEREK</a:t>
            </a:r>
            <a:r>
              <a:rPr dirty="0" spc="-150"/>
              <a:t> </a:t>
            </a:r>
            <a:r>
              <a:rPr dirty="0" spc="-10"/>
              <a:t>DUYULUR?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294505" y="777538"/>
            <a:ext cx="10532110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05"/>
              </a:spcBef>
              <a:buFont typeface="Arial"/>
              <a:buChar char="•"/>
              <a:tabLst>
                <a:tab pos="354965" algn="l"/>
              </a:tabLst>
            </a:pPr>
            <a:r>
              <a:rPr dirty="0" sz="2000">
                <a:solidFill>
                  <a:srgbClr val="B94609"/>
                </a:solidFill>
                <a:latin typeface="Consolas"/>
                <a:cs typeface="Consolas"/>
              </a:rPr>
              <a:t>Karmaşık</a:t>
            </a:r>
            <a:r>
              <a:rPr dirty="0" sz="2000" spc="70">
                <a:solidFill>
                  <a:srgbClr val="B94609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B94609"/>
                </a:solidFill>
                <a:latin typeface="Consolas"/>
                <a:cs typeface="Consolas"/>
              </a:rPr>
              <a:t>Problemlerin</a:t>
            </a:r>
            <a:r>
              <a:rPr dirty="0" sz="2000" spc="70">
                <a:solidFill>
                  <a:srgbClr val="B94609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B94609"/>
                </a:solidFill>
                <a:latin typeface="Consolas"/>
                <a:cs typeface="Consolas"/>
              </a:rPr>
              <a:t>Çözümü:</a:t>
            </a:r>
            <a:r>
              <a:rPr dirty="0" sz="2000" spc="70">
                <a:solidFill>
                  <a:srgbClr val="B94609"/>
                </a:solidFill>
                <a:latin typeface="Consolas"/>
                <a:cs typeface="Consolas"/>
              </a:rPr>
              <a:t> </a:t>
            </a:r>
            <a:r>
              <a:rPr dirty="0" sz="2000">
                <a:latin typeface="Consolas"/>
                <a:cs typeface="Consolas"/>
              </a:rPr>
              <a:t>Birçok</a:t>
            </a:r>
            <a:r>
              <a:rPr dirty="0" sz="2000" spc="85">
                <a:latin typeface="Consolas"/>
                <a:cs typeface="Consolas"/>
              </a:rPr>
              <a:t> </a:t>
            </a:r>
            <a:r>
              <a:rPr dirty="0" sz="2000">
                <a:latin typeface="Consolas"/>
                <a:cs typeface="Consolas"/>
              </a:rPr>
              <a:t>gerçek</a:t>
            </a:r>
            <a:r>
              <a:rPr dirty="0" sz="2000" spc="65">
                <a:latin typeface="Consolas"/>
                <a:cs typeface="Consolas"/>
              </a:rPr>
              <a:t> </a:t>
            </a:r>
            <a:r>
              <a:rPr dirty="0" sz="2000">
                <a:latin typeface="Consolas"/>
                <a:cs typeface="Consolas"/>
              </a:rPr>
              <a:t>dünya</a:t>
            </a:r>
            <a:r>
              <a:rPr dirty="0" sz="2000" spc="85">
                <a:latin typeface="Consolas"/>
                <a:cs typeface="Consolas"/>
              </a:rPr>
              <a:t> </a:t>
            </a:r>
            <a:r>
              <a:rPr dirty="0" sz="2000">
                <a:latin typeface="Consolas"/>
                <a:cs typeface="Consolas"/>
              </a:rPr>
              <a:t>problemi,</a:t>
            </a:r>
            <a:r>
              <a:rPr dirty="0" sz="2000" spc="85">
                <a:latin typeface="Consolas"/>
                <a:cs typeface="Consolas"/>
              </a:rPr>
              <a:t> </a:t>
            </a:r>
            <a:r>
              <a:rPr dirty="0" sz="2000">
                <a:latin typeface="Consolas"/>
                <a:cs typeface="Consolas"/>
              </a:rPr>
              <a:t>çok</a:t>
            </a:r>
            <a:r>
              <a:rPr dirty="0" sz="2000" spc="75">
                <a:latin typeface="Consolas"/>
                <a:cs typeface="Consolas"/>
              </a:rPr>
              <a:t> </a:t>
            </a:r>
            <a:r>
              <a:rPr dirty="0" sz="2000" spc="-10">
                <a:latin typeface="Consolas"/>
                <a:cs typeface="Consolas"/>
              </a:rPr>
              <a:t>karmaşık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637405" y="1082439"/>
            <a:ext cx="2951480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>
                <a:latin typeface="Consolas"/>
                <a:cs typeface="Consolas"/>
              </a:rPr>
              <a:t>ve</a:t>
            </a:r>
            <a:r>
              <a:rPr dirty="0" sz="2000" spc="-300">
                <a:latin typeface="Consolas"/>
                <a:cs typeface="Consolas"/>
              </a:rPr>
              <a:t>  </a:t>
            </a:r>
            <a:r>
              <a:rPr dirty="0" sz="2000">
                <a:latin typeface="Consolas"/>
                <a:cs typeface="Consolas"/>
              </a:rPr>
              <a:t>optimize</a:t>
            </a:r>
            <a:r>
              <a:rPr dirty="0" sz="2000" spc="-295">
                <a:latin typeface="Consolas"/>
                <a:cs typeface="Consolas"/>
              </a:rPr>
              <a:t>  </a:t>
            </a:r>
            <a:r>
              <a:rPr dirty="0" sz="2000" spc="-10">
                <a:latin typeface="Consolas"/>
                <a:cs typeface="Consolas"/>
              </a:rPr>
              <a:t>edilmesi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3767599" y="1082439"/>
            <a:ext cx="2606040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>
                <a:latin typeface="Consolas"/>
                <a:cs typeface="Consolas"/>
              </a:rPr>
              <a:t>zor</a:t>
            </a:r>
            <a:r>
              <a:rPr dirty="0" sz="2000" spc="-295">
                <a:latin typeface="Consolas"/>
                <a:cs typeface="Consolas"/>
              </a:rPr>
              <a:t>  </a:t>
            </a:r>
            <a:r>
              <a:rPr dirty="0" sz="2000" spc="-10">
                <a:latin typeface="Consolas"/>
                <a:cs typeface="Consolas"/>
              </a:rPr>
              <a:t>problemlerdir.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6550390" y="1082439"/>
            <a:ext cx="1144270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10">
                <a:latin typeface="Consolas"/>
                <a:cs typeface="Consolas"/>
              </a:rPr>
              <a:t>Sezgisel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7873322" y="1082439"/>
            <a:ext cx="2950210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>
                <a:latin typeface="Consolas"/>
                <a:cs typeface="Consolas"/>
              </a:rPr>
              <a:t>algoritmalar,</a:t>
            </a:r>
            <a:r>
              <a:rPr dirty="0" sz="2000" spc="480">
                <a:latin typeface="Consolas"/>
                <a:cs typeface="Consolas"/>
              </a:rPr>
              <a:t> </a:t>
            </a:r>
            <a:r>
              <a:rPr dirty="0" sz="2000">
                <a:latin typeface="Consolas"/>
                <a:cs typeface="Consolas"/>
              </a:rPr>
              <a:t>bu</a:t>
            </a:r>
            <a:r>
              <a:rPr dirty="0" sz="2000" spc="490">
                <a:latin typeface="Consolas"/>
                <a:cs typeface="Consolas"/>
              </a:rPr>
              <a:t> </a:t>
            </a:r>
            <a:r>
              <a:rPr dirty="0" sz="2000" spc="-25">
                <a:latin typeface="Consolas"/>
                <a:cs typeface="Consolas"/>
              </a:rPr>
              <a:t>tür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637150" y="1387339"/>
            <a:ext cx="10187940" cy="6362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1365885" algn="l"/>
                <a:tab pos="3136900" algn="l"/>
                <a:tab pos="4209415" algn="l"/>
                <a:tab pos="5001895" algn="l"/>
                <a:tab pos="7193280" algn="l"/>
                <a:tab pos="7706995" algn="l"/>
                <a:tab pos="9339580" algn="l"/>
              </a:tabLst>
            </a:pPr>
            <a:r>
              <a:rPr dirty="0" sz="2000" spc="-10">
                <a:latin typeface="Consolas"/>
                <a:cs typeface="Consolas"/>
              </a:rPr>
              <a:t>karmaşık</a:t>
            </a:r>
            <a:r>
              <a:rPr dirty="0" sz="2000">
                <a:latin typeface="Consolas"/>
                <a:cs typeface="Consolas"/>
              </a:rPr>
              <a:t>	</a:t>
            </a:r>
            <a:r>
              <a:rPr dirty="0" sz="2000" spc="-10">
                <a:latin typeface="Consolas"/>
                <a:cs typeface="Consolas"/>
              </a:rPr>
              <a:t>problemleri</a:t>
            </a:r>
            <a:r>
              <a:rPr dirty="0" sz="2000">
                <a:latin typeface="Consolas"/>
                <a:cs typeface="Consolas"/>
              </a:rPr>
              <a:t>	</a:t>
            </a:r>
            <a:r>
              <a:rPr dirty="0" sz="2000" spc="-10">
                <a:latin typeface="Consolas"/>
                <a:cs typeface="Consolas"/>
              </a:rPr>
              <a:t>çözmek</a:t>
            </a:r>
            <a:r>
              <a:rPr dirty="0" sz="2000">
                <a:latin typeface="Consolas"/>
                <a:cs typeface="Consolas"/>
              </a:rPr>
              <a:t>	</a:t>
            </a:r>
            <a:r>
              <a:rPr dirty="0" sz="2000" spc="-20">
                <a:latin typeface="Consolas"/>
                <a:cs typeface="Consolas"/>
              </a:rPr>
              <a:t>için</a:t>
            </a:r>
            <a:r>
              <a:rPr dirty="0" sz="2000">
                <a:latin typeface="Consolas"/>
                <a:cs typeface="Consolas"/>
              </a:rPr>
              <a:t>	</a:t>
            </a:r>
            <a:r>
              <a:rPr dirty="0" sz="2000" spc="-10">
                <a:latin typeface="Consolas"/>
                <a:cs typeface="Consolas"/>
              </a:rPr>
              <a:t>kullanılabilir</a:t>
            </a:r>
            <a:r>
              <a:rPr dirty="0" sz="2000">
                <a:latin typeface="Consolas"/>
                <a:cs typeface="Consolas"/>
              </a:rPr>
              <a:t>	</a:t>
            </a:r>
            <a:r>
              <a:rPr dirty="0" sz="2000" spc="-25">
                <a:latin typeface="Consolas"/>
                <a:cs typeface="Consolas"/>
              </a:rPr>
              <a:t>ve</a:t>
            </a:r>
            <a:r>
              <a:rPr dirty="0" sz="2000">
                <a:latin typeface="Consolas"/>
                <a:cs typeface="Consolas"/>
              </a:rPr>
              <a:t>	</a:t>
            </a:r>
            <a:r>
              <a:rPr dirty="0" sz="2000" spc="-10">
                <a:latin typeface="Consolas"/>
                <a:cs typeface="Consolas"/>
              </a:rPr>
              <a:t>genellikle</a:t>
            </a:r>
            <a:r>
              <a:rPr dirty="0" sz="2000">
                <a:latin typeface="Consolas"/>
                <a:cs typeface="Consolas"/>
              </a:rPr>
              <a:t>	</a:t>
            </a:r>
            <a:r>
              <a:rPr dirty="0" sz="2000" spc="-10">
                <a:latin typeface="Consolas"/>
                <a:cs typeface="Consolas"/>
              </a:rPr>
              <a:t>pratik</a:t>
            </a:r>
            <a:endParaRPr sz="20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dirty="0" sz="2000">
                <a:latin typeface="Consolas"/>
                <a:cs typeface="Consolas"/>
              </a:rPr>
              <a:t>çözümler</a:t>
            </a:r>
            <a:r>
              <a:rPr dirty="0" sz="2000" spc="-15">
                <a:latin typeface="Consolas"/>
                <a:cs typeface="Consolas"/>
              </a:rPr>
              <a:t> </a:t>
            </a:r>
            <a:r>
              <a:rPr dirty="0" sz="2000" spc="-10">
                <a:latin typeface="Consolas"/>
                <a:cs typeface="Consolas"/>
              </a:rPr>
              <a:t>sunarlar.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294505" y="2301538"/>
            <a:ext cx="114935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50">
                <a:solidFill>
                  <a:srgbClr val="B94609"/>
                </a:solidFill>
                <a:latin typeface="Arial"/>
                <a:cs typeface="Arial"/>
              </a:rPr>
              <a:t>•</a:t>
            </a:r>
            <a:endParaRPr sz="2000">
              <a:latin typeface="Arial"/>
              <a:cs typeface="Arial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637405" y="2301538"/>
            <a:ext cx="4874895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2018030" algn="l"/>
                <a:tab pos="4022090" algn="l"/>
              </a:tabLst>
            </a:pPr>
            <a:r>
              <a:rPr dirty="0" sz="2000" spc="-10">
                <a:solidFill>
                  <a:srgbClr val="B94609"/>
                </a:solidFill>
                <a:latin typeface="Consolas"/>
                <a:cs typeface="Consolas"/>
              </a:rPr>
              <a:t>Optimizasyon</a:t>
            </a:r>
            <a:r>
              <a:rPr dirty="0" sz="2000">
                <a:solidFill>
                  <a:srgbClr val="B94609"/>
                </a:solidFill>
                <a:latin typeface="Consolas"/>
                <a:cs typeface="Consolas"/>
              </a:rPr>
              <a:t>	</a:t>
            </a:r>
            <a:r>
              <a:rPr dirty="0" sz="2000" spc="-10">
                <a:solidFill>
                  <a:srgbClr val="B94609"/>
                </a:solidFill>
                <a:latin typeface="Consolas"/>
                <a:cs typeface="Consolas"/>
              </a:rPr>
              <a:t>Problemleri:</a:t>
            </a:r>
            <a:r>
              <a:rPr dirty="0" sz="2000">
                <a:solidFill>
                  <a:srgbClr val="B94609"/>
                </a:solidFill>
                <a:latin typeface="Consolas"/>
                <a:cs typeface="Consolas"/>
              </a:rPr>
              <a:t>	</a:t>
            </a:r>
            <a:r>
              <a:rPr dirty="0" sz="2000" spc="-10">
                <a:latin typeface="Consolas"/>
                <a:cs typeface="Consolas"/>
              </a:rPr>
              <a:t>Birçok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5814098" y="2301538"/>
            <a:ext cx="1703705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10">
                <a:latin typeface="Consolas"/>
                <a:cs typeface="Consolas"/>
              </a:rPr>
              <a:t>optimizasyon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7819621" y="2301538"/>
            <a:ext cx="1282700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10">
                <a:latin typeface="Consolas"/>
                <a:cs typeface="Consolas"/>
              </a:rPr>
              <a:t>problemi,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9404697" y="2301538"/>
            <a:ext cx="1421765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10">
                <a:latin typeface="Consolas"/>
                <a:cs typeface="Consolas"/>
              </a:rPr>
              <a:t>genellikle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637150" y="2606439"/>
            <a:ext cx="4178300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1071245" algn="l"/>
                <a:tab pos="2407920" algn="l"/>
                <a:tab pos="2907665" algn="l"/>
              </a:tabLst>
            </a:pPr>
            <a:r>
              <a:rPr dirty="0" sz="2000" spc="-10">
                <a:latin typeface="Consolas"/>
                <a:cs typeface="Consolas"/>
              </a:rPr>
              <a:t>birçok</a:t>
            </a:r>
            <a:r>
              <a:rPr dirty="0" sz="2000">
                <a:latin typeface="Consolas"/>
                <a:cs typeface="Consolas"/>
              </a:rPr>
              <a:t>	</a:t>
            </a:r>
            <a:r>
              <a:rPr dirty="0" sz="2000" spc="-10">
                <a:latin typeface="Consolas"/>
                <a:cs typeface="Consolas"/>
              </a:rPr>
              <a:t>değişken</a:t>
            </a:r>
            <a:r>
              <a:rPr dirty="0" sz="2000">
                <a:latin typeface="Consolas"/>
                <a:cs typeface="Consolas"/>
              </a:rPr>
              <a:t>	</a:t>
            </a:r>
            <a:r>
              <a:rPr dirty="0" sz="2000" spc="-25">
                <a:latin typeface="Consolas"/>
                <a:cs typeface="Consolas"/>
              </a:rPr>
              <a:t>ve</a:t>
            </a:r>
            <a:r>
              <a:rPr dirty="0" sz="2000">
                <a:latin typeface="Consolas"/>
                <a:cs typeface="Consolas"/>
              </a:rPr>
              <a:t>	</a:t>
            </a:r>
            <a:r>
              <a:rPr dirty="0" sz="2000" spc="-10">
                <a:latin typeface="Consolas"/>
                <a:cs typeface="Consolas"/>
              </a:rPr>
              <a:t>kısıtlama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5009089" y="2606439"/>
            <a:ext cx="863600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10">
                <a:latin typeface="Consolas"/>
                <a:cs typeface="Consolas"/>
              </a:rPr>
              <a:t>içerir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6066824" y="2606439"/>
            <a:ext cx="2502535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512445" algn="l"/>
                <a:tab pos="1012190" algn="l"/>
                <a:tab pos="1650364" algn="l"/>
              </a:tabLst>
            </a:pPr>
            <a:r>
              <a:rPr dirty="0" sz="2000" spc="-25">
                <a:latin typeface="Consolas"/>
                <a:cs typeface="Consolas"/>
              </a:rPr>
              <a:t>ve</a:t>
            </a:r>
            <a:r>
              <a:rPr dirty="0" sz="2000">
                <a:latin typeface="Consolas"/>
                <a:cs typeface="Consolas"/>
              </a:rPr>
              <a:t>	</a:t>
            </a:r>
            <a:r>
              <a:rPr dirty="0" sz="2000" spc="-25">
                <a:latin typeface="Consolas"/>
                <a:cs typeface="Consolas"/>
              </a:rPr>
              <a:t>en</a:t>
            </a:r>
            <a:r>
              <a:rPr dirty="0" sz="2000">
                <a:latin typeface="Consolas"/>
                <a:cs typeface="Consolas"/>
              </a:rPr>
              <a:t>	</a:t>
            </a:r>
            <a:r>
              <a:rPr dirty="0" sz="2000" spc="-25">
                <a:latin typeface="Consolas"/>
                <a:cs typeface="Consolas"/>
              </a:rPr>
              <a:t>iyi</a:t>
            </a:r>
            <a:r>
              <a:rPr dirty="0" sz="2000">
                <a:latin typeface="Consolas"/>
                <a:cs typeface="Consolas"/>
              </a:rPr>
              <a:t>	</a:t>
            </a:r>
            <a:r>
              <a:rPr dirty="0" sz="2000" spc="-10">
                <a:latin typeface="Consolas"/>
                <a:cs typeface="Consolas"/>
              </a:rPr>
              <a:t>çözümü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8762827" y="2606439"/>
            <a:ext cx="865505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10">
                <a:latin typeface="Consolas"/>
                <a:cs typeface="Consolas"/>
              </a:rPr>
              <a:t>bulmak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9820308" y="2606439"/>
            <a:ext cx="1005205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10">
                <a:latin typeface="Consolas"/>
                <a:cs typeface="Consolas"/>
              </a:rPr>
              <a:t>zordur.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636641" y="2911339"/>
            <a:ext cx="3709035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1365250" algn="l"/>
                <a:tab pos="3415665" algn="l"/>
              </a:tabLst>
            </a:pPr>
            <a:r>
              <a:rPr dirty="0" sz="2000" spc="-10">
                <a:latin typeface="Consolas"/>
                <a:cs typeface="Consolas"/>
              </a:rPr>
              <a:t>Sezgisel</a:t>
            </a:r>
            <a:r>
              <a:rPr dirty="0" sz="2000">
                <a:latin typeface="Consolas"/>
                <a:cs typeface="Consolas"/>
              </a:rPr>
              <a:t>	</a:t>
            </a:r>
            <a:r>
              <a:rPr dirty="0" sz="2000" spc="-10">
                <a:latin typeface="Consolas"/>
                <a:cs typeface="Consolas"/>
              </a:rPr>
              <a:t>algoritmalar,</a:t>
            </a:r>
            <a:r>
              <a:rPr dirty="0" sz="2000">
                <a:latin typeface="Consolas"/>
                <a:cs typeface="Consolas"/>
              </a:rPr>
              <a:t>	</a:t>
            </a:r>
            <a:r>
              <a:rPr dirty="0" sz="2000" spc="-25">
                <a:latin typeface="Consolas"/>
                <a:cs typeface="Consolas"/>
              </a:rPr>
              <a:t>bu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4553265" y="2911339"/>
            <a:ext cx="6272530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664845" algn="l"/>
                <a:tab pos="2575560" algn="l"/>
                <a:tab pos="4627245" algn="l"/>
                <a:tab pos="5699760" algn="l"/>
              </a:tabLst>
            </a:pPr>
            <a:r>
              <a:rPr dirty="0" sz="2000" spc="-25">
                <a:latin typeface="Consolas"/>
                <a:cs typeface="Consolas"/>
              </a:rPr>
              <a:t>tür</a:t>
            </a:r>
            <a:r>
              <a:rPr dirty="0" sz="2000">
                <a:latin typeface="Consolas"/>
                <a:cs typeface="Consolas"/>
              </a:rPr>
              <a:t>	</a:t>
            </a:r>
            <a:r>
              <a:rPr dirty="0" sz="2000" spc="-10">
                <a:latin typeface="Consolas"/>
                <a:cs typeface="Consolas"/>
              </a:rPr>
              <a:t>optimizasyon</a:t>
            </a:r>
            <a:r>
              <a:rPr dirty="0" sz="2000">
                <a:latin typeface="Consolas"/>
                <a:cs typeface="Consolas"/>
              </a:rPr>
              <a:t>	</a:t>
            </a:r>
            <a:r>
              <a:rPr dirty="0" sz="2000" spc="-10">
                <a:latin typeface="Consolas"/>
                <a:cs typeface="Consolas"/>
              </a:rPr>
              <a:t>problemlerini</a:t>
            </a:r>
            <a:r>
              <a:rPr dirty="0" sz="2000">
                <a:latin typeface="Consolas"/>
                <a:cs typeface="Consolas"/>
              </a:rPr>
              <a:t>	</a:t>
            </a:r>
            <a:r>
              <a:rPr dirty="0" sz="2000" spc="-10">
                <a:latin typeface="Consolas"/>
                <a:cs typeface="Consolas"/>
              </a:rPr>
              <a:t>çözmek</a:t>
            </a:r>
            <a:r>
              <a:rPr dirty="0" sz="2000">
                <a:latin typeface="Consolas"/>
                <a:cs typeface="Consolas"/>
              </a:rPr>
              <a:t>	</a:t>
            </a:r>
            <a:r>
              <a:rPr dirty="0" sz="2000" spc="-20">
                <a:latin typeface="Consolas"/>
                <a:cs typeface="Consolas"/>
              </a:rPr>
              <a:t>için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636896" y="3216240"/>
            <a:ext cx="3658870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>
                <a:latin typeface="Consolas"/>
                <a:cs typeface="Consolas"/>
              </a:rPr>
              <a:t>etkili</a:t>
            </a:r>
            <a:r>
              <a:rPr dirty="0" sz="2000" spc="-20">
                <a:latin typeface="Consolas"/>
                <a:cs typeface="Consolas"/>
              </a:rPr>
              <a:t> </a:t>
            </a:r>
            <a:r>
              <a:rPr dirty="0" sz="2000">
                <a:latin typeface="Consolas"/>
                <a:cs typeface="Consolas"/>
              </a:rPr>
              <a:t>bir</a:t>
            </a:r>
            <a:r>
              <a:rPr dirty="0" sz="2000" spc="-30">
                <a:latin typeface="Consolas"/>
                <a:cs typeface="Consolas"/>
              </a:rPr>
              <a:t> </a:t>
            </a:r>
            <a:r>
              <a:rPr dirty="0" sz="2000">
                <a:latin typeface="Consolas"/>
                <a:cs typeface="Consolas"/>
              </a:rPr>
              <a:t>yaklaşım</a:t>
            </a:r>
            <a:r>
              <a:rPr dirty="0" sz="2000" spc="-5">
                <a:latin typeface="Consolas"/>
                <a:cs typeface="Consolas"/>
              </a:rPr>
              <a:t> </a:t>
            </a:r>
            <a:r>
              <a:rPr dirty="0" sz="2000" spc="-10">
                <a:latin typeface="Consolas"/>
                <a:cs typeface="Consolas"/>
              </a:rPr>
              <a:t>sunar.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22" name="object 22" descr=""/>
          <p:cNvSpPr txBox="1"/>
          <p:nvPr/>
        </p:nvSpPr>
        <p:spPr>
          <a:xfrm>
            <a:off x="294505" y="3825538"/>
            <a:ext cx="114935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50">
                <a:solidFill>
                  <a:srgbClr val="B94609"/>
                </a:solidFill>
                <a:latin typeface="Arial"/>
                <a:cs typeface="Arial"/>
              </a:rPr>
              <a:t>•</a:t>
            </a:r>
            <a:endParaRPr sz="2000">
              <a:latin typeface="Arial"/>
              <a:cs typeface="Arial"/>
            </a:endParaRPr>
          </a:p>
        </p:txBody>
      </p:sp>
      <p:sp>
        <p:nvSpPr>
          <p:cNvPr id="23" name="object 23" descr=""/>
          <p:cNvSpPr txBox="1"/>
          <p:nvPr/>
        </p:nvSpPr>
        <p:spPr>
          <a:xfrm>
            <a:off x="637405" y="3825538"/>
            <a:ext cx="4088765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903730" algn="l"/>
                <a:tab pos="3515995" algn="l"/>
              </a:tabLst>
            </a:pPr>
            <a:r>
              <a:rPr dirty="0" sz="2000" spc="-10">
                <a:solidFill>
                  <a:srgbClr val="B94609"/>
                </a:solidFill>
                <a:latin typeface="Consolas"/>
                <a:cs typeface="Consolas"/>
              </a:rPr>
              <a:t>Bilgisayarın</a:t>
            </a:r>
            <a:r>
              <a:rPr dirty="0" sz="2000">
                <a:solidFill>
                  <a:srgbClr val="B94609"/>
                </a:solidFill>
                <a:latin typeface="Consolas"/>
                <a:cs typeface="Consolas"/>
              </a:rPr>
              <a:t>	</a:t>
            </a:r>
            <a:r>
              <a:rPr dirty="0" sz="2000" spc="-10">
                <a:solidFill>
                  <a:srgbClr val="B94609"/>
                </a:solidFill>
                <a:latin typeface="Consolas"/>
                <a:cs typeface="Consolas"/>
              </a:rPr>
              <a:t>Sınırları:</a:t>
            </a:r>
            <a:r>
              <a:rPr dirty="0" sz="2000">
                <a:solidFill>
                  <a:srgbClr val="B94609"/>
                </a:solidFill>
                <a:latin typeface="Consolas"/>
                <a:cs typeface="Consolas"/>
              </a:rPr>
              <a:t>	</a:t>
            </a:r>
            <a:r>
              <a:rPr dirty="0" sz="2000" spc="-20">
                <a:latin typeface="Consolas"/>
                <a:cs typeface="Consolas"/>
              </a:rPr>
              <a:t>Bazı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24" name="object 24" descr=""/>
          <p:cNvSpPr txBox="1"/>
          <p:nvPr/>
        </p:nvSpPr>
        <p:spPr>
          <a:xfrm>
            <a:off x="4913648" y="3825538"/>
            <a:ext cx="1563370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10">
                <a:latin typeface="Consolas"/>
                <a:cs typeface="Consolas"/>
              </a:rPr>
              <a:t>problemler,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25" name="object 25" descr=""/>
          <p:cNvSpPr txBox="1"/>
          <p:nvPr/>
        </p:nvSpPr>
        <p:spPr>
          <a:xfrm>
            <a:off x="6664663" y="3825538"/>
            <a:ext cx="1701800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10">
                <a:latin typeface="Consolas"/>
                <a:cs typeface="Consolas"/>
              </a:rPr>
              <a:t>bilgisayarın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26" name="object 26" descr=""/>
          <p:cNvSpPr txBox="1"/>
          <p:nvPr/>
        </p:nvSpPr>
        <p:spPr>
          <a:xfrm>
            <a:off x="8555912" y="3825538"/>
            <a:ext cx="725170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10">
                <a:latin typeface="Consolas"/>
                <a:cs typeface="Consolas"/>
              </a:rPr>
              <a:t>işlem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27" name="object 27" descr=""/>
          <p:cNvSpPr txBox="1"/>
          <p:nvPr/>
        </p:nvSpPr>
        <p:spPr>
          <a:xfrm>
            <a:off x="9468832" y="3825538"/>
            <a:ext cx="584835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20">
                <a:latin typeface="Consolas"/>
                <a:cs typeface="Consolas"/>
              </a:rPr>
              <a:t>gücü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28" name="object 28" descr=""/>
          <p:cNvSpPr txBox="1"/>
          <p:nvPr/>
        </p:nvSpPr>
        <p:spPr>
          <a:xfrm>
            <a:off x="637150" y="4130438"/>
            <a:ext cx="4305300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>
                <a:latin typeface="Consolas"/>
                <a:cs typeface="Consolas"/>
              </a:rPr>
              <a:t>bellek</a:t>
            </a:r>
            <a:r>
              <a:rPr dirty="0" sz="2000" spc="305">
                <a:latin typeface="Consolas"/>
                <a:cs typeface="Consolas"/>
              </a:rPr>
              <a:t> </a:t>
            </a:r>
            <a:r>
              <a:rPr dirty="0" sz="2000">
                <a:latin typeface="Consolas"/>
                <a:cs typeface="Consolas"/>
              </a:rPr>
              <a:t>sınırlamaları</a:t>
            </a:r>
            <a:r>
              <a:rPr dirty="0" sz="2000" spc="310">
                <a:latin typeface="Consolas"/>
                <a:cs typeface="Consolas"/>
              </a:rPr>
              <a:t> </a:t>
            </a:r>
            <a:r>
              <a:rPr dirty="0" sz="2000" spc="-10">
                <a:latin typeface="Consolas"/>
                <a:cs typeface="Consolas"/>
              </a:rPr>
              <a:t>nedeniyle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29" name="object 29" descr=""/>
          <p:cNvSpPr txBox="1"/>
          <p:nvPr/>
        </p:nvSpPr>
        <p:spPr>
          <a:xfrm>
            <a:off x="5098167" y="4130438"/>
            <a:ext cx="3688715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>
                <a:latin typeface="Consolas"/>
                <a:cs typeface="Consolas"/>
              </a:rPr>
              <a:t>kesin</a:t>
            </a:r>
            <a:r>
              <a:rPr dirty="0" sz="2000" spc="315">
                <a:latin typeface="Consolas"/>
                <a:cs typeface="Consolas"/>
              </a:rPr>
              <a:t> </a:t>
            </a:r>
            <a:r>
              <a:rPr dirty="0" sz="2000">
                <a:latin typeface="Consolas"/>
                <a:cs typeface="Consolas"/>
              </a:rPr>
              <a:t>çözümü</a:t>
            </a:r>
            <a:r>
              <a:rPr dirty="0" sz="2000" spc="320">
                <a:latin typeface="Consolas"/>
                <a:cs typeface="Consolas"/>
              </a:rPr>
              <a:t> </a:t>
            </a:r>
            <a:r>
              <a:rPr dirty="0" sz="2000">
                <a:latin typeface="Consolas"/>
                <a:cs typeface="Consolas"/>
              </a:rPr>
              <a:t>çok</a:t>
            </a:r>
            <a:r>
              <a:rPr dirty="0" sz="2000" spc="315">
                <a:latin typeface="Consolas"/>
                <a:cs typeface="Consolas"/>
              </a:rPr>
              <a:t> </a:t>
            </a:r>
            <a:r>
              <a:rPr dirty="0" sz="2000">
                <a:latin typeface="Consolas"/>
                <a:cs typeface="Consolas"/>
              </a:rPr>
              <a:t>zor</a:t>
            </a:r>
            <a:r>
              <a:rPr dirty="0" sz="2000" spc="330">
                <a:latin typeface="Consolas"/>
                <a:cs typeface="Consolas"/>
              </a:rPr>
              <a:t> </a:t>
            </a:r>
            <a:r>
              <a:rPr dirty="0" sz="2000" spc="-20">
                <a:latin typeface="Consolas"/>
                <a:cs typeface="Consolas"/>
              </a:rPr>
              <a:t>veya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30" name="object 30" descr=""/>
          <p:cNvSpPr txBox="1"/>
          <p:nvPr/>
        </p:nvSpPr>
        <p:spPr>
          <a:xfrm>
            <a:off x="8942510" y="4130438"/>
            <a:ext cx="1142365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10">
                <a:latin typeface="Consolas"/>
                <a:cs typeface="Consolas"/>
              </a:rPr>
              <a:t>imkansız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31" name="object 31" descr=""/>
          <p:cNvSpPr txBox="1"/>
          <p:nvPr/>
        </p:nvSpPr>
        <p:spPr>
          <a:xfrm>
            <a:off x="10242537" y="3825538"/>
            <a:ext cx="584835" cy="6362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000" spc="-20">
                <a:latin typeface="Consolas"/>
                <a:cs typeface="Consolas"/>
              </a:rPr>
              <a:t>veya hale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32" name="object 32" descr=""/>
          <p:cNvSpPr txBox="1"/>
          <p:nvPr/>
        </p:nvSpPr>
        <p:spPr>
          <a:xfrm>
            <a:off x="638423" y="4435339"/>
            <a:ext cx="7111365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>
                <a:latin typeface="Consolas"/>
                <a:cs typeface="Consolas"/>
              </a:rPr>
              <a:t>getirir.</a:t>
            </a:r>
            <a:r>
              <a:rPr dirty="0" sz="2000" spc="345">
                <a:latin typeface="Consolas"/>
                <a:cs typeface="Consolas"/>
              </a:rPr>
              <a:t> </a:t>
            </a:r>
            <a:r>
              <a:rPr dirty="0" sz="2000">
                <a:latin typeface="Consolas"/>
                <a:cs typeface="Consolas"/>
              </a:rPr>
              <a:t>Sezgisel</a:t>
            </a:r>
            <a:r>
              <a:rPr dirty="0" sz="2000" spc="345">
                <a:latin typeface="Consolas"/>
                <a:cs typeface="Consolas"/>
              </a:rPr>
              <a:t> </a:t>
            </a:r>
            <a:r>
              <a:rPr dirty="0" sz="2000">
                <a:latin typeface="Consolas"/>
                <a:cs typeface="Consolas"/>
              </a:rPr>
              <a:t>algoritmalar,</a:t>
            </a:r>
            <a:r>
              <a:rPr dirty="0" sz="2000" spc="345">
                <a:latin typeface="Consolas"/>
                <a:cs typeface="Consolas"/>
              </a:rPr>
              <a:t> </a:t>
            </a:r>
            <a:r>
              <a:rPr dirty="0" sz="2000">
                <a:latin typeface="Consolas"/>
                <a:cs typeface="Consolas"/>
              </a:rPr>
              <a:t>bu</a:t>
            </a:r>
            <a:r>
              <a:rPr dirty="0" sz="2000" spc="355">
                <a:latin typeface="Consolas"/>
                <a:cs typeface="Consolas"/>
              </a:rPr>
              <a:t> </a:t>
            </a:r>
            <a:r>
              <a:rPr dirty="0" sz="2000">
                <a:latin typeface="Consolas"/>
                <a:cs typeface="Consolas"/>
              </a:rPr>
              <a:t>tür</a:t>
            </a:r>
            <a:r>
              <a:rPr dirty="0" sz="2000" spc="360">
                <a:latin typeface="Consolas"/>
                <a:cs typeface="Consolas"/>
              </a:rPr>
              <a:t> </a:t>
            </a:r>
            <a:r>
              <a:rPr dirty="0" sz="2000" spc="-10">
                <a:latin typeface="Consolas"/>
                <a:cs typeface="Consolas"/>
              </a:rPr>
              <a:t>problemler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33" name="object 33" descr=""/>
          <p:cNvSpPr txBox="1"/>
          <p:nvPr/>
        </p:nvSpPr>
        <p:spPr>
          <a:xfrm>
            <a:off x="7911498" y="4435339"/>
            <a:ext cx="584835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20">
                <a:latin typeface="Consolas"/>
                <a:cs typeface="Consolas"/>
              </a:rPr>
              <a:t>için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34" name="object 34" descr=""/>
          <p:cNvSpPr txBox="1"/>
          <p:nvPr/>
        </p:nvSpPr>
        <p:spPr>
          <a:xfrm>
            <a:off x="8658225" y="4435339"/>
            <a:ext cx="864235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10">
                <a:latin typeface="Consolas"/>
                <a:cs typeface="Consolas"/>
              </a:rPr>
              <a:t>pratik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35" name="object 35" descr=""/>
          <p:cNvSpPr txBox="1"/>
          <p:nvPr/>
        </p:nvSpPr>
        <p:spPr>
          <a:xfrm>
            <a:off x="9682364" y="4435339"/>
            <a:ext cx="1144270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10">
                <a:latin typeface="Consolas"/>
                <a:cs typeface="Consolas"/>
              </a:rPr>
              <a:t>çözümler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36" name="object 36" descr=""/>
          <p:cNvSpPr txBox="1"/>
          <p:nvPr/>
        </p:nvSpPr>
        <p:spPr>
          <a:xfrm>
            <a:off x="638932" y="4740240"/>
            <a:ext cx="5753100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>
                <a:latin typeface="Consolas"/>
                <a:cs typeface="Consolas"/>
              </a:rPr>
              <a:t>sunabilir</a:t>
            </a:r>
            <a:r>
              <a:rPr dirty="0" sz="2000" spc="-40">
                <a:latin typeface="Consolas"/>
                <a:cs typeface="Consolas"/>
              </a:rPr>
              <a:t> </a:t>
            </a:r>
            <a:r>
              <a:rPr dirty="0" sz="2000">
                <a:latin typeface="Consolas"/>
                <a:cs typeface="Consolas"/>
              </a:rPr>
              <a:t>ve</a:t>
            </a:r>
            <a:r>
              <a:rPr dirty="0" sz="2000" spc="-15">
                <a:latin typeface="Consolas"/>
                <a:cs typeface="Consolas"/>
              </a:rPr>
              <a:t> </a:t>
            </a:r>
            <a:r>
              <a:rPr dirty="0" sz="2000">
                <a:latin typeface="Consolas"/>
                <a:cs typeface="Consolas"/>
              </a:rPr>
              <a:t>genellikle</a:t>
            </a:r>
            <a:r>
              <a:rPr dirty="0" sz="2000" spc="-20">
                <a:latin typeface="Consolas"/>
                <a:cs typeface="Consolas"/>
              </a:rPr>
              <a:t> </a:t>
            </a:r>
            <a:r>
              <a:rPr dirty="0" sz="2000">
                <a:latin typeface="Consolas"/>
                <a:cs typeface="Consolas"/>
              </a:rPr>
              <a:t>hızlı</a:t>
            </a:r>
            <a:r>
              <a:rPr dirty="0" sz="2000" spc="-20">
                <a:latin typeface="Consolas"/>
                <a:cs typeface="Consolas"/>
              </a:rPr>
              <a:t> </a:t>
            </a:r>
            <a:r>
              <a:rPr dirty="0" sz="2000" spc="-10">
                <a:latin typeface="Consolas"/>
                <a:cs typeface="Consolas"/>
              </a:rPr>
              <a:t>çalışırlar.</a:t>
            </a:r>
            <a:endParaRPr sz="2000">
              <a:latin typeface="Consolas"/>
              <a:cs typeface="Consolas"/>
            </a:endParaRPr>
          </a:p>
        </p:txBody>
      </p:sp>
      <p:pic>
        <p:nvPicPr>
          <p:cNvPr id="37" name="object 37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281981" y="1"/>
            <a:ext cx="910018" cy="6857998"/>
          </a:xfrm>
          <a:prstGeom prst="rect">
            <a:avLst/>
          </a:prstGeom>
        </p:spPr>
      </p:pic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960755">
              <a:lnSpc>
                <a:spcPct val="100000"/>
              </a:lnSpc>
              <a:spcBef>
                <a:spcPts val="100"/>
              </a:spcBef>
            </a:pPr>
            <a:r>
              <a:rPr dirty="0"/>
              <a:t>Olasılıklara</a:t>
            </a:r>
            <a:r>
              <a:rPr dirty="0" spc="-135"/>
              <a:t> </a:t>
            </a:r>
            <a:r>
              <a:rPr dirty="0"/>
              <a:t>Göre</a:t>
            </a:r>
            <a:r>
              <a:rPr dirty="0" spc="-130"/>
              <a:t> </a:t>
            </a:r>
            <a:r>
              <a:rPr dirty="0"/>
              <a:t>Seçimin</a:t>
            </a:r>
            <a:r>
              <a:rPr dirty="0" spc="-135"/>
              <a:t> </a:t>
            </a:r>
            <a:r>
              <a:rPr dirty="0"/>
              <a:t>Yapılması</a:t>
            </a:r>
            <a:r>
              <a:rPr dirty="0" spc="-130"/>
              <a:t> </a:t>
            </a:r>
            <a:r>
              <a:rPr dirty="0"/>
              <a:t>-</a:t>
            </a:r>
            <a:r>
              <a:rPr dirty="0" spc="-130"/>
              <a:t> </a:t>
            </a:r>
            <a:r>
              <a:rPr dirty="0" spc="-10"/>
              <a:t>Örnek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1243088" y="756555"/>
            <a:ext cx="8803640" cy="6362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  <a:tabLst>
                <a:tab pos="667385" algn="l"/>
                <a:tab pos="1741805" algn="l"/>
                <a:tab pos="3515995" algn="l"/>
                <a:tab pos="3890645" algn="l"/>
                <a:tab pos="5523230" algn="l"/>
                <a:tab pos="6737350" algn="l"/>
                <a:tab pos="7391400" algn="l"/>
              </a:tabLst>
            </a:pPr>
            <a:r>
              <a:rPr dirty="0" sz="2000" spc="-25">
                <a:solidFill>
                  <a:srgbClr val="232323"/>
                </a:solidFill>
                <a:latin typeface="Consolas"/>
                <a:cs typeface="Consolas"/>
              </a:rPr>
              <a:t>Bir</a:t>
            </a:r>
            <a:r>
              <a:rPr dirty="0" sz="2000">
                <a:solidFill>
                  <a:srgbClr val="232323"/>
                </a:solidFill>
                <a:latin typeface="Consolas"/>
                <a:cs typeface="Consolas"/>
              </a:rPr>
              <a:t>	</a:t>
            </a:r>
            <a:r>
              <a:rPr dirty="0" sz="2000" spc="-10">
                <a:solidFill>
                  <a:srgbClr val="232323"/>
                </a:solidFill>
                <a:latin typeface="Consolas"/>
                <a:cs typeface="Consolas"/>
              </a:rPr>
              <a:t>önceki</a:t>
            </a:r>
            <a:r>
              <a:rPr dirty="0" sz="2000">
                <a:solidFill>
                  <a:srgbClr val="232323"/>
                </a:solidFill>
                <a:latin typeface="Consolas"/>
                <a:cs typeface="Consolas"/>
              </a:rPr>
              <a:t>	</a:t>
            </a:r>
            <a:r>
              <a:rPr dirty="0" sz="2000" spc="-10">
                <a:solidFill>
                  <a:srgbClr val="232323"/>
                </a:solidFill>
                <a:latin typeface="Consolas"/>
                <a:cs typeface="Consolas"/>
              </a:rPr>
              <a:t>örneğimizde</a:t>
            </a:r>
            <a:r>
              <a:rPr dirty="0" sz="2000">
                <a:solidFill>
                  <a:srgbClr val="232323"/>
                </a:solidFill>
                <a:latin typeface="Consolas"/>
                <a:cs typeface="Consolas"/>
              </a:rPr>
              <a:t>	</a:t>
            </a:r>
            <a:r>
              <a:rPr dirty="0" sz="2000" spc="-50">
                <a:solidFill>
                  <a:srgbClr val="232323"/>
                </a:solidFill>
                <a:latin typeface="Consolas"/>
                <a:cs typeface="Consolas"/>
              </a:rPr>
              <a:t>D</a:t>
            </a:r>
            <a:r>
              <a:rPr dirty="0" sz="2000">
                <a:solidFill>
                  <a:srgbClr val="232323"/>
                </a:solidFill>
                <a:latin typeface="Consolas"/>
                <a:cs typeface="Consolas"/>
              </a:rPr>
              <a:t>	</a:t>
            </a:r>
            <a:r>
              <a:rPr dirty="0" sz="2000" spc="-10">
                <a:solidFill>
                  <a:srgbClr val="232323"/>
                </a:solidFill>
                <a:latin typeface="Consolas"/>
                <a:cs typeface="Consolas"/>
              </a:rPr>
              <a:t>noktasında</a:t>
            </a:r>
            <a:r>
              <a:rPr dirty="0" sz="2000">
                <a:solidFill>
                  <a:srgbClr val="232323"/>
                </a:solidFill>
                <a:latin typeface="Consolas"/>
                <a:cs typeface="Consolas"/>
              </a:rPr>
              <a:t>	</a:t>
            </a:r>
            <a:r>
              <a:rPr dirty="0" sz="2000" spc="-10">
                <a:solidFill>
                  <a:srgbClr val="232323"/>
                </a:solidFill>
                <a:latin typeface="Consolas"/>
                <a:cs typeface="Consolas"/>
              </a:rPr>
              <a:t>bulunan</a:t>
            </a:r>
            <a:r>
              <a:rPr dirty="0" sz="2000">
                <a:solidFill>
                  <a:srgbClr val="232323"/>
                </a:solidFill>
                <a:latin typeface="Consolas"/>
                <a:cs typeface="Consolas"/>
              </a:rPr>
              <a:t>	</a:t>
            </a:r>
            <a:r>
              <a:rPr dirty="0" sz="2000" spc="-25">
                <a:solidFill>
                  <a:srgbClr val="232323"/>
                </a:solidFill>
                <a:latin typeface="Consolas"/>
                <a:cs typeface="Consolas"/>
              </a:rPr>
              <a:t>bir</a:t>
            </a:r>
            <a:r>
              <a:rPr dirty="0" sz="2000">
                <a:solidFill>
                  <a:srgbClr val="232323"/>
                </a:solidFill>
                <a:latin typeface="Consolas"/>
                <a:cs typeface="Consolas"/>
              </a:rPr>
              <a:t>	</a:t>
            </a:r>
            <a:r>
              <a:rPr dirty="0" sz="2000" spc="-10">
                <a:solidFill>
                  <a:srgbClr val="232323"/>
                </a:solidFill>
                <a:latin typeface="Consolas"/>
                <a:cs typeface="Consolas"/>
              </a:rPr>
              <a:t>karıncanın </a:t>
            </a:r>
            <a:r>
              <a:rPr dirty="0" sz="2000">
                <a:solidFill>
                  <a:srgbClr val="232323"/>
                </a:solidFill>
                <a:latin typeface="Consolas"/>
                <a:cs typeface="Consolas"/>
              </a:rPr>
              <a:t>seçeceğini</a:t>
            </a:r>
            <a:r>
              <a:rPr dirty="0" sz="2000" spc="-45">
                <a:solidFill>
                  <a:srgbClr val="232323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232323"/>
                </a:solidFill>
                <a:latin typeface="Consolas"/>
                <a:cs typeface="Consolas"/>
              </a:rPr>
              <a:t>rulet</a:t>
            </a:r>
            <a:r>
              <a:rPr dirty="0" sz="2000" spc="-10">
                <a:solidFill>
                  <a:srgbClr val="232323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232323"/>
                </a:solidFill>
                <a:latin typeface="Consolas"/>
                <a:cs typeface="Consolas"/>
              </a:rPr>
              <a:t>seçim</a:t>
            </a:r>
            <a:r>
              <a:rPr dirty="0" sz="2000" spc="-25">
                <a:solidFill>
                  <a:srgbClr val="232323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232323"/>
                </a:solidFill>
                <a:latin typeface="Consolas"/>
                <a:cs typeface="Consolas"/>
              </a:rPr>
              <a:t>metodu</a:t>
            </a:r>
            <a:r>
              <a:rPr dirty="0" sz="2000" spc="-25">
                <a:solidFill>
                  <a:srgbClr val="232323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232323"/>
                </a:solidFill>
                <a:latin typeface="Consolas"/>
                <a:cs typeface="Consolas"/>
              </a:rPr>
              <a:t>ile</a:t>
            </a:r>
            <a:r>
              <a:rPr dirty="0" sz="2000" spc="-15">
                <a:solidFill>
                  <a:srgbClr val="232323"/>
                </a:solidFill>
                <a:latin typeface="Consolas"/>
                <a:cs typeface="Consolas"/>
              </a:rPr>
              <a:t> </a:t>
            </a:r>
            <a:r>
              <a:rPr dirty="0" sz="2000" spc="-10">
                <a:solidFill>
                  <a:srgbClr val="232323"/>
                </a:solidFill>
                <a:latin typeface="Consolas"/>
                <a:cs typeface="Consolas"/>
              </a:rPr>
              <a:t>bulalım.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10255725" y="756555"/>
            <a:ext cx="725170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10">
                <a:solidFill>
                  <a:srgbClr val="232323"/>
                </a:solidFill>
                <a:latin typeface="Consolas"/>
                <a:cs typeface="Consolas"/>
              </a:rPr>
              <a:t>hangi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11190024" y="756555"/>
            <a:ext cx="584835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20">
                <a:solidFill>
                  <a:srgbClr val="232323"/>
                </a:solidFill>
                <a:latin typeface="Consolas"/>
                <a:cs typeface="Consolas"/>
              </a:rPr>
              <a:t>yolu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1242834" y="1671002"/>
            <a:ext cx="10531475" cy="30740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İlk</a:t>
            </a:r>
            <a:r>
              <a:rPr dirty="0" sz="2000" spc="-2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etapta</a:t>
            </a:r>
            <a:r>
              <a:rPr dirty="0" sz="2000" spc="-3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olasılıklar</a:t>
            </a:r>
            <a:r>
              <a:rPr dirty="0" sz="2000" spc="-2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küçükten</a:t>
            </a:r>
            <a:r>
              <a:rPr dirty="0" sz="2000" spc="-2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büyüğe</a:t>
            </a: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 sıralanır.</a:t>
            </a:r>
            <a:endParaRPr sz="20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0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En</a:t>
            </a:r>
            <a:r>
              <a:rPr dirty="0" sz="2000" spc="-3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küçük</a:t>
            </a:r>
            <a:r>
              <a:rPr dirty="0" sz="2000" spc="-1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olasılık</a:t>
            </a:r>
            <a:r>
              <a:rPr dirty="0" sz="2000" spc="-3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kümülatif</a:t>
            </a:r>
            <a:r>
              <a:rPr dirty="0" sz="2000" spc="-1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toplamın</a:t>
            </a:r>
            <a:r>
              <a:rPr dirty="0" sz="2000" spc="-3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ilk</a:t>
            </a:r>
            <a:r>
              <a:rPr dirty="0" sz="2000" spc="-2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hücresine</a:t>
            </a:r>
            <a:r>
              <a:rPr dirty="0" sz="2000" spc="-2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yazılır.</a:t>
            </a:r>
            <a:endParaRPr sz="20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0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Kümülatif</a:t>
            </a:r>
            <a:r>
              <a:rPr dirty="0" sz="2000" spc="10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toplamın</a:t>
            </a:r>
            <a:r>
              <a:rPr dirty="0" sz="2000" spc="12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ilk</a:t>
            </a:r>
            <a:r>
              <a:rPr dirty="0" sz="2000" spc="12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hücresine</a:t>
            </a:r>
            <a:r>
              <a:rPr dirty="0" sz="2000" spc="114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yazılan</a:t>
            </a:r>
            <a:r>
              <a:rPr dirty="0" sz="2000" spc="13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değer</a:t>
            </a:r>
            <a:r>
              <a:rPr dirty="0" sz="2000" spc="12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bir</a:t>
            </a:r>
            <a:r>
              <a:rPr dirty="0" sz="2000" spc="13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sonraki</a:t>
            </a:r>
            <a:r>
              <a:rPr dirty="0" sz="2000" spc="12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olasılık</a:t>
            </a:r>
            <a:r>
              <a:rPr dirty="0" sz="2000" spc="12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değeri</a:t>
            </a:r>
            <a:endParaRPr sz="20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ile</a:t>
            </a:r>
            <a:r>
              <a:rPr dirty="0" sz="2000" spc="-4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toplanarak,</a:t>
            </a:r>
            <a:r>
              <a:rPr dirty="0" sz="2000" spc="-3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kümülatif</a:t>
            </a:r>
            <a:r>
              <a:rPr dirty="0" sz="2000" spc="-3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toplamın</a:t>
            </a:r>
            <a:r>
              <a:rPr dirty="0" sz="2000" spc="-2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ikinci</a:t>
            </a:r>
            <a:r>
              <a:rPr dirty="0" sz="2000" spc="-2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hücrfesi</a:t>
            </a:r>
            <a:r>
              <a:rPr dirty="0" sz="2000" spc="-3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bulunur.</a:t>
            </a:r>
            <a:endParaRPr sz="20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0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Bu</a:t>
            </a:r>
            <a:r>
              <a:rPr dirty="0" sz="2000" spc="-2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işlem</a:t>
            </a: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kümülatif</a:t>
            </a:r>
            <a:r>
              <a:rPr dirty="0" sz="2000" spc="-2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toplam</a:t>
            </a:r>
            <a:r>
              <a:rPr dirty="0" sz="2000" spc="-2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1</a:t>
            </a:r>
            <a:r>
              <a:rPr dirty="0" sz="2000" spc="-1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olana</a:t>
            </a:r>
            <a:r>
              <a:rPr dirty="0" sz="2000" spc="-2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kadar</a:t>
            </a:r>
            <a:r>
              <a:rPr dirty="0" sz="2000" spc="-2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devam</a:t>
            </a: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 eder.</a:t>
            </a:r>
            <a:endParaRPr sz="20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60"/>
              </a:spcBef>
            </a:pPr>
            <a:endParaRPr sz="2000">
              <a:latin typeface="Consolas"/>
              <a:cs typeface="Consolas"/>
            </a:endParaRPr>
          </a:p>
          <a:p>
            <a:pPr marL="13335">
              <a:lnSpc>
                <a:spcPct val="100000"/>
              </a:lnSpc>
            </a:pP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Kümülatif</a:t>
            </a:r>
            <a:r>
              <a:rPr dirty="0" sz="2000" spc="-3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toplamın</a:t>
            </a:r>
            <a:r>
              <a:rPr dirty="0" sz="2000" spc="-2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daha</a:t>
            </a:r>
            <a:r>
              <a:rPr dirty="0" sz="2000" spc="-1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net</a:t>
            </a:r>
            <a:r>
              <a:rPr dirty="0" sz="2000" spc="-1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anlaşılabilmesi</a:t>
            </a:r>
            <a:r>
              <a:rPr dirty="0" sz="2000" spc="-3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için</a:t>
            </a:r>
            <a:r>
              <a:rPr dirty="0" sz="2000" spc="-2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 b="1">
                <a:solidFill>
                  <a:srgbClr val="0D0D0D"/>
                </a:solidFill>
                <a:latin typeface="Consolas"/>
                <a:cs typeface="Consolas"/>
              </a:rPr>
              <a:t>adım</a:t>
            </a:r>
            <a:r>
              <a:rPr dirty="0" sz="2000" spc="-25" b="1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 b="1">
                <a:solidFill>
                  <a:srgbClr val="0D0D0D"/>
                </a:solidFill>
                <a:latin typeface="Consolas"/>
                <a:cs typeface="Consolas"/>
              </a:rPr>
              <a:t>adım</a:t>
            </a:r>
            <a:r>
              <a:rPr dirty="0" sz="2000" spc="-20" b="1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 spc="-10" b="1">
                <a:solidFill>
                  <a:srgbClr val="0D0D0D"/>
                </a:solidFill>
                <a:latin typeface="Consolas"/>
                <a:cs typeface="Consolas"/>
              </a:rPr>
              <a:t>hesaplayalım:</a:t>
            </a:r>
            <a:endParaRPr sz="2000">
              <a:latin typeface="Consolas"/>
              <a:cs typeface="Consolas"/>
            </a:endParaRPr>
          </a:p>
        </p:txBody>
      </p:sp>
      <p:pic>
        <p:nvPicPr>
          <p:cNvPr id="7" name="object 7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0018" cy="6857999"/>
          </a:xfrm>
          <a:prstGeom prst="rect">
            <a:avLst/>
          </a:prstGeom>
        </p:spPr>
      </p:pic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960755">
              <a:lnSpc>
                <a:spcPct val="100000"/>
              </a:lnSpc>
              <a:spcBef>
                <a:spcPts val="100"/>
              </a:spcBef>
            </a:pPr>
            <a:r>
              <a:rPr dirty="0"/>
              <a:t>Olasılıklara</a:t>
            </a:r>
            <a:r>
              <a:rPr dirty="0" spc="-135"/>
              <a:t> </a:t>
            </a:r>
            <a:r>
              <a:rPr dirty="0"/>
              <a:t>Göre</a:t>
            </a:r>
            <a:r>
              <a:rPr dirty="0" spc="-130"/>
              <a:t> </a:t>
            </a:r>
            <a:r>
              <a:rPr dirty="0"/>
              <a:t>Seçimin</a:t>
            </a:r>
            <a:r>
              <a:rPr dirty="0" spc="-135"/>
              <a:t> </a:t>
            </a:r>
            <a:r>
              <a:rPr dirty="0"/>
              <a:t>Yapılması</a:t>
            </a:r>
            <a:r>
              <a:rPr dirty="0" spc="-130"/>
              <a:t> </a:t>
            </a:r>
            <a:r>
              <a:rPr dirty="0"/>
              <a:t>-</a:t>
            </a:r>
            <a:r>
              <a:rPr dirty="0" spc="-130"/>
              <a:t> </a:t>
            </a:r>
            <a:r>
              <a:rPr dirty="0" spc="-10"/>
              <a:t>Örnek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1243088" y="1275170"/>
            <a:ext cx="10532110" cy="12458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b="1">
                <a:solidFill>
                  <a:srgbClr val="232323"/>
                </a:solidFill>
                <a:latin typeface="Consolas"/>
                <a:cs typeface="Consolas"/>
              </a:rPr>
              <a:t>1.</a:t>
            </a:r>
            <a:r>
              <a:rPr dirty="0" sz="2000" spc="290" b="1">
                <a:solidFill>
                  <a:srgbClr val="232323"/>
                </a:solidFill>
                <a:latin typeface="Consolas"/>
                <a:cs typeface="Consolas"/>
              </a:rPr>
              <a:t> </a:t>
            </a:r>
            <a:r>
              <a:rPr dirty="0" sz="2000" spc="-20" b="1">
                <a:solidFill>
                  <a:srgbClr val="232323"/>
                </a:solidFill>
                <a:latin typeface="Consolas"/>
                <a:cs typeface="Consolas"/>
              </a:rPr>
              <a:t>ADIM</a:t>
            </a:r>
            <a:endParaRPr sz="20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000">
              <a:latin typeface="Consolas"/>
              <a:cs typeface="Consolas"/>
            </a:endParaRPr>
          </a:p>
          <a:p>
            <a:pPr marL="12700" marR="5080" indent="-635">
              <a:lnSpc>
                <a:spcPct val="100000"/>
              </a:lnSpc>
            </a:pPr>
            <a:r>
              <a:rPr dirty="0" sz="2000">
                <a:solidFill>
                  <a:srgbClr val="232323"/>
                </a:solidFill>
                <a:latin typeface="Consolas"/>
                <a:cs typeface="Consolas"/>
              </a:rPr>
              <a:t>Örneğimiz</a:t>
            </a:r>
            <a:r>
              <a:rPr dirty="0" sz="2000" spc="100">
                <a:solidFill>
                  <a:srgbClr val="232323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232323"/>
                </a:solidFill>
                <a:latin typeface="Consolas"/>
                <a:cs typeface="Consolas"/>
              </a:rPr>
              <a:t>için</a:t>
            </a:r>
            <a:r>
              <a:rPr dirty="0" sz="2000" spc="114">
                <a:solidFill>
                  <a:srgbClr val="232323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232323"/>
                </a:solidFill>
                <a:latin typeface="Consolas"/>
                <a:cs typeface="Consolas"/>
              </a:rPr>
              <a:t>D-B</a:t>
            </a:r>
            <a:r>
              <a:rPr dirty="0" sz="2000" spc="114">
                <a:solidFill>
                  <a:srgbClr val="232323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232323"/>
                </a:solidFill>
                <a:latin typeface="Consolas"/>
                <a:cs typeface="Consolas"/>
              </a:rPr>
              <a:t>yolunun</a:t>
            </a:r>
            <a:r>
              <a:rPr dirty="0" sz="2000" spc="125">
                <a:solidFill>
                  <a:srgbClr val="232323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232323"/>
                </a:solidFill>
                <a:latin typeface="Consolas"/>
                <a:cs typeface="Consolas"/>
              </a:rPr>
              <a:t>seçilme</a:t>
            </a:r>
            <a:r>
              <a:rPr dirty="0" sz="2000" spc="125">
                <a:solidFill>
                  <a:srgbClr val="232323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232323"/>
                </a:solidFill>
                <a:latin typeface="Consolas"/>
                <a:cs typeface="Consolas"/>
              </a:rPr>
              <a:t>olasılığı</a:t>
            </a:r>
            <a:r>
              <a:rPr dirty="0" sz="2000" spc="130">
                <a:solidFill>
                  <a:srgbClr val="232323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232323"/>
                </a:solidFill>
                <a:latin typeface="Consolas"/>
                <a:cs typeface="Consolas"/>
              </a:rPr>
              <a:t>0.05’dir.</a:t>
            </a:r>
            <a:r>
              <a:rPr dirty="0" sz="2000" spc="114">
                <a:solidFill>
                  <a:srgbClr val="232323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232323"/>
                </a:solidFill>
                <a:latin typeface="Consolas"/>
                <a:cs typeface="Consolas"/>
              </a:rPr>
              <a:t>Kümülatif</a:t>
            </a:r>
            <a:r>
              <a:rPr dirty="0" sz="2000" spc="114">
                <a:solidFill>
                  <a:srgbClr val="232323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232323"/>
                </a:solidFill>
                <a:latin typeface="Consolas"/>
                <a:cs typeface="Consolas"/>
              </a:rPr>
              <a:t>toplam</a:t>
            </a:r>
            <a:r>
              <a:rPr dirty="0" sz="2000" spc="114">
                <a:solidFill>
                  <a:srgbClr val="232323"/>
                </a:solidFill>
                <a:latin typeface="Consolas"/>
                <a:cs typeface="Consolas"/>
              </a:rPr>
              <a:t> </a:t>
            </a:r>
            <a:r>
              <a:rPr dirty="0" sz="2000" spc="-25">
                <a:solidFill>
                  <a:srgbClr val="232323"/>
                </a:solidFill>
                <a:latin typeface="Consolas"/>
                <a:cs typeface="Consolas"/>
              </a:rPr>
              <a:t>en </a:t>
            </a:r>
            <a:r>
              <a:rPr dirty="0" sz="2000">
                <a:solidFill>
                  <a:srgbClr val="232323"/>
                </a:solidFill>
                <a:latin typeface="Consolas"/>
                <a:cs typeface="Consolas"/>
              </a:rPr>
              <a:t>küçük</a:t>
            </a:r>
            <a:r>
              <a:rPr dirty="0" sz="2000" spc="-30">
                <a:solidFill>
                  <a:srgbClr val="232323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232323"/>
                </a:solidFill>
                <a:latin typeface="Consolas"/>
                <a:cs typeface="Consolas"/>
              </a:rPr>
              <a:t>olasılık</a:t>
            </a:r>
            <a:r>
              <a:rPr dirty="0" sz="2000" spc="-35">
                <a:solidFill>
                  <a:srgbClr val="232323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232323"/>
                </a:solidFill>
                <a:latin typeface="Consolas"/>
                <a:cs typeface="Consolas"/>
              </a:rPr>
              <a:t>kümülatif</a:t>
            </a:r>
            <a:r>
              <a:rPr dirty="0" sz="2000" spc="-15">
                <a:solidFill>
                  <a:srgbClr val="232323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232323"/>
                </a:solidFill>
                <a:latin typeface="Consolas"/>
                <a:cs typeface="Consolas"/>
              </a:rPr>
              <a:t>toplam</a:t>
            </a:r>
            <a:r>
              <a:rPr dirty="0" sz="2000" spc="-35">
                <a:solidFill>
                  <a:srgbClr val="232323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232323"/>
                </a:solidFill>
                <a:latin typeface="Consolas"/>
                <a:cs typeface="Consolas"/>
              </a:rPr>
              <a:t>tablosundaki</a:t>
            </a:r>
            <a:r>
              <a:rPr dirty="0" sz="2000" spc="-30">
                <a:solidFill>
                  <a:srgbClr val="232323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232323"/>
                </a:solidFill>
                <a:latin typeface="Consolas"/>
                <a:cs typeface="Consolas"/>
              </a:rPr>
              <a:t>ilk</a:t>
            </a:r>
            <a:r>
              <a:rPr dirty="0" sz="2000" spc="-30">
                <a:solidFill>
                  <a:srgbClr val="232323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232323"/>
                </a:solidFill>
                <a:latin typeface="Consolas"/>
                <a:cs typeface="Consolas"/>
              </a:rPr>
              <a:t>hücreye</a:t>
            </a:r>
            <a:r>
              <a:rPr dirty="0" sz="2000" spc="-15">
                <a:solidFill>
                  <a:srgbClr val="232323"/>
                </a:solidFill>
                <a:latin typeface="Consolas"/>
                <a:cs typeface="Consolas"/>
              </a:rPr>
              <a:t> </a:t>
            </a:r>
            <a:r>
              <a:rPr dirty="0" sz="2000" spc="-10">
                <a:solidFill>
                  <a:srgbClr val="232323"/>
                </a:solidFill>
                <a:latin typeface="Consolas"/>
                <a:cs typeface="Consolas"/>
              </a:rPr>
              <a:t>yazılır.</a:t>
            </a:r>
            <a:endParaRPr sz="2000">
              <a:latin typeface="Consolas"/>
              <a:cs typeface="Consolas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0018" cy="6857999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363342" y="3273044"/>
            <a:ext cx="7465314" cy="1444243"/>
          </a:xfrm>
          <a:prstGeom prst="rect">
            <a:avLst/>
          </a:prstGeom>
        </p:spPr>
      </p:pic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960755">
              <a:lnSpc>
                <a:spcPct val="100000"/>
              </a:lnSpc>
              <a:spcBef>
                <a:spcPts val="100"/>
              </a:spcBef>
            </a:pPr>
            <a:r>
              <a:rPr dirty="0"/>
              <a:t>Olasılıklara</a:t>
            </a:r>
            <a:r>
              <a:rPr dirty="0" spc="-135"/>
              <a:t> </a:t>
            </a:r>
            <a:r>
              <a:rPr dirty="0"/>
              <a:t>Göre</a:t>
            </a:r>
            <a:r>
              <a:rPr dirty="0" spc="-130"/>
              <a:t> </a:t>
            </a:r>
            <a:r>
              <a:rPr dirty="0"/>
              <a:t>Seçimin</a:t>
            </a:r>
            <a:r>
              <a:rPr dirty="0" spc="-135"/>
              <a:t> </a:t>
            </a:r>
            <a:r>
              <a:rPr dirty="0"/>
              <a:t>Yapılması</a:t>
            </a:r>
            <a:r>
              <a:rPr dirty="0" spc="-130"/>
              <a:t> </a:t>
            </a:r>
            <a:r>
              <a:rPr dirty="0"/>
              <a:t>-</a:t>
            </a:r>
            <a:r>
              <a:rPr dirty="0" spc="-130"/>
              <a:t> </a:t>
            </a:r>
            <a:r>
              <a:rPr dirty="0" spc="-10"/>
              <a:t>Örnek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1243088" y="1275170"/>
            <a:ext cx="10531475" cy="1855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b="1">
                <a:solidFill>
                  <a:srgbClr val="232323"/>
                </a:solidFill>
                <a:latin typeface="Consolas"/>
                <a:cs typeface="Consolas"/>
              </a:rPr>
              <a:t>2.</a:t>
            </a:r>
            <a:r>
              <a:rPr dirty="0" sz="2000" spc="5" b="1">
                <a:solidFill>
                  <a:srgbClr val="232323"/>
                </a:solidFill>
                <a:latin typeface="Consolas"/>
                <a:cs typeface="Consolas"/>
              </a:rPr>
              <a:t> </a:t>
            </a:r>
            <a:r>
              <a:rPr dirty="0" sz="2000" spc="-20" b="1">
                <a:solidFill>
                  <a:srgbClr val="232323"/>
                </a:solidFill>
                <a:latin typeface="Consolas"/>
                <a:cs typeface="Consolas"/>
              </a:rPr>
              <a:t>ADIM</a:t>
            </a:r>
            <a:endParaRPr sz="2000">
              <a:latin typeface="Consolas"/>
              <a:cs typeface="Consolas"/>
            </a:endParaRPr>
          </a:p>
          <a:p>
            <a:pPr>
              <a:lnSpc>
                <a:spcPct val="100000"/>
              </a:lnSpc>
            </a:pPr>
            <a:endParaRPr sz="20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114"/>
              </a:spcBef>
            </a:pPr>
            <a:endParaRPr sz="2000">
              <a:latin typeface="Consolas"/>
              <a:cs typeface="Consolas"/>
            </a:endParaRPr>
          </a:p>
          <a:p>
            <a:pPr algn="just" marL="12700" marR="5080" indent="-635">
              <a:lnSpc>
                <a:spcPct val="100000"/>
              </a:lnSpc>
            </a:pPr>
            <a:r>
              <a:rPr dirty="0" sz="2000">
                <a:solidFill>
                  <a:srgbClr val="232323"/>
                </a:solidFill>
                <a:latin typeface="Consolas"/>
                <a:cs typeface="Consolas"/>
              </a:rPr>
              <a:t>Kümülatif</a:t>
            </a:r>
            <a:r>
              <a:rPr dirty="0" sz="2000" spc="-15">
                <a:solidFill>
                  <a:srgbClr val="232323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232323"/>
                </a:solidFill>
                <a:latin typeface="Consolas"/>
                <a:cs typeface="Consolas"/>
              </a:rPr>
              <a:t>toplam</a:t>
            </a:r>
            <a:r>
              <a:rPr dirty="0" sz="2000" spc="5">
                <a:solidFill>
                  <a:srgbClr val="232323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232323"/>
                </a:solidFill>
                <a:latin typeface="Consolas"/>
                <a:cs typeface="Consolas"/>
              </a:rPr>
              <a:t>tablosunun</a:t>
            </a:r>
            <a:r>
              <a:rPr dirty="0" sz="2000" spc="5">
                <a:solidFill>
                  <a:srgbClr val="232323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232323"/>
                </a:solidFill>
                <a:latin typeface="Consolas"/>
                <a:cs typeface="Consolas"/>
              </a:rPr>
              <a:t>ilk</a:t>
            </a:r>
            <a:r>
              <a:rPr dirty="0" sz="2000" spc="-5">
                <a:solidFill>
                  <a:srgbClr val="232323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232323"/>
                </a:solidFill>
                <a:latin typeface="Consolas"/>
                <a:cs typeface="Consolas"/>
              </a:rPr>
              <a:t>hücresinde bulunan</a:t>
            </a:r>
            <a:r>
              <a:rPr dirty="0" sz="2000" spc="-5">
                <a:solidFill>
                  <a:srgbClr val="232323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232323"/>
                </a:solidFill>
                <a:latin typeface="Consolas"/>
                <a:cs typeface="Consolas"/>
              </a:rPr>
              <a:t>0.05</a:t>
            </a:r>
            <a:r>
              <a:rPr dirty="0" sz="2000" spc="-5">
                <a:solidFill>
                  <a:srgbClr val="232323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232323"/>
                </a:solidFill>
                <a:latin typeface="Consolas"/>
                <a:cs typeface="Consolas"/>
              </a:rPr>
              <a:t>değeri</a:t>
            </a:r>
            <a:r>
              <a:rPr dirty="0" sz="2000" spc="-5">
                <a:solidFill>
                  <a:srgbClr val="232323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232323"/>
                </a:solidFill>
                <a:latin typeface="Consolas"/>
                <a:cs typeface="Consolas"/>
              </a:rPr>
              <a:t>ile </a:t>
            </a:r>
            <a:r>
              <a:rPr dirty="0" sz="2000" spc="-10">
                <a:solidFill>
                  <a:srgbClr val="232323"/>
                </a:solidFill>
                <a:latin typeface="Consolas"/>
                <a:cs typeface="Consolas"/>
              </a:rPr>
              <a:t>olasılık </a:t>
            </a:r>
            <a:r>
              <a:rPr dirty="0" sz="2000">
                <a:solidFill>
                  <a:srgbClr val="232323"/>
                </a:solidFill>
                <a:latin typeface="Consolas"/>
                <a:cs typeface="Consolas"/>
              </a:rPr>
              <a:t>tablosunun</a:t>
            </a:r>
            <a:r>
              <a:rPr dirty="0" sz="2000" spc="260">
                <a:solidFill>
                  <a:srgbClr val="232323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232323"/>
                </a:solidFill>
                <a:latin typeface="Consolas"/>
                <a:cs typeface="Consolas"/>
              </a:rPr>
              <a:t>ikinci</a:t>
            </a:r>
            <a:r>
              <a:rPr dirty="0" sz="2000" spc="275">
                <a:solidFill>
                  <a:srgbClr val="232323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232323"/>
                </a:solidFill>
                <a:latin typeface="Consolas"/>
                <a:cs typeface="Consolas"/>
              </a:rPr>
              <a:t>hücresinde</a:t>
            </a:r>
            <a:r>
              <a:rPr dirty="0" sz="2000" spc="285">
                <a:solidFill>
                  <a:srgbClr val="232323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232323"/>
                </a:solidFill>
                <a:latin typeface="Consolas"/>
                <a:cs typeface="Consolas"/>
              </a:rPr>
              <a:t>bulunan</a:t>
            </a:r>
            <a:r>
              <a:rPr dirty="0" sz="2000" spc="275">
                <a:solidFill>
                  <a:srgbClr val="232323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232323"/>
                </a:solidFill>
                <a:latin typeface="Consolas"/>
                <a:cs typeface="Consolas"/>
              </a:rPr>
              <a:t>0.19</a:t>
            </a:r>
            <a:r>
              <a:rPr dirty="0" sz="2000" spc="285">
                <a:solidFill>
                  <a:srgbClr val="232323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232323"/>
                </a:solidFill>
                <a:latin typeface="Consolas"/>
                <a:cs typeface="Consolas"/>
              </a:rPr>
              <a:t>olasılığı</a:t>
            </a:r>
            <a:r>
              <a:rPr dirty="0" sz="2000" spc="290">
                <a:solidFill>
                  <a:srgbClr val="232323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232323"/>
                </a:solidFill>
                <a:latin typeface="Consolas"/>
                <a:cs typeface="Consolas"/>
              </a:rPr>
              <a:t>toplanır</a:t>
            </a:r>
            <a:r>
              <a:rPr dirty="0" sz="2000" spc="270">
                <a:solidFill>
                  <a:srgbClr val="232323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232323"/>
                </a:solidFill>
                <a:latin typeface="Consolas"/>
                <a:cs typeface="Consolas"/>
              </a:rPr>
              <a:t>ve</a:t>
            </a:r>
            <a:r>
              <a:rPr dirty="0" sz="2000" spc="290">
                <a:solidFill>
                  <a:srgbClr val="232323"/>
                </a:solidFill>
                <a:latin typeface="Consolas"/>
                <a:cs typeface="Consolas"/>
              </a:rPr>
              <a:t> </a:t>
            </a:r>
            <a:r>
              <a:rPr dirty="0" sz="2000" spc="-10">
                <a:solidFill>
                  <a:srgbClr val="232323"/>
                </a:solidFill>
                <a:latin typeface="Consolas"/>
                <a:cs typeface="Consolas"/>
              </a:rPr>
              <a:t>kümülatif </a:t>
            </a:r>
            <a:r>
              <a:rPr dirty="0" sz="2000">
                <a:solidFill>
                  <a:srgbClr val="232323"/>
                </a:solidFill>
                <a:latin typeface="Consolas"/>
                <a:cs typeface="Consolas"/>
              </a:rPr>
              <a:t>toplam</a:t>
            </a:r>
            <a:r>
              <a:rPr dirty="0" sz="2000" spc="-30">
                <a:solidFill>
                  <a:srgbClr val="232323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232323"/>
                </a:solidFill>
                <a:latin typeface="Consolas"/>
                <a:cs typeface="Consolas"/>
              </a:rPr>
              <a:t>tablosunun</a:t>
            </a:r>
            <a:r>
              <a:rPr dirty="0" sz="2000" spc="-25">
                <a:solidFill>
                  <a:srgbClr val="232323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232323"/>
                </a:solidFill>
                <a:latin typeface="Consolas"/>
                <a:cs typeface="Consolas"/>
              </a:rPr>
              <a:t>ikinci</a:t>
            </a:r>
            <a:r>
              <a:rPr dirty="0" sz="2000" spc="-10">
                <a:solidFill>
                  <a:srgbClr val="232323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232323"/>
                </a:solidFill>
                <a:latin typeface="Consolas"/>
                <a:cs typeface="Consolas"/>
              </a:rPr>
              <a:t>hücresine</a:t>
            </a:r>
            <a:r>
              <a:rPr dirty="0" sz="2000" spc="-15">
                <a:solidFill>
                  <a:srgbClr val="232323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232323"/>
                </a:solidFill>
                <a:latin typeface="Consolas"/>
                <a:cs typeface="Consolas"/>
              </a:rPr>
              <a:t>yazılır.</a:t>
            </a:r>
            <a:r>
              <a:rPr dirty="0" sz="2000" spc="-35">
                <a:solidFill>
                  <a:srgbClr val="232323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232323"/>
                </a:solidFill>
                <a:latin typeface="Consolas"/>
                <a:cs typeface="Consolas"/>
              </a:rPr>
              <a:t>(0.05</a:t>
            </a:r>
            <a:r>
              <a:rPr dirty="0" sz="2000" spc="-10">
                <a:solidFill>
                  <a:srgbClr val="232323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232323"/>
                </a:solidFill>
                <a:latin typeface="Consolas"/>
                <a:cs typeface="Consolas"/>
              </a:rPr>
              <a:t>+</a:t>
            </a:r>
            <a:r>
              <a:rPr dirty="0" sz="2000" spc="-25">
                <a:solidFill>
                  <a:srgbClr val="232323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232323"/>
                </a:solidFill>
                <a:latin typeface="Consolas"/>
                <a:cs typeface="Consolas"/>
              </a:rPr>
              <a:t>0.19</a:t>
            </a:r>
            <a:r>
              <a:rPr dirty="0" sz="2000" spc="-10">
                <a:solidFill>
                  <a:srgbClr val="232323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232323"/>
                </a:solidFill>
                <a:latin typeface="Consolas"/>
                <a:cs typeface="Consolas"/>
              </a:rPr>
              <a:t>=</a:t>
            </a:r>
            <a:r>
              <a:rPr dirty="0" sz="2000" spc="-20">
                <a:solidFill>
                  <a:srgbClr val="232323"/>
                </a:solidFill>
                <a:latin typeface="Consolas"/>
                <a:cs typeface="Consolas"/>
              </a:rPr>
              <a:t> </a:t>
            </a:r>
            <a:r>
              <a:rPr dirty="0" sz="2000" spc="-10">
                <a:solidFill>
                  <a:srgbClr val="232323"/>
                </a:solidFill>
                <a:latin typeface="Consolas"/>
                <a:cs typeface="Consolas"/>
              </a:rPr>
              <a:t>0.24)</a:t>
            </a:r>
            <a:endParaRPr sz="2000">
              <a:latin typeface="Consolas"/>
              <a:cs typeface="Consolas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0018" cy="6857999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52394" y="3551827"/>
            <a:ext cx="7273366" cy="1757140"/>
          </a:xfrm>
          <a:prstGeom prst="rect">
            <a:avLst/>
          </a:prstGeom>
        </p:spPr>
      </p:pic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960755">
              <a:lnSpc>
                <a:spcPct val="100000"/>
              </a:lnSpc>
              <a:spcBef>
                <a:spcPts val="100"/>
              </a:spcBef>
            </a:pPr>
            <a:r>
              <a:rPr dirty="0"/>
              <a:t>Olasılıklara</a:t>
            </a:r>
            <a:r>
              <a:rPr dirty="0" spc="-135"/>
              <a:t> </a:t>
            </a:r>
            <a:r>
              <a:rPr dirty="0"/>
              <a:t>Göre</a:t>
            </a:r>
            <a:r>
              <a:rPr dirty="0" spc="-130"/>
              <a:t> </a:t>
            </a:r>
            <a:r>
              <a:rPr dirty="0"/>
              <a:t>Seçimin</a:t>
            </a:r>
            <a:r>
              <a:rPr dirty="0" spc="-135"/>
              <a:t> </a:t>
            </a:r>
            <a:r>
              <a:rPr dirty="0"/>
              <a:t>Yapılması</a:t>
            </a:r>
            <a:r>
              <a:rPr dirty="0" spc="-130"/>
              <a:t> </a:t>
            </a:r>
            <a:r>
              <a:rPr dirty="0"/>
              <a:t>-</a:t>
            </a:r>
            <a:r>
              <a:rPr dirty="0" spc="-130"/>
              <a:t> </a:t>
            </a:r>
            <a:r>
              <a:rPr dirty="0" spc="-10"/>
              <a:t>Örnek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1243088" y="1275170"/>
            <a:ext cx="1005840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b="1">
                <a:solidFill>
                  <a:srgbClr val="232323"/>
                </a:solidFill>
                <a:latin typeface="Consolas"/>
                <a:cs typeface="Consolas"/>
              </a:rPr>
              <a:t>3.</a:t>
            </a:r>
            <a:r>
              <a:rPr dirty="0" sz="2000" spc="5" b="1">
                <a:solidFill>
                  <a:srgbClr val="232323"/>
                </a:solidFill>
                <a:latin typeface="Consolas"/>
                <a:cs typeface="Consolas"/>
              </a:rPr>
              <a:t> </a:t>
            </a:r>
            <a:r>
              <a:rPr dirty="0" sz="2000" spc="-20" b="1">
                <a:solidFill>
                  <a:srgbClr val="232323"/>
                </a:solidFill>
                <a:latin typeface="Consolas"/>
                <a:cs typeface="Consolas"/>
              </a:rPr>
              <a:t>ADIM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2749012" y="2189617"/>
            <a:ext cx="3597910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1098550" algn="l"/>
                <a:tab pos="2744470" algn="l"/>
              </a:tabLst>
            </a:pPr>
            <a:r>
              <a:rPr dirty="0" sz="2000" spc="-10">
                <a:solidFill>
                  <a:srgbClr val="232323"/>
                </a:solidFill>
                <a:latin typeface="Consolas"/>
                <a:cs typeface="Consolas"/>
              </a:rPr>
              <a:t>toplam</a:t>
            </a:r>
            <a:r>
              <a:rPr dirty="0" sz="2000">
                <a:solidFill>
                  <a:srgbClr val="232323"/>
                </a:solidFill>
                <a:latin typeface="Consolas"/>
                <a:cs typeface="Consolas"/>
              </a:rPr>
              <a:t>	</a:t>
            </a:r>
            <a:r>
              <a:rPr dirty="0" sz="2000" spc="-10">
                <a:solidFill>
                  <a:srgbClr val="232323"/>
                </a:solidFill>
                <a:latin typeface="Consolas"/>
                <a:cs typeface="Consolas"/>
              </a:rPr>
              <a:t>tablosunun</a:t>
            </a:r>
            <a:r>
              <a:rPr dirty="0" sz="2000">
                <a:solidFill>
                  <a:srgbClr val="232323"/>
                </a:solidFill>
                <a:latin typeface="Consolas"/>
                <a:cs typeface="Consolas"/>
              </a:rPr>
              <a:t>	</a:t>
            </a:r>
            <a:r>
              <a:rPr dirty="0" sz="2000" spc="-10">
                <a:solidFill>
                  <a:srgbClr val="232323"/>
                </a:solidFill>
                <a:latin typeface="Consolas"/>
                <a:cs typeface="Consolas"/>
              </a:rPr>
              <a:t>ikinci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6567905" y="2189617"/>
            <a:ext cx="1423035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10">
                <a:solidFill>
                  <a:srgbClr val="232323"/>
                </a:solidFill>
                <a:latin typeface="Consolas"/>
                <a:cs typeface="Consolas"/>
              </a:rPr>
              <a:t>hücresinde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8213807" y="2189617"/>
            <a:ext cx="1003935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10">
                <a:solidFill>
                  <a:srgbClr val="232323"/>
                </a:solidFill>
                <a:latin typeface="Consolas"/>
                <a:cs typeface="Consolas"/>
              </a:rPr>
              <a:t>bulunan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2609796" y="2494518"/>
            <a:ext cx="4156075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1656714" algn="l"/>
                <a:tab pos="2743200" algn="l"/>
              </a:tabLst>
            </a:pPr>
            <a:r>
              <a:rPr dirty="0" sz="2000" spc="-10">
                <a:solidFill>
                  <a:srgbClr val="232323"/>
                </a:solidFill>
                <a:latin typeface="Consolas"/>
                <a:cs typeface="Consolas"/>
              </a:rPr>
              <a:t>tablosunun</a:t>
            </a:r>
            <a:r>
              <a:rPr dirty="0" sz="2000">
                <a:solidFill>
                  <a:srgbClr val="232323"/>
                </a:solidFill>
                <a:latin typeface="Consolas"/>
                <a:cs typeface="Consolas"/>
              </a:rPr>
              <a:t>	</a:t>
            </a:r>
            <a:r>
              <a:rPr dirty="0" sz="2000" spc="-10">
                <a:solidFill>
                  <a:srgbClr val="232323"/>
                </a:solidFill>
                <a:latin typeface="Consolas"/>
                <a:cs typeface="Consolas"/>
              </a:rPr>
              <a:t>üçüncü</a:t>
            </a:r>
            <a:r>
              <a:rPr dirty="0" sz="2000">
                <a:solidFill>
                  <a:srgbClr val="232323"/>
                </a:solidFill>
                <a:latin typeface="Consolas"/>
                <a:cs typeface="Consolas"/>
              </a:rPr>
              <a:t>	</a:t>
            </a:r>
            <a:r>
              <a:rPr dirty="0" sz="2000" spc="-10">
                <a:solidFill>
                  <a:srgbClr val="232323"/>
                </a:solidFill>
                <a:latin typeface="Consolas"/>
                <a:cs typeface="Consolas"/>
              </a:rPr>
              <a:t>hücresinde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6986570" y="2494518"/>
            <a:ext cx="2898775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1238885" algn="l"/>
                <a:tab pos="2045335" algn="l"/>
              </a:tabLst>
            </a:pPr>
            <a:r>
              <a:rPr dirty="0" sz="2000" spc="-10">
                <a:solidFill>
                  <a:srgbClr val="232323"/>
                </a:solidFill>
                <a:latin typeface="Consolas"/>
                <a:cs typeface="Consolas"/>
              </a:rPr>
              <a:t>bulunan</a:t>
            </a:r>
            <a:r>
              <a:rPr dirty="0" sz="2000">
                <a:solidFill>
                  <a:srgbClr val="232323"/>
                </a:solidFill>
                <a:latin typeface="Consolas"/>
                <a:cs typeface="Consolas"/>
              </a:rPr>
              <a:t>	</a:t>
            </a:r>
            <a:r>
              <a:rPr dirty="0" sz="2000" spc="-20">
                <a:solidFill>
                  <a:srgbClr val="232323"/>
                </a:solidFill>
                <a:latin typeface="Consolas"/>
                <a:cs typeface="Consolas"/>
              </a:rPr>
              <a:t>0.76</a:t>
            </a:r>
            <a:r>
              <a:rPr dirty="0" sz="2000">
                <a:solidFill>
                  <a:srgbClr val="232323"/>
                </a:solidFill>
                <a:latin typeface="Consolas"/>
                <a:cs typeface="Consolas"/>
              </a:rPr>
              <a:t>	</a:t>
            </a:r>
            <a:r>
              <a:rPr dirty="0" sz="2000" spc="-10">
                <a:solidFill>
                  <a:srgbClr val="232323"/>
                </a:solidFill>
                <a:latin typeface="Consolas"/>
                <a:cs typeface="Consolas"/>
              </a:rPr>
              <a:t>değeri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10106075" y="2494518"/>
            <a:ext cx="1144270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10">
                <a:solidFill>
                  <a:srgbClr val="232323"/>
                </a:solidFill>
                <a:latin typeface="Consolas"/>
                <a:cs typeface="Consolas"/>
              </a:rPr>
              <a:t>toplanır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1242325" y="2189617"/>
            <a:ext cx="1285875" cy="941069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 indent="635">
              <a:lnSpc>
                <a:spcPct val="100000"/>
              </a:lnSpc>
              <a:spcBef>
                <a:spcPts val="105"/>
              </a:spcBef>
            </a:pPr>
            <a:r>
              <a:rPr dirty="0" sz="2000" spc="-10">
                <a:solidFill>
                  <a:srgbClr val="232323"/>
                </a:solidFill>
                <a:latin typeface="Consolas"/>
                <a:cs typeface="Consolas"/>
              </a:rPr>
              <a:t>Kümülatif olasılık kümülatif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2661207" y="2799418"/>
            <a:ext cx="8532495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>
                <a:solidFill>
                  <a:srgbClr val="232323"/>
                </a:solidFill>
                <a:latin typeface="Consolas"/>
                <a:cs typeface="Consolas"/>
              </a:rPr>
              <a:t>toplam</a:t>
            </a:r>
            <a:r>
              <a:rPr dirty="0" sz="2000" spc="125">
                <a:solidFill>
                  <a:srgbClr val="232323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232323"/>
                </a:solidFill>
                <a:latin typeface="Consolas"/>
                <a:cs typeface="Consolas"/>
              </a:rPr>
              <a:t>tablosunun</a:t>
            </a:r>
            <a:r>
              <a:rPr dirty="0" sz="2000" spc="135">
                <a:solidFill>
                  <a:srgbClr val="232323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232323"/>
                </a:solidFill>
                <a:latin typeface="Consolas"/>
                <a:cs typeface="Consolas"/>
              </a:rPr>
              <a:t>üçüncü</a:t>
            </a:r>
            <a:r>
              <a:rPr dirty="0" sz="2000" spc="145">
                <a:solidFill>
                  <a:srgbClr val="232323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232323"/>
                </a:solidFill>
                <a:latin typeface="Consolas"/>
                <a:cs typeface="Consolas"/>
              </a:rPr>
              <a:t>hücresine</a:t>
            </a:r>
            <a:r>
              <a:rPr dirty="0" sz="2000" spc="140">
                <a:solidFill>
                  <a:srgbClr val="232323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232323"/>
                </a:solidFill>
                <a:latin typeface="Consolas"/>
                <a:cs typeface="Consolas"/>
              </a:rPr>
              <a:t>yazılır.</a:t>
            </a:r>
            <a:r>
              <a:rPr dirty="0" sz="2000" spc="120">
                <a:solidFill>
                  <a:srgbClr val="232323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232323"/>
                </a:solidFill>
                <a:latin typeface="Consolas"/>
                <a:cs typeface="Consolas"/>
              </a:rPr>
              <a:t>Kümülatif</a:t>
            </a:r>
            <a:r>
              <a:rPr dirty="0" sz="2000" spc="140">
                <a:solidFill>
                  <a:srgbClr val="232323"/>
                </a:solidFill>
                <a:latin typeface="Consolas"/>
                <a:cs typeface="Consolas"/>
              </a:rPr>
              <a:t> </a:t>
            </a:r>
            <a:r>
              <a:rPr dirty="0" sz="2000" spc="-10">
                <a:solidFill>
                  <a:srgbClr val="232323"/>
                </a:solidFill>
                <a:latin typeface="Consolas"/>
                <a:cs typeface="Consolas"/>
              </a:rPr>
              <a:t>toplam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9439009" y="2189617"/>
            <a:ext cx="2335530" cy="941069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r" marR="5715">
              <a:lnSpc>
                <a:spcPct val="100000"/>
              </a:lnSpc>
              <a:spcBef>
                <a:spcPts val="105"/>
              </a:spcBef>
              <a:tabLst>
                <a:tab pos="805815" algn="l"/>
                <a:tab pos="1892300" algn="l"/>
              </a:tabLst>
            </a:pPr>
            <a:r>
              <a:rPr dirty="0" sz="2000" spc="-20">
                <a:solidFill>
                  <a:srgbClr val="232323"/>
                </a:solidFill>
                <a:latin typeface="Consolas"/>
                <a:cs typeface="Consolas"/>
              </a:rPr>
              <a:t>0.24</a:t>
            </a:r>
            <a:r>
              <a:rPr dirty="0" sz="2000">
                <a:solidFill>
                  <a:srgbClr val="232323"/>
                </a:solidFill>
                <a:latin typeface="Consolas"/>
                <a:cs typeface="Consolas"/>
              </a:rPr>
              <a:t>	</a:t>
            </a:r>
            <a:r>
              <a:rPr dirty="0" sz="2000" spc="-10">
                <a:solidFill>
                  <a:srgbClr val="232323"/>
                </a:solidFill>
                <a:latin typeface="Consolas"/>
                <a:cs typeface="Consolas"/>
              </a:rPr>
              <a:t>değeri</a:t>
            </a:r>
            <a:r>
              <a:rPr dirty="0" sz="2000">
                <a:solidFill>
                  <a:srgbClr val="232323"/>
                </a:solidFill>
                <a:latin typeface="Consolas"/>
                <a:cs typeface="Consolas"/>
              </a:rPr>
              <a:t>	</a:t>
            </a:r>
            <a:r>
              <a:rPr dirty="0" sz="2000" spc="-25">
                <a:solidFill>
                  <a:srgbClr val="232323"/>
                </a:solidFill>
                <a:latin typeface="Consolas"/>
                <a:cs typeface="Consolas"/>
              </a:rPr>
              <a:t>ile</a:t>
            </a:r>
            <a:endParaRPr sz="2000">
              <a:latin typeface="Consolas"/>
              <a:cs typeface="Consolas"/>
            </a:endParaRPr>
          </a:p>
          <a:p>
            <a:pPr algn="r" marL="1901825" marR="5080" indent="141605">
              <a:lnSpc>
                <a:spcPct val="100000"/>
              </a:lnSpc>
            </a:pPr>
            <a:r>
              <a:rPr dirty="0" sz="2000" spc="-25">
                <a:solidFill>
                  <a:srgbClr val="232323"/>
                </a:solidFill>
                <a:latin typeface="Consolas"/>
                <a:cs typeface="Consolas"/>
              </a:rPr>
              <a:t>ve 1’e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1242579" y="3104319"/>
            <a:ext cx="9663430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>
                <a:solidFill>
                  <a:srgbClr val="232323"/>
                </a:solidFill>
                <a:latin typeface="Consolas"/>
                <a:cs typeface="Consolas"/>
              </a:rPr>
              <a:t>ulaştığı</a:t>
            </a:r>
            <a:r>
              <a:rPr dirty="0" sz="2000" spc="-40">
                <a:solidFill>
                  <a:srgbClr val="232323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232323"/>
                </a:solidFill>
                <a:latin typeface="Consolas"/>
                <a:cs typeface="Consolas"/>
              </a:rPr>
              <a:t>için</a:t>
            </a:r>
            <a:r>
              <a:rPr dirty="0" sz="2000" spc="-25">
                <a:solidFill>
                  <a:srgbClr val="232323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232323"/>
                </a:solidFill>
                <a:latin typeface="Consolas"/>
                <a:cs typeface="Consolas"/>
              </a:rPr>
              <a:t>olasılık</a:t>
            </a:r>
            <a:r>
              <a:rPr dirty="0" sz="2000" spc="-40">
                <a:solidFill>
                  <a:srgbClr val="232323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232323"/>
                </a:solidFill>
                <a:latin typeface="Consolas"/>
                <a:cs typeface="Consolas"/>
              </a:rPr>
              <a:t>değerlerinin</a:t>
            </a:r>
            <a:r>
              <a:rPr dirty="0" sz="2000" spc="-30">
                <a:solidFill>
                  <a:srgbClr val="232323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232323"/>
                </a:solidFill>
                <a:latin typeface="Consolas"/>
                <a:cs typeface="Consolas"/>
              </a:rPr>
              <a:t>kümülatif</a:t>
            </a:r>
            <a:r>
              <a:rPr dirty="0" sz="2000" spc="-25">
                <a:solidFill>
                  <a:srgbClr val="232323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232323"/>
                </a:solidFill>
                <a:latin typeface="Consolas"/>
                <a:cs typeface="Consolas"/>
              </a:rPr>
              <a:t>toplamları</a:t>
            </a:r>
            <a:r>
              <a:rPr dirty="0" sz="2000" spc="-25">
                <a:solidFill>
                  <a:srgbClr val="232323"/>
                </a:solidFill>
                <a:latin typeface="Consolas"/>
                <a:cs typeface="Consolas"/>
              </a:rPr>
              <a:t> </a:t>
            </a:r>
            <a:r>
              <a:rPr dirty="0" sz="2000" spc="-10">
                <a:solidFill>
                  <a:srgbClr val="232323"/>
                </a:solidFill>
                <a:latin typeface="Consolas"/>
                <a:cs typeface="Consolas"/>
              </a:rPr>
              <a:t>bulunmuştur.</a:t>
            </a:r>
            <a:endParaRPr sz="2000">
              <a:latin typeface="Consolas"/>
              <a:cs typeface="Consolas"/>
            </a:endParaRPr>
          </a:p>
        </p:txBody>
      </p:sp>
      <p:pic>
        <p:nvPicPr>
          <p:cNvPr id="14" name="object 1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0018" cy="6857999"/>
          </a:xfrm>
          <a:prstGeom prst="rect">
            <a:avLst/>
          </a:prstGeom>
        </p:spPr>
      </p:pic>
      <p:pic>
        <p:nvPicPr>
          <p:cNvPr id="15" name="object 1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745474" y="4119714"/>
            <a:ext cx="7760193" cy="1375766"/>
          </a:xfrm>
          <a:prstGeom prst="rect">
            <a:avLst/>
          </a:prstGeom>
        </p:spPr>
      </p:pic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960755">
              <a:lnSpc>
                <a:spcPct val="100000"/>
              </a:lnSpc>
              <a:spcBef>
                <a:spcPts val="100"/>
              </a:spcBef>
            </a:pPr>
            <a:r>
              <a:rPr dirty="0"/>
              <a:t>Olasılıklara</a:t>
            </a:r>
            <a:r>
              <a:rPr dirty="0" spc="-135"/>
              <a:t> </a:t>
            </a:r>
            <a:r>
              <a:rPr dirty="0"/>
              <a:t>Göre</a:t>
            </a:r>
            <a:r>
              <a:rPr dirty="0" spc="-130"/>
              <a:t> </a:t>
            </a:r>
            <a:r>
              <a:rPr dirty="0"/>
              <a:t>Seçimin</a:t>
            </a:r>
            <a:r>
              <a:rPr dirty="0" spc="-135"/>
              <a:t> </a:t>
            </a:r>
            <a:r>
              <a:rPr dirty="0"/>
              <a:t>Yapılması</a:t>
            </a:r>
            <a:r>
              <a:rPr dirty="0" spc="-130"/>
              <a:t> </a:t>
            </a:r>
            <a:r>
              <a:rPr dirty="0"/>
              <a:t>-</a:t>
            </a:r>
            <a:r>
              <a:rPr dirty="0" spc="-130"/>
              <a:t> </a:t>
            </a:r>
            <a:r>
              <a:rPr dirty="0" spc="-10"/>
              <a:t>Örnek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1243088" y="1275170"/>
            <a:ext cx="1005840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b="1">
                <a:solidFill>
                  <a:srgbClr val="232323"/>
                </a:solidFill>
                <a:latin typeface="Consolas"/>
                <a:cs typeface="Consolas"/>
              </a:rPr>
              <a:t>4.</a:t>
            </a:r>
            <a:r>
              <a:rPr dirty="0" sz="2000" spc="5" b="1">
                <a:solidFill>
                  <a:srgbClr val="232323"/>
                </a:solidFill>
                <a:latin typeface="Consolas"/>
                <a:cs typeface="Consolas"/>
              </a:rPr>
              <a:t> </a:t>
            </a:r>
            <a:r>
              <a:rPr dirty="0" sz="2000" spc="-20" b="1">
                <a:solidFill>
                  <a:srgbClr val="232323"/>
                </a:solidFill>
                <a:latin typeface="Consolas"/>
                <a:cs typeface="Consolas"/>
              </a:rPr>
              <a:t>ADIM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9420939" y="2189617"/>
            <a:ext cx="1305560" cy="6362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3020" marR="5080" indent="-20955">
              <a:lnSpc>
                <a:spcPct val="100000"/>
              </a:lnSpc>
              <a:spcBef>
                <a:spcPts val="105"/>
              </a:spcBef>
            </a:pPr>
            <a:r>
              <a:rPr dirty="0" sz="2000" spc="-10">
                <a:solidFill>
                  <a:srgbClr val="232323"/>
                </a:solidFill>
                <a:latin typeface="Consolas"/>
                <a:cs typeface="Consolas"/>
              </a:rPr>
              <a:t>rastgele Kümülatif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10769577" y="2189617"/>
            <a:ext cx="1003300" cy="6362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r" marR="6985">
              <a:lnSpc>
                <a:spcPct val="100000"/>
              </a:lnSpc>
              <a:spcBef>
                <a:spcPts val="105"/>
              </a:spcBef>
            </a:pPr>
            <a:r>
              <a:rPr dirty="0" sz="2000" spc="-10">
                <a:solidFill>
                  <a:srgbClr val="232323"/>
                </a:solidFill>
                <a:latin typeface="Consolas"/>
                <a:cs typeface="Consolas"/>
              </a:rPr>
              <a:t>sayının</a:t>
            </a:r>
            <a:endParaRPr sz="2000">
              <a:latin typeface="Consolas"/>
              <a:cs typeface="Consolas"/>
            </a:endParaRPr>
          </a:p>
          <a:p>
            <a:pPr algn="r" marR="5080">
              <a:lnSpc>
                <a:spcPct val="100000"/>
              </a:lnSpc>
            </a:pPr>
            <a:r>
              <a:rPr dirty="0" sz="2000" spc="-10">
                <a:solidFill>
                  <a:srgbClr val="232323"/>
                </a:solidFill>
                <a:latin typeface="Consolas"/>
                <a:cs typeface="Consolas"/>
              </a:rPr>
              <a:t>toplam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1243088" y="2494518"/>
            <a:ext cx="6680200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1203960" algn="l"/>
                <a:tab pos="2674620" algn="l"/>
                <a:tab pos="3725545" algn="l"/>
                <a:tab pos="5196205" algn="l"/>
                <a:tab pos="5967730" algn="l"/>
              </a:tabLst>
            </a:pPr>
            <a:r>
              <a:rPr dirty="0" sz="2000" spc="-10">
                <a:solidFill>
                  <a:srgbClr val="232323"/>
                </a:solidFill>
                <a:latin typeface="Consolas"/>
                <a:cs typeface="Consolas"/>
              </a:rPr>
              <a:t>düştüğü</a:t>
            </a:r>
            <a:r>
              <a:rPr dirty="0" sz="2000">
                <a:solidFill>
                  <a:srgbClr val="232323"/>
                </a:solidFill>
                <a:latin typeface="Consolas"/>
                <a:cs typeface="Consolas"/>
              </a:rPr>
              <a:t>	</a:t>
            </a:r>
            <a:r>
              <a:rPr dirty="0" sz="2000" spc="-10">
                <a:solidFill>
                  <a:srgbClr val="232323"/>
                </a:solidFill>
                <a:latin typeface="Consolas"/>
                <a:cs typeface="Consolas"/>
              </a:rPr>
              <a:t>kümülatif</a:t>
            </a:r>
            <a:r>
              <a:rPr dirty="0" sz="2000">
                <a:solidFill>
                  <a:srgbClr val="232323"/>
                </a:solidFill>
                <a:latin typeface="Consolas"/>
                <a:cs typeface="Consolas"/>
              </a:rPr>
              <a:t>	</a:t>
            </a:r>
            <a:r>
              <a:rPr dirty="0" sz="2000" spc="-10">
                <a:solidFill>
                  <a:srgbClr val="232323"/>
                </a:solidFill>
                <a:latin typeface="Consolas"/>
                <a:cs typeface="Consolas"/>
              </a:rPr>
              <a:t>toplam</a:t>
            </a:r>
            <a:r>
              <a:rPr dirty="0" sz="2000">
                <a:solidFill>
                  <a:srgbClr val="232323"/>
                </a:solidFill>
                <a:latin typeface="Consolas"/>
                <a:cs typeface="Consolas"/>
              </a:rPr>
              <a:t>	</a:t>
            </a:r>
            <a:r>
              <a:rPr dirty="0" sz="2000" spc="-10">
                <a:solidFill>
                  <a:srgbClr val="232323"/>
                </a:solidFill>
                <a:latin typeface="Consolas"/>
                <a:cs typeface="Consolas"/>
              </a:rPr>
              <a:t>aralığına</a:t>
            </a:r>
            <a:r>
              <a:rPr dirty="0" sz="2000">
                <a:solidFill>
                  <a:srgbClr val="232323"/>
                </a:solidFill>
                <a:latin typeface="Consolas"/>
                <a:cs typeface="Consolas"/>
              </a:rPr>
              <a:t>	</a:t>
            </a:r>
            <a:r>
              <a:rPr dirty="0" sz="2000" spc="-20">
                <a:solidFill>
                  <a:srgbClr val="232323"/>
                </a:solidFill>
                <a:latin typeface="Consolas"/>
                <a:cs typeface="Consolas"/>
              </a:rPr>
              <a:t>göre</a:t>
            </a:r>
            <a:r>
              <a:rPr dirty="0" sz="2000">
                <a:solidFill>
                  <a:srgbClr val="232323"/>
                </a:solidFill>
                <a:latin typeface="Consolas"/>
                <a:cs typeface="Consolas"/>
              </a:rPr>
              <a:t>	</a:t>
            </a:r>
            <a:r>
              <a:rPr dirty="0" sz="2000" spc="-10">
                <a:solidFill>
                  <a:srgbClr val="232323"/>
                </a:solidFill>
                <a:latin typeface="Consolas"/>
                <a:cs typeface="Consolas"/>
              </a:rPr>
              <a:t>seçim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1243343" y="2189617"/>
            <a:ext cx="8011795" cy="6362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r" marR="41910">
              <a:lnSpc>
                <a:spcPct val="100000"/>
              </a:lnSpc>
              <a:spcBef>
                <a:spcPts val="105"/>
              </a:spcBef>
              <a:tabLst>
                <a:tab pos="929640" algn="l"/>
                <a:tab pos="2557145" algn="l"/>
                <a:tab pos="3903979" algn="l"/>
                <a:tab pos="4692015" algn="l"/>
                <a:tab pos="5342890" algn="l"/>
                <a:tab pos="6830059" algn="l"/>
              </a:tabLst>
            </a:pPr>
            <a:r>
              <a:rPr dirty="0" sz="2000" spc="-10">
                <a:solidFill>
                  <a:srgbClr val="232323"/>
                </a:solidFill>
                <a:latin typeface="Consolas"/>
                <a:cs typeface="Consolas"/>
              </a:rPr>
              <a:t>[0,1]</a:t>
            </a:r>
            <a:r>
              <a:rPr dirty="0" sz="2000">
                <a:solidFill>
                  <a:srgbClr val="232323"/>
                </a:solidFill>
                <a:latin typeface="Consolas"/>
                <a:cs typeface="Consolas"/>
              </a:rPr>
              <a:t>	</a:t>
            </a:r>
            <a:r>
              <a:rPr dirty="0" sz="2000" spc="-10">
                <a:solidFill>
                  <a:srgbClr val="232323"/>
                </a:solidFill>
                <a:latin typeface="Consolas"/>
                <a:cs typeface="Consolas"/>
              </a:rPr>
              <a:t>aralığında</a:t>
            </a:r>
            <a:r>
              <a:rPr dirty="0" sz="2000">
                <a:solidFill>
                  <a:srgbClr val="232323"/>
                </a:solidFill>
                <a:latin typeface="Consolas"/>
                <a:cs typeface="Consolas"/>
              </a:rPr>
              <a:t>	</a:t>
            </a:r>
            <a:r>
              <a:rPr dirty="0" sz="2000" spc="-10">
                <a:solidFill>
                  <a:srgbClr val="232323"/>
                </a:solidFill>
                <a:latin typeface="Consolas"/>
                <a:cs typeface="Consolas"/>
              </a:rPr>
              <a:t>rastgele</a:t>
            </a:r>
            <a:r>
              <a:rPr dirty="0" sz="2000">
                <a:solidFill>
                  <a:srgbClr val="232323"/>
                </a:solidFill>
                <a:latin typeface="Consolas"/>
                <a:cs typeface="Consolas"/>
              </a:rPr>
              <a:t>	</a:t>
            </a:r>
            <a:r>
              <a:rPr dirty="0" sz="2000" spc="-20">
                <a:solidFill>
                  <a:srgbClr val="232323"/>
                </a:solidFill>
                <a:latin typeface="Consolas"/>
                <a:cs typeface="Consolas"/>
              </a:rPr>
              <a:t>sayı</a:t>
            </a:r>
            <a:r>
              <a:rPr dirty="0" sz="2000">
                <a:solidFill>
                  <a:srgbClr val="232323"/>
                </a:solidFill>
                <a:latin typeface="Consolas"/>
                <a:cs typeface="Consolas"/>
              </a:rPr>
              <a:t>	</a:t>
            </a:r>
            <a:r>
              <a:rPr dirty="0" sz="2000" spc="-25">
                <a:solidFill>
                  <a:srgbClr val="232323"/>
                </a:solidFill>
                <a:latin typeface="Consolas"/>
                <a:cs typeface="Consolas"/>
              </a:rPr>
              <a:t>(r)</a:t>
            </a:r>
            <a:r>
              <a:rPr dirty="0" sz="2000">
                <a:solidFill>
                  <a:srgbClr val="232323"/>
                </a:solidFill>
                <a:latin typeface="Consolas"/>
                <a:cs typeface="Consolas"/>
              </a:rPr>
              <a:t>	</a:t>
            </a:r>
            <a:r>
              <a:rPr dirty="0" sz="2000" spc="-10">
                <a:solidFill>
                  <a:srgbClr val="232323"/>
                </a:solidFill>
                <a:latin typeface="Consolas"/>
                <a:cs typeface="Consolas"/>
              </a:rPr>
              <a:t>üretilir.</a:t>
            </a:r>
            <a:r>
              <a:rPr dirty="0" sz="2000">
                <a:solidFill>
                  <a:srgbClr val="232323"/>
                </a:solidFill>
                <a:latin typeface="Consolas"/>
                <a:cs typeface="Consolas"/>
              </a:rPr>
              <a:t>	</a:t>
            </a:r>
            <a:r>
              <a:rPr dirty="0" sz="2000" spc="-10">
                <a:solidFill>
                  <a:srgbClr val="232323"/>
                </a:solidFill>
                <a:latin typeface="Consolas"/>
                <a:cs typeface="Consolas"/>
              </a:rPr>
              <a:t>Üretilen</a:t>
            </a:r>
            <a:endParaRPr sz="2000">
              <a:latin typeface="Consolas"/>
              <a:cs typeface="Consolas"/>
            </a:endParaRPr>
          </a:p>
          <a:p>
            <a:pPr algn="r" marR="5080">
              <a:lnSpc>
                <a:spcPct val="100000"/>
              </a:lnSpc>
            </a:pPr>
            <a:r>
              <a:rPr dirty="0" sz="2000" spc="-10">
                <a:solidFill>
                  <a:srgbClr val="232323"/>
                </a:solidFill>
                <a:latin typeface="Consolas"/>
                <a:cs typeface="Consolas"/>
              </a:rPr>
              <a:t>yapılır.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1242325" y="2799418"/>
            <a:ext cx="6590665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>
                <a:solidFill>
                  <a:srgbClr val="232323"/>
                </a:solidFill>
                <a:latin typeface="Consolas"/>
                <a:cs typeface="Consolas"/>
              </a:rPr>
              <a:t>üzerinden</a:t>
            </a:r>
            <a:r>
              <a:rPr dirty="0" sz="2000" spc="-35">
                <a:solidFill>
                  <a:srgbClr val="232323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232323"/>
                </a:solidFill>
                <a:latin typeface="Consolas"/>
                <a:cs typeface="Consolas"/>
              </a:rPr>
              <a:t>oluşturulan</a:t>
            </a:r>
            <a:r>
              <a:rPr dirty="0" sz="2000" spc="-40">
                <a:solidFill>
                  <a:srgbClr val="232323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232323"/>
                </a:solidFill>
                <a:latin typeface="Consolas"/>
                <a:cs typeface="Consolas"/>
              </a:rPr>
              <a:t>aralık</a:t>
            </a:r>
            <a:r>
              <a:rPr dirty="0" sz="2000" spc="-35">
                <a:solidFill>
                  <a:srgbClr val="232323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232323"/>
                </a:solidFill>
                <a:latin typeface="Consolas"/>
                <a:cs typeface="Consolas"/>
              </a:rPr>
              <a:t>aşağıdaki</a:t>
            </a:r>
            <a:r>
              <a:rPr dirty="0" sz="2000" spc="-15">
                <a:solidFill>
                  <a:srgbClr val="232323"/>
                </a:solidFill>
                <a:latin typeface="Consolas"/>
                <a:cs typeface="Consolas"/>
              </a:rPr>
              <a:t> </a:t>
            </a:r>
            <a:r>
              <a:rPr dirty="0" sz="2000" spc="-10">
                <a:solidFill>
                  <a:srgbClr val="232323"/>
                </a:solidFill>
                <a:latin typeface="Consolas"/>
                <a:cs typeface="Consolas"/>
              </a:rPr>
              <a:t>gibidir.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1242070" y="5237859"/>
            <a:ext cx="5008880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254125" algn="l"/>
                <a:tab pos="2635250" algn="l"/>
                <a:tab pos="4017010" algn="l"/>
              </a:tabLst>
            </a:pPr>
            <a:r>
              <a:rPr dirty="0" sz="2000" spc="-10">
                <a:solidFill>
                  <a:srgbClr val="232323"/>
                </a:solidFill>
                <a:latin typeface="Consolas"/>
                <a:cs typeface="Consolas"/>
              </a:rPr>
              <a:t>Örneğin</a:t>
            </a:r>
            <a:r>
              <a:rPr dirty="0" sz="2000">
                <a:solidFill>
                  <a:srgbClr val="232323"/>
                </a:solidFill>
                <a:latin typeface="Consolas"/>
                <a:cs typeface="Consolas"/>
              </a:rPr>
              <a:t>	</a:t>
            </a:r>
            <a:r>
              <a:rPr dirty="0" sz="2000" spc="-10">
                <a:solidFill>
                  <a:srgbClr val="232323"/>
                </a:solidFill>
                <a:latin typeface="Consolas"/>
                <a:cs typeface="Consolas"/>
              </a:rPr>
              <a:t>rastgele</a:t>
            </a:r>
            <a:r>
              <a:rPr dirty="0" sz="2000">
                <a:solidFill>
                  <a:srgbClr val="232323"/>
                </a:solidFill>
                <a:latin typeface="Consolas"/>
                <a:cs typeface="Consolas"/>
              </a:rPr>
              <a:t>	</a:t>
            </a:r>
            <a:r>
              <a:rPr dirty="0" sz="2000" spc="-10">
                <a:solidFill>
                  <a:srgbClr val="232323"/>
                </a:solidFill>
                <a:latin typeface="Consolas"/>
                <a:cs typeface="Consolas"/>
              </a:rPr>
              <a:t>üretilen</a:t>
            </a:r>
            <a:r>
              <a:rPr dirty="0" sz="2000">
                <a:solidFill>
                  <a:srgbClr val="232323"/>
                </a:solidFill>
                <a:latin typeface="Consolas"/>
                <a:cs typeface="Consolas"/>
              </a:rPr>
              <a:t>	</a:t>
            </a:r>
            <a:r>
              <a:rPr dirty="0" sz="2000" spc="-10">
                <a:solidFill>
                  <a:srgbClr val="232323"/>
                </a:solidFill>
                <a:latin typeface="Consolas"/>
                <a:cs typeface="Consolas"/>
              </a:rPr>
              <a:t>sayının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6487480" y="5237859"/>
            <a:ext cx="583565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20">
                <a:solidFill>
                  <a:srgbClr val="232323"/>
                </a:solidFill>
                <a:latin typeface="Consolas"/>
                <a:cs typeface="Consolas"/>
              </a:rPr>
              <a:t>0.35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1242070" y="5542760"/>
            <a:ext cx="5629910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>
                <a:solidFill>
                  <a:srgbClr val="232323"/>
                </a:solidFill>
                <a:latin typeface="Consolas"/>
                <a:cs typeface="Consolas"/>
              </a:rPr>
              <a:t>rastgele</a:t>
            </a:r>
            <a:r>
              <a:rPr dirty="0" sz="2000" spc="150">
                <a:solidFill>
                  <a:srgbClr val="232323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232323"/>
                </a:solidFill>
                <a:latin typeface="Consolas"/>
                <a:cs typeface="Consolas"/>
              </a:rPr>
              <a:t>sayı</a:t>
            </a:r>
            <a:r>
              <a:rPr dirty="0" sz="2000" spc="165">
                <a:solidFill>
                  <a:srgbClr val="232323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232323"/>
                </a:solidFill>
                <a:latin typeface="Consolas"/>
                <a:cs typeface="Consolas"/>
              </a:rPr>
              <a:t>0.24</a:t>
            </a:r>
            <a:r>
              <a:rPr dirty="0" sz="2000" spc="165">
                <a:solidFill>
                  <a:srgbClr val="232323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232323"/>
                </a:solidFill>
                <a:latin typeface="Consolas"/>
                <a:cs typeface="Consolas"/>
              </a:rPr>
              <a:t>&lt;</a:t>
            </a:r>
            <a:r>
              <a:rPr dirty="0" sz="2000" spc="155">
                <a:solidFill>
                  <a:srgbClr val="232323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232323"/>
                </a:solidFill>
                <a:latin typeface="Consolas"/>
                <a:cs typeface="Consolas"/>
              </a:rPr>
              <a:t>r</a:t>
            </a:r>
            <a:r>
              <a:rPr dirty="0" sz="2000" spc="165">
                <a:solidFill>
                  <a:srgbClr val="232323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232323"/>
                </a:solidFill>
                <a:latin typeface="Consolas"/>
                <a:cs typeface="Consolas"/>
              </a:rPr>
              <a:t>&lt;</a:t>
            </a:r>
            <a:r>
              <a:rPr dirty="0" sz="2000" spc="170">
                <a:solidFill>
                  <a:srgbClr val="232323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232323"/>
                </a:solidFill>
                <a:latin typeface="Consolas"/>
                <a:cs typeface="Consolas"/>
              </a:rPr>
              <a:t>1.00</a:t>
            </a:r>
            <a:r>
              <a:rPr dirty="0" sz="2000" spc="170">
                <a:solidFill>
                  <a:srgbClr val="232323"/>
                </a:solidFill>
                <a:latin typeface="Consolas"/>
                <a:cs typeface="Consolas"/>
              </a:rPr>
              <a:t> </a:t>
            </a:r>
            <a:r>
              <a:rPr dirty="0" sz="2000" spc="-10">
                <a:solidFill>
                  <a:srgbClr val="232323"/>
                </a:solidFill>
                <a:latin typeface="Consolas"/>
                <a:cs typeface="Consolas"/>
              </a:rPr>
              <a:t>aralığına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7007949" y="5542760"/>
            <a:ext cx="1725295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>
                <a:solidFill>
                  <a:srgbClr val="232323"/>
                </a:solidFill>
                <a:latin typeface="Consolas"/>
                <a:cs typeface="Consolas"/>
              </a:rPr>
              <a:t>düştüğü</a:t>
            </a:r>
            <a:r>
              <a:rPr dirty="0" sz="2000" spc="150">
                <a:solidFill>
                  <a:srgbClr val="232323"/>
                </a:solidFill>
                <a:latin typeface="Consolas"/>
                <a:cs typeface="Consolas"/>
              </a:rPr>
              <a:t> </a:t>
            </a:r>
            <a:r>
              <a:rPr dirty="0" sz="2000" spc="-20">
                <a:solidFill>
                  <a:srgbClr val="232323"/>
                </a:solidFill>
                <a:latin typeface="Consolas"/>
                <a:cs typeface="Consolas"/>
              </a:rPr>
              <a:t>için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7309032" y="5237859"/>
            <a:ext cx="4465955" cy="6362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r" marR="5715">
              <a:lnSpc>
                <a:spcPct val="100000"/>
              </a:lnSpc>
              <a:spcBef>
                <a:spcPts val="100"/>
              </a:spcBef>
              <a:tabLst>
                <a:tab pos="1520825" algn="l"/>
                <a:tab pos="3320415" algn="l"/>
              </a:tabLst>
            </a:pPr>
            <a:r>
              <a:rPr dirty="0" sz="2000" spc="-10">
                <a:solidFill>
                  <a:srgbClr val="232323"/>
                </a:solidFill>
                <a:latin typeface="Consolas"/>
                <a:cs typeface="Consolas"/>
              </a:rPr>
              <a:t>geldiğini</a:t>
            </a:r>
            <a:r>
              <a:rPr dirty="0" sz="2000">
                <a:solidFill>
                  <a:srgbClr val="232323"/>
                </a:solidFill>
                <a:latin typeface="Consolas"/>
                <a:cs typeface="Consolas"/>
              </a:rPr>
              <a:t>	</a:t>
            </a:r>
            <a:r>
              <a:rPr dirty="0" sz="2000" spc="-10">
                <a:solidFill>
                  <a:srgbClr val="232323"/>
                </a:solidFill>
                <a:latin typeface="Consolas"/>
                <a:cs typeface="Consolas"/>
              </a:rPr>
              <a:t>varsayalım.</a:t>
            </a:r>
            <a:r>
              <a:rPr dirty="0" sz="2000">
                <a:solidFill>
                  <a:srgbClr val="232323"/>
                </a:solidFill>
                <a:latin typeface="Consolas"/>
                <a:cs typeface="Consolas"/>
              </a:rPr>
              <a:t>	</a:t>
            </a:r>
            <a:r>
              <a:rPr dirty="0" sz="2000" spc="-10">
                <a:solidFill>
                  <a:srgbClr val="232323"/>
                </a:solidFill>
                <a:latin typeface="Consolas"/>
                <a:cs typeface="Consolas"/>
              </a:rPr>
              <a:t>Üretilen</a:t>
            </a:r>
            <a:endParaRPr sz="2000">
              <a:latin typeface="Consolas"/>
              <a:cs typeface="Consolas"/>
            </a:endParaRPr>
          </a:p>
          <a:p>
            <a:pPr algn="r" marR="5080">
              <a:lnSpc>
                <a:spcPct val="100000"/>
              </a:lnSpc>
              <a:spcBef>
                <a:spcPts val="5"/>
              </a:spcBef>
            </a:pPr>
            <a:r>
              <a:rPr dirty="0" sz="2000">
                <a:solidFill>
                  <a:srgbClr val="232323"/>
                </a:solidFill>
                <a:latin typeface="Consolas"/>
                <a:cs typeface="Consolas"/>
              </a:rPr>
              <a:t>karınca</a:t>
            </a:r>
            <a:r>
              <a:rPr dirty="0" sz="2000" spc="155">
                <a:solidFill>
                  <a:srgbClr val="232323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232323"/>
                </a:solidFill>
                <a:latin typeface="Consolas"/>
                <a:cs typeface="Consolas"/>
              </a:rPr>
              <a:t>D</a:t>
            </a:r>
            <a:r>
              <a:rPr dirty="0" sz="2000" spc="160">
                <a:solidFill>
                  <a:srgbClr val="232323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232323"/>
                </a:solidFill>
                <a:latin typeface="Consolas"/>
                <a:cs typeface="Consolas"/>
              </a:rPr>
              <a:t>—</a:t>
            </a:r>
            <a:r>
              <a:rPr dirty="0" sz="2000" spc="170">
                <a:solidFill>
                  <a:srgbClr val="232323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232323"/>
                </a:solidFill>
                <a:latin typeface="Consolas"/>
                <a:cs typeface="Consolas"/>
              </a:rPr>
              <a:t>A</a:t>
            </a:r>
            <a:r>
              <a:rPr dirty="0" sz="2000" spc="175">
                <a:solidFill>
                  <a:srgbClr val="232323"/>
                </a:solidFill>
                <a:latin typeface="Consolas"/>
                <a:cs typeface="Consolas"/>
              </a:rPr>
              <a:t> </a:t>
            </a:r>
            <a:r>
              <a:rPr dirty="0" sz="2000" spc="-10">
                <a:solidFill>
                  <a:srgbClr val="232323"/>
                </a:solidFill>
                <a:latin typeface="Consolas"/>
                <a:cs typeface="Consolas"/>
              </a:rPr>
              <a:t>yolunu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1243088" y="5847660"/>
            <a:ext cx="3099435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>
                <a:solidFill>
                  <a:srgbClr val="232323"/>
                </a:solidFill>
                <a:latin typeface="Consolas"/>
                <a:cs typeface="Consolas"/>
              </a:rPr>
              <a:t>olasılıkla</a:t>
            </a:r>
            <a:r>
              <a:rPr dirty="0" sz="2000" spc="-40">
                <a:solidFill>
                  <a:srgbClr val="232323"/>
                </a:solidFill>
                <a:latin typeface="Consolas"/>
                <a:cs typeface="Consolas"/>
              </a:rPr>
              <a:t> </a:t>
            </a:r>
            <a:r>
              <a:rPr dirty="0" sz="2000" spc="-10">
                <a:solidFill>
                  <a:srgbClr val="232323"/>
                </a:solidFill>
                <a:latin typeface="Consolas"/>
                <a:cs typeface="Consolas"/>
              </a:rPr>
              <a:t>seçecektir.</a:t>
            </a:r>
            <a:endParaRPr sz="2000">
              <a:latin typeface="Consolas"/>
              <a:cs typeface="Consolas"/>
            </a:endParaRPr>
          </a:p>
        </p:txBody>
      </p:sp>
      <p:pic>
        <p:nvPicPr>
          <p:cNvPr id="15" name="object 15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0018" cy="6857999"/>
          </a:xfrm>
          <a:prstGeom prst="rect">
            <a:avLst/>
          </a:prstGeom>
        </p:spPr>
      </p:pic>
      <p:pic>
        <p:nvPicPr>
          <p:cNvPr id="16" name="object 1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55639" y="3273044"/>
            <a:ext cx="9080712" cy="1388050"/>
          </a:xfrm>
          <a:prstGeom prst="rect">
            <a:avLst/>
          </a:prstGeom>
        </p:spPr>
      </p:pic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960755">
              <a:lnSpc>
                <a:spcPct val="100000"/>
              </a:lnSpc>
              <a:spcBef>
                <a:spcPts val="100"/>
              </a:spcBef>
            </a:pPr>
            <a:r>
              <a:rPr dirty="0"/>
              <a:t>KKO</a:t>
            </a:r>
            <a:r>
              <a:rPr dirty="0" spc="-175"/>
              <a:t> </a:t>
            </a:r>
            <a:r>
              <a:rPr dirty="0"/>
              <a:t>Algoritmasının</a:t>
            </a:r>
            <a:r>
              <a:rPr dirty="0" spc="-170"/>
              <a:t> </a:t>
            </a:r>
            <a:r>
              <a:rPr dirty="0" spc="-10"/>
              <a:t>Avantajları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0018" cy="6857999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1243088" y="965837"/>
            <a:ext cx="9062720" cy="2951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99085" marR="5080" indent="-28702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99085" algn="l"/>
              </a:tabLst>
            </a:pPr>
            <a:r>
              <a:rPr dirty="0" sz="2400">
                <a:latin typeface="Consolas"/>
                <a:cs typeface="Consolas"/>
              </a:rPr>
              <a:t>Eşzamanlı</a:t>
            </a:r>
            <a:r>
              <a:rPr dirty="0" sz="2400" spc="-55">
                <a:latin typeface="Consolas"/>
                <a:cs typeface="Consolas"/>
              </a:rPr>
              <a:t> </a:t>
            </a:r>
            <a:r>
              <a:rPr dirty="0" sz="2400">
                <a:latin typeface="Consolas"/>
                <a:cs typeface="Consolas"/>
              </a:rPr>
              <a:t>olarak</a:t>
            </a:r>
            <a:r>
              <a:rPr dirty="0" sz="2400" spc="-55">
                <a:latin typeface="Consolas"/>
                <a:cs typeface="Consolas"/>
              </a:rPr>
              <a:t> </a:t>
            </a:r>
            <a:r>
              <a:rPr dirty="0" sz="2400">
                <a:latin typeface="Consolas"/>
                <a:cs typeface="Consolas"/>
              </a:rPr>
              <a:t>büyük</a:t>
            </a:r>
            <a:r>
              <a:rPr dirty="0" sz="2400" spc="-65">
                <a:latin typeface="Consolas"/>
                <a:cs typeface="Consolas"/>
              </a:rPr>
              <a:t> </a:t>
            </a:r>
            <a:r>
              <a:rPr dirty="0" sz="2400">
                <a:latin typeface="Consolas"/>
                <a:cs typeface="Consolas"/>
              </a:rPr>
              <a:t>bir</a:t>
            </a:r>
            <a:r>
              <a:rPr dirty="0" sz="2400" spc="-45">
                <a:latin typeface="Consolas"/>
                <a:cs typeface="Consolas"/>
              </a:rPr>
              <a:t> </a:t>
            </a:r>
            <a:r>
              <a:rPr dirty="0" sz="2400">
                <a:latin typeface="Consolas"/>
                <a:cs typeface="Consolas"/>
              </a:rPr>
              <a:t>popülasyon</a:t>
            </a:r>
            <a:r>
              <a:rPr dirty="0" sz="2400" spc="-60">
                <a:latin typeface="Consolas"/>
                <a:cs typeface="Consolas"/>
              </a:rPr>
              <a:t> </a:t>
            </a:r>
            <a:r>
              <a:rPr dirty="0" sz="2400">
                <a:latin typeface="Consolas"/>
                <a:cs typeface="Consolas"/>
              </a:rPr>
              <a:t>üzerinde</a:t>
            </a:r>
            <a:r>
              <a:rPr dirty="0" sz="2400" spc="-65">
                <a:latin typeface="Consolas"/>
                <a:cs typeface="Consolas"/>
              </a:rPr>
              <a:t> </a:t>
            </a:r>
            <a:r>
              <a:rPr dirty="0" sz="2400" spc="-10">
                <a:latin typeface="Consolas"/>
                <a:cs typeface="Consolas"/>
              </a:rPr>
              <a:t>arama yapılabilir.</a:t>
            </a:r>
            <a:endParaRPr sz="2400">
              <a:latin typeface="Consolas"/>
              <a:cs typeface="Consolas"/>
            </a:endParaRPr>
          </a:p>
          <a:p>
            <a:pPr marL="299085" indent="-286385">
              <a:lnSpc>
                <a:spcPct val="100000"/>
              </a:lnSpc>
              <a:buFont typeface="Arial"/>
              <a:buChar char="•"/>
              <a:tabLst>
                <a:tab pos="299085" algn="l"/>
              </a:tabLst>
            </a:pPr>
            <a:r>
              <a:rPr dirty="0" sz="2400">
                <a:latin typeface="Consolas"/>
                <a:cs typeface="Consolas"/>
              </a:rPr>
              <a:t>İyi</a:t>
            </a:r>
            <a:r>
              <a:rPr dirty="0" sz="2400" spc="-40">
                <a:latin typeface="Consolas"/>
                <a:cs typeface="Consolas"/>
              </a:rPr>
              <a:t> </a:t>
            </a:r>
            <a:r>
              <a:rPr dirty="0" sz="2400">
                <a:latin typeface="Consolas"/>
                <a:cs typeface="Consolas"/>
              </a:rPr>
              <a:t>çözümleri</a:t>
            </a:r>
            <a:r>
              <a:rPr dirty="0" sz="2400" spc="-50">
                <a:latin typeface="Consolas"/>
                <a:cs typeface="Consolas"/>
              </a:rPr>
              <a:t> </a:t>
            </a:r>
            <a:r>
              <a:rPr dirty="0" sz="2400">
                <a:latin typeface="Consolas"/>
                <a:cs typeface="Consolas"/>
              </a:rPr>
              <a:t>hızlı</a:t>
            </a:r>
            <a:r>
              <a:rPr dirty="0" sz="2400" spc="-50">
                <a:latin typeface="Consolas"/>
                <a:cs typeface="Consolas"/>
              </a:rPr>
              <a:t> </a:t>
            </a:r>
            <a:r>
              <a:rPr dirty="0" sz="2400">
                <a:latin typeface="Consolas"/>
                <a:cs typeface="Consolas"/>
              </a:rPr>
              <a:t>bir</a:t>
            </a:r>
            <a:r>
              <a:rPr dirty="0" sz="2400" spc="-40">
                <a:latin typeface="Consolas"/>
                <a:cs typeface="Consolas"/>
              </a:rPr>
              <a:t> </a:t>
            </a:r>
            <a:r>
              <a:rPr dirty="0" sz="2400">
                <a:latin typeface="Consolas"/>
                <a:cs typeface="Consolas"/>
              </a:rPr>
              <a:t>şekilde</a:t>
            </a:r>
            <a:r>
              <a:rPr dirty="0" sz="2400" spc="-50">
                <a:latin typeface="Consolas"/>
                <a:cs typeface="Consolas"/>
              </a:rPr>
              <a:t> </a:t>
            </a:r>
            <a:r>
              <a:rPr dirty="0" sz="2400" spc="-10">
                <a:latin typeface="Consolas"/>
                <a:cs typeface="Consolas"/>
              </a:rPr>
              <a:t>keşfedebilir.</a:t>
            </a:r>
            <a:endParaRPr sz="2400">
              <a:latin typeface="Consolas"/>
              <a:cs typeface="Consolas"/>
            </a:endParaRPr>
          </a:p>
          <a:p>
            <a:pPr marL="299085" indent="-286385">
              <a:lnSpc>
                <a:spcPct val="100000"/>
              </a:lnSpc>
              <a:buFont typeface="Arial"/>
              <a:buChar char="•"/>
              <a:tabLst>
                <a:tab pos="299085" algn="l"/>
              </a:tabLst>
            </a:pPr>
            <a:r>
              <a:rPr dirty="0" sz="2400">
                <a:latin typeface="Consolas"/>
                <a:cs typeface="Consolas"/>
              </a:rPr>
              <a:t>Yeni</a:t>
            </a:r>
            <a:r>
              <a:rPr dirty="0" sz="2400" spc="-55">
                <a:latin typeface="Consolas"/>
                <a:cs typeface="Consolas"/>
              </a:rPr>
              <a:t> </a:t>
            </a:r>
            <a:r>
              <a:rPr dirty="0" sz="2400">
                <a:latin typeface="Consolas"/>
                <a:cs typeface="Consolas"/>
              </a:rPr>
              <a:t>hedeflere</a:t>
            </a:r>
            <a:r>
              <a:rPr dirty="0" sz="2400" spc="-45">
                <a:latin typeface="Consolas"/>
                <a:cs typeface="Consolas"/>
              </a:rPr>
              <a:t> </a:t>
            </a:r>
            <a:r>
              <a:rPr dirty="0" sz="2400">
                <a:latin typeface="Consolas"/>
                <a:cs typeface="Consolas"/>
              </a:rPr>
              <a:t>hızlıca</a:t>
            </a:r>
            <a:r>
              <a:rPr dirty="0" sz="2400" spc="-55">
                <a:latin typeface="Consolas"/>
                <a:cs typeface="Consolas"/>
              </a:rPr>
              <a:t> </a:t>
            </a:r>
            <a:r>
              <a:rPr dirty="0" sz="2400">
                <a:latin typeface="Consolas"/>
                <a:cs typeface="Consolas"/>
              </a:rPr>
              <a:t>uyum</a:t>
            </a:r>
            <a:r>
              <a:rPr dirty="0" sz="2400" spc="-45">
                <a:latin typeface="Consolas"/>
                <a:cs typeface="Consolas"/>
              </a:rPr>
              <a:t> </a:t>
            </a:r>
            <a:r>
              <a:rPr dirty="0" sz="2400" spc="-10">
                <a:latin typeface="Consolas"/>
                <a:cs typeface="Consolas"/>
              </a:rPr>
              <a:t>sağlayabilir,</a:t>
            </a:r>
            <a:endParaRPr sz="2400">
              <a:latin typeface="Consolas"/>
              <a:cs typeface="Consolas"/>
            </a:endParaRPr>
          </a:p>
          <a:p>
            <a:pPr marL="299085">
              <a:lnSpc>
                <a:spcPct val="100000"/>
              </a:lnSpc>
            </a:pPr>
            <a:r>
              <a:rPr dirty="0" sz="2400" spc="-10">
                <a:latin typeface="Consolas"/>
                <a:cs typeface="Consolas"/>
              </a:rPr>
              <a:t>dinamiktir.</a:t>
            </a:r>
            <a:endParaRPr sz="2400">
              <a:latin typeface="Consolas"/>
              <a:cs typeface="Consolas"/>
            </a:endParaRPr>
          </a:p>
          <a:p>
            <a:pPr marL="299085" indent="-286385">
              <a:lnSpc>
                <a:spcPct val="100000"/>
              </a:lnSpc>
              <a:buFont typeface="Arial"/>
              <a:buChar char="•"/>
              <a:tabLst>
                <a:tab pos="299085" algn="l"/>
              </a:tabLst>
            </a:pPr>
            <a:r>
              <a:rPr dirty="0" sz="2400">
                <a:latin typeface="Consolas"/>
                <a:cs typeface="Consolas"/>
              </a:rPr>
              <a:t>Hedefe</a:t>
            </a:r>
            <a:r>
              <a:rPr dirty="0" sz="2400" spc="-70">
                <a:latin typeface="Consolas"/>
                <a:cs typeface="Consolas"/>
              </a:rPr>
              <a:t> </a:t>
            </a:r>
            <a:r>
              <a:rPr dirty="0" sz="2400">
                <a:latin typeface="Consolas"/>
                <a:cs typeface="Consolas"/>
              </a:rPr>
              <a:t>yakınsama</a:t>
            </a:r>
            <a:r>
              <a:rPr dirty="0" sz="2400" spc="-70">
                <a:latin typeface="Consolas"/>
                <a:cs typeface="Consolas"/>
              </a:rPr>
              <a:t> </a:t>
            </a:r>
            <a:r>
              <a:rPr dirty="0" sz="2400">
                <a:latin typeface="Consolas"/>
                <a:cs typeface="Consolas"/>
              </a:rPr>
              <a:t>garantisi</a:t>
            </a:r>
            <a:r>
              <a:rPr dirty="0" sz="2400" spc="-60">
                <a:latin typeface="Consolas"/>
                <a:cs typeface="Consolas"/>
              </a:rPr>
              <a:t> </a:t>
            </a:r>
            <a:r>
              <a:rPr dirty="0" sz="2400" spc="-10">
                <a:latin typeface="Consolas"/>
                <a:cs typeface="Consolas"/>
              </a:rPr>
              <a:t>sunar.</a:t>
            </a:r>
            <a:endParaRPr sz="2400">
              <a:latin typeface="Consolas"/>
              <a:cs typeface="Consolas"/>
            </a:endParaRPr>
          </a:p>
          <a:p>
            <a:pPr marL="299085" indent="-286385">
              <a:lnSpc>
                <a:spcPct val="100000"/>
              </a:lnSpc>
              <a:buFont typeface="Arial"/>
              <a:buChar char="•"/>
              <a:tabLst>
                <a:tab pos="299085" algn="l"/>
              </a:tabLst>
            </a:pPr>
            <a:r>
              <a:rPr dirty="0" sz="2400">
                <a:latin typeface="Consolas"/>
                <a:cs typeface="Consolas"/>
              </a:rPr>
              <a:t>Gezgin</a:t>
            </a:r>
            <a:r>
              <a:rPr dirty="0" sz="2400" spc="-65">
                <a:latin typeface="Consolas"/>
                <a:cs typeface="Consolas"/>
              </a:rPr>
              <a:t> </a:t>
            </a:r>
            <a:r>
              <a:rPr dirty="0" sz="2400">
                <a:latin typeface="Consolas"/>
                <a:cs typeface="Consolas"/>
              </a:rPr>
              <a:t>satıcı</a:t>
            </a:r>
            <a:r>
              <a:rPr dirty="0" sz="2400" spc="-70">
                <a:latin typeface="Consolas"/>
                <a:cs typeface="Consolas"/>
              </a:rPr>
              <a:t> </a:t>
            </a:r>
            <a:r>
              <a:rPr dirty="0" sz="2400">
                <a:latin typeface="Consolas"/>
                <a:cs typeface="Consolas"/>
              </a:rPr>
              <a:t>problemi</a:t>
            </a:r>
            <a:r>
              <a:rPr dirty="0" sz="2400" spc="-70">
                <a:latin typeface="Consolas"/>
                <a:cs typeface="Consolas"/>
              </a:rPr>
              <a:t> </a:t>
            </a:r>
            <a:r>
              <a:rPr dirty="0" sz="2400">
                <a:latin typeface="Consolas"/>
                <a:cs typeface="Consolas"/>
              </a:rPr>
              <a:t>(Traveling</a:t>
            </a:r>
            <a:r>
              <a:rPr dirty="0" sz="2400" spc="-60">
                <a:latin typeface="Consolas"/>
                <a:cs typeface="Consolas"/>
              </a:rPr>
              <a:t> </a:t>
            </a:r>
            <a:r>
              <a:rPr dirty="0" sz="2400">
                <a:latin typeface="Consolas"/>
                <a:cs typeface="Consolas"/>
              </a:rPr>
              <a:t>Salesman</a:t>
            </a:r>
            <a:r>
              <a:rPr dirty="0" sz="2400" spc="-60">
                <a:latin typeface="Consolas"/>
                <a:cs typeface="Consolas"/>
              </a:rPr>
              <a:t> </a:t>
            </a:r>
            <a:r>
              <a:rPr dirty="0" sz="2400" spc="-10">
                <a:latin typeface="Consolas"/>
                <a:cs typeface="Consolas"/>
              </a:rPr>
              <a:t>Problem)</a:t>
            </a:r>
            <a:endParaRPr sz="2400">
              <a:latin typeface="Consolas"/>
              <a:cs typeface="Consolas"/>
            </a:endParaRPr>
          </a:p>
          <a:p>
            <a:pPr marL="299085">
              <a:lnSpc>
                <a:spcPct val="100000"/>
              </a:lnSpc>
            </a:pPr>
            <a:r>
              <a:rPr dirty="0" sz="2400">
                <a:latin typeface="Consolas"/>
                <a:cs typeface="Consolas"/>
              </a:rPr>
              <a:t>ve</a:t>
            </a:r>
            <a:r>
              <a:rPr dirty="0" sz="2400" spc="-60">
                <a:latin typeface="Consolas"/>
                <a:cs typeface="Consolas"/>
              </a:rPr>
              <a:t> </a:t>
            </a:r>
            <a:r>
              <a:rPr dirty="0" sz="2400">
                <a:latin typeface="Consolas"/>
                <a:cs typeface="Consolas"/>
              </a:rPr>
              <a:t>benzeri</a:t>
            </a:r>
            <a:r>
              <a:rPr dirty="0" sz="2400" spc="-65">
                <a:latin typeface="Consolas"/>
                <a:cs typeface="Consolas"/>
              </a:rPr>
              <a:t> </a:t>
            </a:r>
            <a:r>
              <a:rPr dirty="0" sz="2400">
                <a:latin typeface="Consolas"/>
                <a:cs typeface="Consolas"/>
              </a:rPr>
              <a:t>problemlerde</a:t>
            </a:r>
            <a:r>
              <a:rPr dirty="0" sz="2400" spc="-55">
                <a:latin typeface="Consolas"/>
                <a:cs typeface="Consolas"/>
              </a:rPr>
              <a:t> </a:t>
            </a:r>
            <a:r>
              <a:rPr dirty="0" sz="2400">
                <a:latin typeface="Consolas"/>
                <a:cs typeface="Consolas"/>
              </a:rPr>
              <a:t>etkili</a:t>
            </a:r>
            <a:r>
              <a:rPr dirty="0" sz="2400" spc="-60">
                <a:latin typeface="Consolas"/>
                <a:cs typeface="Consolas"/>
              </a:rPr>
              <a:t> </a:t>
            </a:r>
            <a:r>
              <a:rPr dirty="0" sz="2400">
                <a:latin typeface="Consolas"/>
                <a:cs typeface="Consolas"/>
              </a:rPr>
              <a:t>çözümler</a:t>
            </a:r>
            <a:r>
              <a:rPr dirty="0" sz="2400" spc="-55">
                <a:latin typeface="Consolas"/>
                <a:cs typeface="Consolas"/>
              </a:rPr>
              <a:t> </a:t>
            </a:r>
            <a:r>
              <a:rPr dirty="0" sz="2400" spc="-10">
                <a:latin typeface="Consolas"/>
                <a:cs typeface="Consolas"/>
              </a:rPr>
              <a:t>sunar.</a:t>
            </a:r>
            <a:endParaRPr sz="24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960755">
              <a:lnSpc>
                <a:spcPct val="100000"/>
              </a:lnSpc>
              <a:spcBef>
                <a:spcPts val="100"/>
              </a:spcBef>
            </a:pPr>
            <a:r>
              <a:rPr dirty="0"/>
              <a:t>KKO</a:t>
            </a:r>
            <a:r>
              <a:rPr dirty="0" spc="-175"/>
              <a:t> </a:t>
            </a:r>
            <a:r>
              <a:rPr dirty="0"/>
              <a:t>Algoritmasının</a:t>
            </a:r>
            <a:r>
              <a:rPr dirty="0" spc="-170"/>
              <a:t> </a:t>
            </a:r>
            <a:r>
              <a:rPr dirty="0" spc="-10"/>
              <a:t>Dezavantajları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0018" cy="6857999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1243088" y="965837"/>
            <a:ext cx="9062720" cy="22199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99085" algn="l"/>
              </a:tabLst>
            </a:pPr>
            <a:r>
              <a:rPr dirty="0" sz="2400">
                <a:latin typeface="Consolas"/>
                <a:cs typeface="Consolas"/>
              </a:rPr>
              <a:t>Olasılık</a:t>
            </a:r>
            <a:r>
              <a:rPr dirty="0" sz="2400" spc="-45">
                <a:latin typeface="Consolas"/>
                <a:cs typeface="Consolas"/>
              </a:rPr>
              <a:t> </a:t>
            </a:r>
            <a:r>
              <a:rPr dirty="0" sz="2400">
                <a:latin typeface="Consolas"/>
                <a:cs typeface="Consolas"/>
              </a:rPr>
              <a:t>dağılımı</a:t>
            </a:r>
            <a:r>
              <a:rPr dirty="0" sz="2400" spc="-40">
                <a:latin typeface="Consolas"/>
                <a:cs typeface="Consolas"/>
              </a:rPr>
              <a:t> </a:t>
            </a:r>
            <a:r>
              <a:rPr dirty="0" sz="2400">
                <a:latin typeface="Consolas"/>
                <a:cs typeface="Consolas"/>
              </a:rPr>
              <a:t>her</a:t>
            </a:r>
            <a:r>
              <a:rPr dirty="0" sz="2400" spc="-50">
                <a:latin typeface="Consolas"/>
                <a:cs typeface="Consolas"/>
              </a:rPr>
              <a:t> </a:t>
            </a:r>
            <a:r>
              <a:rPr dirty="0" sz="2400">
                <a:latin typeface="Consolas"/>
                <a:cs typeface="Consolas"/>
              </a:rPr>
              <a:t>bir</a:t>
            </a:r>
            <a:r>
              <a:rPr dirty="0" sz="2400" spc="-50">
                <a:latin typeface="Consolas"/>
                <a:cs typeface="Consolas"/>
              </a:rPr>
              <a:t> </a:t>
            </a:r>
            <a:r>
              <a:rPr dirty="0" sz="2400">
                <a:latin typeface="Consolas"/>
                <a:cs typeface="Consolas"/>
              </a:rPr>
              <a:t>yineleme</a:t>
            </a:r>
            <a:r>
              <a:rPr dirty="0" sz="2400" spc="-50">
                <a:latin typeface="Consolas"/>
                <a:cs typeface="Consolas"/>
              </a:rPr>
              <a:t> </a:t>
            </a:r>
            <a:r>
              <a:rPr dirty="0" sz="2400">
                <a:latin typeface="Consolas"/>
                <a:cs typeface="Consolas"/>
              </a:rPr>
              <a:t>için</a:t>
            </a:r>
            <a:r>
              <a:rPr dirty="0" sz="2400" spc="-50">
                <a:latin typeface="Consolas"/>
                <a:cs typeface="Consolas"/>
              </a:rPr>
              <a:t> </a:t>
            </a:r>
            <a:r>
              <a:rPr dirty="0" sz="2400" spc="-10">
                <a:latin typeface="Consolas"/>
                <a:cs typeface="Consolas"/>
              </a:rPr>
              <a:t>değişebilir.</a:t>
            </a:r>
            <a:endParaRPr sz="2400">
              <a:latin typeface="Consolas"/>
              <a:cs typeface="Consolas"/>
            </a:endParaRPr>
          </a:p>
          <a:p>
            <a:pPr marL="299085" indent="-286385">
              <a:lnSpc>
                <a:spcPct val="100000"/>
              </a:lnSpc>
              <a:buFont typeface="Arial"/>
              <a:buChar char="•"/>
              <a:tabLst>
                <a:tab pos="299085" algn="l"/>
              </a:tabLst>
            </a:pPr>
            <a:r>
              <a:rPr dirty="0" sz="2400">
                <a:latin typeface="Consolas"/>
                <a:cs typeface="Consolas"/>
              </a:rPr>
              <a:t>Teorik</a:t>
            </a:r>
            <a:r>
              <a:rPr dirty="0" sz="2400" spc="-55">
                <a:latin typeface="Consolas"/>
                <a:cs typeface="Consolas"/>
              </a:rPr>
              <a:t> </a:t>
            </a:r>
            <a:r>
              <a:rPr dirty="0" sz="2400">
                <a:latin typeface="Consolas"/>
                <a:cs typeface="Consolas"/>
              </a:rPr>
              <a:t>olarak</a:t>
            </a:r>
            <a:r>
              <a:rPr dirty="0" sz="2400" spc="-60">
                <a:latin typeface="Consolas"/>
                <a:cs typeface="Consolas"/>
              </a:rPr>
              <a:t> </a:t>
            </a:r>
            <a:r>
              <a:rPr dirty="0" sz="2400">
                <a:latin typeface="Consolas"/>
                <a:cs typeface="Consolas"/>
              </a:rPr>
              <a:t>analizi</a:t>
            </a:r>
            <a:r>
              <a:rPr dirty="0" sz="2400" spc="-50">
                <a:latin typeface="Consolas"/>
                <a:cs typeface="Consolas"/>
              </a:rPr>
              <a:t> </a:t>
            </a:r>
            <a:r>
              <a:rPr dirty="0" sz="2400" spc="-10">
                <a:latin typeface="Consolas"/>
                <a:cs typeface="Consolas"/>
              </a:rPr>
              <a:t>zordur.</a:t>
            </a:r>
            <a:endParaRPr sz="2400">
              <a:latin typeface="Consolas"/>
              <a:cs typeface="Consolas"/>
            </a:endParaRPr>
          </a:p>
          <a:p>
            <a:pPr marL="299085" indent="-286385">
              <a:lnSpc>
                <a:spcPct val="100000"/>
              </a:lnSpc>
              <a:buFont typeface="Arial"/>
              <a:buChar char="•"/>
              <a:tabLst>
                <a:tab pos="299085" algn="l"/>
              </a:tabLst>
            </a:pPr>
            <a:r>
              <a:rPr dirty="0" sz="2400">
                <a:latin typeface="Consolas"/>
                <a:cs typeface="Consolas"/>
              </a:rPr>
              <a:t>Teorik</a:t>
            </a:r>
            <a:r>
              <a:rPr dirty="0" sz="2400" spc="-55">
                <a:latin typeface="Consolas"/>
                <a:cs typeface="Consolas"/>
              </a:rPr>
              <a:t> </a:t>
            </a:r>
            <a:r>
              <a:rPr dirty="0" sz="2400">
                <a:latin typeface="Consolas"/>
                <a:cs typeface="Consolas"/>
              </a:rPr>
              <a:t>araştırma</a:t>
            </a:r>
            <a:r>
              <a:rPr dirty="0" sz="2400" spc="-50">
                <a:latin typeface="Consolas"/>
                <a:cs typeface="Consolas"/>
              </a:rPr>
              <a:t> </a:t>
            </a:r>
            <a:r>
              <a:rPr dirty="0" sz="2400">
                <a:latin typeface="Consolas"/>
                <a:cs typeface="Consolas"/>
              </a:rPr>
              <a:t>yerine</a:t>
            </a:r>
            <a:r>
              <a:rPr dirty="0" sz="2400" spc="-50">
                <a:latin typeface="Consolas"/>
                <a:cs typeface="Consolas"/>
              </a:rPr>
              <a:t> </a:t>
            </a:r>
            <a:r>
              <a:rPr dirty="0" sz="2400">
                <a:latin typeface="Consolas"/>
                <a:cs typeface="Consolas"/>
              </a:rPr>
              <a:t>daha</a:t>
            </a:r>
            <a:r>
              <a:rPr dirty="0" sz="2400" spc="-60">
                <a:latin typeface="Consolas"/>
                <a:cs typeface="Consolas"/>
              </a:rPr>
              <a:t> </a:t>
            </a:r>
            <a:r>
              <a:rPr dirty="0" sz="2400" spc="-10">
                <a:latin typeface="Consolas"/>
                <a:cs typeface="Consolas"/>
              </a:rPr>
              <a:t>deneyseldir.</a:t>
            </a:r>
            <a:endParaRPr sz="2400">
              <a:latin typeface="Consolas"/>
              <a:cs typeface="Consolas"/>
            </a:endParaRPr>
          </a:p>
          <a:p>
            <a:pPr marL="299085" indent="-286385">
              <a:lnSpc>
                <a:spcPct val="100000"/>
              </a:lnSpc>
              <a:buFont typeface="Arial"/>
              <a:buChar char="•"/>
              <a:tabLst>
                <a:tab pos="299085" algn="l"/>
              </a:tabLst>
            </a:pPr>
            <a:r>
              <a:rPr dirty="0" sz="2400">
                <a:latin typeface="Consolas"/>
                <a:cs typeface="Consolas"/>
              </a:rPr>
              <a:t>Hedefe</a:t>
            </a:r>
            <a:r>
              <a:rPr dirty="0" sz="2400" spc="-50">
                <a:latin typeface="Consolas"/>
                <a:cs typeface="Consolas"/>
              </a:rPr>
              <a:t> </a:t>
            </a:r>
            <a:r>
              <a:rPr dirty="0" sz="2400">
                <a:latin typeface="Consolas"/>
                <a:cs typeface="Consolas"/>
              </a:rPr>
              <a:t>yakınsamanın</a:t>
            </a:r>
            <a:r>
              <a:rPr dirty="0" sz="2400" spc="-55">
                <a:latin typeface="Consolas"/>
                <a:cs typeface="Consolas"/>
              </a:rPr>
              <a:t> </a:t>
            </a:r>
            <a:r>
              <a:rPr dirty="0" sz="2400">
                <a:latin typeface="Consolas"/>
                <a:cs typeface="Consolas"/>
              </a:rPr>
              <a:t>ne</a:t>
            </a:r>
            <a:r>
              <a:rPr dirty="0" sz="2400" spc="-60">
                <a:latin typeface="Consolas"/>
                <a:cs typeface="Consolas"/>
              </a:rPr>
              <a:t> </a:t>
            </a:r>
            <a:r>
              <a:rPr dirty="0" sz="2400">
                <a:latin typeface="Consolas"/>
                <a:cs typeface="Consolas"/>
              </a:rPr>
              <a:t>zaman</a:t>
            </a:r>
            <a:r>
              <a:rPr dirty="0" sz="2400" spc="-55">
                <a:latin typeface="Consolas"/>
                <a:cs typeface="Consolas"/>
              </a:rPr>
              <a:t> </a:t>
            </a:r>
            <a:r>
              <a:rPr dirty="0" sz="2400">
                <a:latin typeface="Consolas"/>
                <a:cs typeface="Consolas"/>
              </a:rPr>
              <a:t>olacağı</a:t>
            </a:r>
            <a:r>
              <a:rPr dirty="0" sz="2400" spc="-45">
                <a:latin typeface="Consolas"/>
                <a:cs typeface="Consolas"/>
              </a:rPr>
              <a:t> </a:t>
            </a:r>
            <a:r>
              <a:rPr dirty="0" sz="2400" spc="-10">
                <a:latin typeface="Consolas"/>
                <a:cs typeface="Consolas"/>
              </a:rPr>
              <a:t>belirsizdir,</a:t>
            </a:r>
            <a:endParaRPr sz="2400">
              <a:latin typeface="Consolas"/>
              <a:cs typeface="Consolas"/>
            </a:endParaRPr>
          </a:p>
          <a:p>
            <a:pPr marL="299085">
              <a:lnSpc>
                <a:spcPct val="100000"/>
              </a:lnSpc>
            </a:pPr>
            <a:r>
              <a:rPr dirty="0" sz="2400">
                <a:latin typeface="Consolas"/>
                <a:cs typeface="Consolas"/>
              </a:rPr>
              <a:t>çok</a:t>
            </a:r>
            <a:r>
              <a:rPr dirty="0" sz="2400" spc="-50">
                <a:latin typeface="Consolas"/>
                <a:cs typeface="Consolas"/>
              </a:rPr>
              <a:t> </a:t>
            </a:r>
            <a:r>
              <a:rPr dirty="0" sz="2400">
                <a:latin typeface="Consolas"/>
                <a:cs typeface="Consolas"/>
              </a:rPr>
              <a:t>fazla</a:t>
            </a:r>
            <a:r>
              <a:rPr dirty="0" sz="2400" spc="-45">
                <a:latin typeface="Consolas"/>
                <a:cs typeface="Consolas"/>
              </a:rPr>
              <a:t> </a:t>
            </a:r>
            <a:r>
              <a:rPr dirty="0" sz="2400">
                <a:latin typeface="Consolas"/>
                <a:cs typeface="Consolas"/>
              </a:rPr>
              <a:t>iterasyon</a:t>
            </a:r>
            <a:r>
              <a:rPr dirty="0" sz="2400" spc="-55">
                <a:latin typeface="Consolas"/>
                <a:cs typeface="Consolas"/>
              </a:rPr>
              <a:t> </a:t>
            </a:r>
            <a:r>
              <a:rPr dirty="0" sz="2400" spc="-10">
                <a:latin typeface="Consolas"/>
                <a:cs typeface="Consolas"/>
              </a:rPr>
              <a:t>gerekebilir.</a:t>
            </a:r>
            <a:endParaRPr sz="2400">
              <a:latin typeface="Consolas"/>
              <a:cs typeface="Consolas"/>
            </a:endParaRPr>
          </a:p>
          <a:p>
            <a:pPr marL="299085" indent="-286385">
              <a:lnSpc>
                <a:spcPct val="100000"/>
              </a:lnSpc>
              <a:buFont typeface="Arial"/>
              <a:buChar char="•"/>
              <a:tabLst>
                <a:tab pos="299085" algn="l"/>
              </a:tabLst>
            </a:pPr>
            <a:r>
              <a:rPr dirty="0" sz="2400">
                <a:latin typeface="Consolas"/>
                <a:cs typeface="Consolas"/>
              </a:rPr>
              <a:t>Rastgele</a:t>
            </a:r>
            <a:r>
              <a:rPr dirty="0" sz="2400" spc="-65">
                <a:latin typeface="Consolas"/>
                <a:cs typeface="Consolas"/>
              </a:rPr>
              <a:t> </a:t>
            </a:r>
            <a:r>
              <a:rPr dirty="0" sz="2400">
                <a:latin typeface="Consolas"/>
                <a:cs typeface="Consolas"/>
              </a:rPr>
              <a:t>karar</a:t>
            </a:r>
            <a:r>
              <a:rPr dirty="0" sz="2400" spc="-75">
                <a:latin typeface="Consolas"/>
                <a:cs typeface="Consolas"/>
              </a:rPr>
              <a:t> </a:t>
            </a:r>
            <a:r>
              <a:rPr dirty="0" sz="2400">
                <a:latin typeface="Consolas"/>
                <a:cs typeface="Consolas"/>
              </a:rPr>
              <a:t>dizilerinden</a:t>
            </a:r>
            <a:r>
              <a:rPr dirty="0" sz="2400" spc="-75">
                <a:latin typeface="Consolas"/>
                <a:cs typeface="Consolas"/>
              </a:rPr>
              <a:t> </a:t>
            </a:r>
            <a:r>
              <a:rPr dirty="0" sz="2400" spc="-10">
                <a:latin typeface="Consolas"/>
                <a:cs typeface="Consolas"/>
              </a:rPr>
              <a:t>oluşur.</a:t>
            </a:r>
            <a:endParaRPr sz="24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43088" y="196461"/>
            <a:ext cx="9239885" cy="9398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/>
              <a:t>Karınca</a:t>
            </a:r>
            <a:r>
              <a:rPr dirty="0" spc="-200"/>
              <a:t> </a:t>
            </a:r>
            <a:r>
              <a:rPr dirty="0"/>
              <a:t>Kolonisi</a:t>
            </a:r>
            <a:r>
              <a:rPr dirty="0" spc="-195"/>
              <a:t> </a:t>
            </a:r>
            <a:r>
              <a:rPr dirty="0"/>
              <a:t>Optimizasyonun</a:t>
            </a:r>
            <a:r>
              <a:rPr dirty="0" spc="-195"/>
              <a:t> </a:t>
            </a:r>
            <a:r>
              <a:rPr dirty="0" spc="-10"/>
              <a:t>Kullanıldığı Uygulamalar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0018" cy="6857999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1243088" y="1405614"/>
            <a:ext cx="10470515" cy="4963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99085" marR="5080" indent="-28702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99085" algn="l"/>
              </a:tabLst>
            </a:pPr>
            <a:r>
              <a:rPr dirty="0" sz="1800">
                <a:latin typeface="Consolas"/>
                <a:cs typeface="Consolas"/>
              </a:rPr>
              <a:t>Bulut</a:t>
            </a:r>
            <a:r>
              <a:rPr dirty="0" sz="1800" spc="-30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tabanlı</a:t>
            </a:r>
            <a:r>
              <a:rPr dirty="0" sz="1800" spc="-30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sistemlerde</a:t>
            </a:r>
            <a:r>
              <a:rPr dirty="0" sz="1800" spc="-30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görev</a:t>
            </a:r>
            <a:r>
              <a:rPr dirty="0" sz="1800" spc="-15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zamanlaması</a:t>
            </a:r>
            <a:r>
              <a:rPr dirty="0" sz="1800" spc="-20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ve</a:t>
            </a:r>
            <a:r>
              <a:rPr dirty="0" sz="1800" spc="-30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yük</a:t>
            </a:r>
            <a:r>
              <a:rPr dirty="0" sz="1800" spc="-30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dengelemesini</a:t>
            </a:r>
            <a:r>
              <a:rPr dirty="0" sz="1800" spc="-15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optimal</a:t>
            </a:r>
            <a:r>
              <a:rPr dirty="0" sz="1800" spc="-15">
                <a:latin typeface="Consolas"/>
                <a:cs typeface="Consolas"/>
              </a:rPr>
              <a:t> </a:t>
            </a:r>
            <a:r>
              <a:rPr dirty="0" sz="1800" spc="-20">
                <a:latin typeface="Consolas"/>
                <a:cs typeface="Consolas"/>
              </a:rPr>
              <a:t>hala </a:t>
            </a:r>
            <a:r>
              <a:rPr dirty="0" sz="1800">
                <a:latin typeface="Consolas"/>
                <a:cs typeface="Consolas"/>
              </a:rPr>
              <a:t>getirmek</a:t>
            </a:r>
            <a:r>
              <a:rPr dirty="0" sz="1800" spc="-25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için</a:t>
            </a:r>
            <a:r>
              <a:rPr dirty="0" sz="1800" spc="-35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kullanılabilir.</a:t>
            </a:r>
            <a:r>
              <a:rPr dirty="0" sz="1800" spc="-20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Simülasyon</a:t>
            </a:r>
            <a:r>
              <a:rPr dirty="0" sz="1800" spc="-25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sonuçları,</a:t>
            </a:r>
            <a:r>
              <a:rPr dirty="0" sz="1800" spc="-35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karınca</a:t>
            </a:r>
            <a:r>
              <a:rPr dirty="0" sz="1800" spc="-20">
                <a:latin typeface="Consolas"/>
                <a:cs typeface="Consolas"/>
              </a:rPr>
              <a:t> </a:t>
            </a:r>
            <a:r>
              <a:rPr dirty="0" sz="1800" spc="-10">
                <a:latin typeface="Consolas"/>
                <a:cs typeface="Consolas"/>
              </a:rPr>
              <a:t>kolonisi </a:t>
            </a:r>
            <a:r>
              <a:rPr dirty="0" sz="1800">
                <a:latin typeface="Consolas"/>
                <a:cs typeface="Consolas"/>
              </a:rPr>
              <a:t>algoritmasının</a:t>
            </a:r>
            <a:r>
              <a:rPr dirty="0" sz="1800" spc="-40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küresel</a:t>
            </a:r>
            <a:r>
              <a:rPr dirty="0" sz="1800" spc="-30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optimal</a:t>
            </a:r>
            <a:r>
              <a:rPr dirty="0" sz="1800" spc="-30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çözümü</a:t>
            </a:r>
            <a:r>
              <a:rPr dirty="0" sz="1800" spc="-25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etkili</a:t>
            </a:r>
            <a:r>
              <a:rPr dirty="0" sz="1800" spc="-15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bir</a:t>
            </a:r>
            <a:r>
              <a:rPr dirty="0" sz="1800" spc="-15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şekilde</a:t>
            </a:r>
            <a:r>
              <a:rPr dirty="0" sz="1800" spc="-10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elde</a:t>
            </a:r>
            <a:r>
              <a:rPr dirty="0" sz="1800" spc="-30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edebileceğini</a:t>
            </a:r>
            <a:r>
              <a:rPr dirty="0" sz="1800" spc="-30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ve</a:t>
            </a:r>
            <a:r>
              <a:rPr dirty="0" sz="1800" spc="-25">
                <a:latin typeface="Consolas"/>
                <a:cs typeface="Consolas"/>
              </a:rPr>
              <a:t> en </a:t>
            </a:r>
            <a:r>
              <a:rPr dirty="0" sz="1800">
                <a:latin typeface="Consolas"/>
                <a:cs typeface="Consolas"/>
              </a:rPr>
              <a:t>kısa</a:t>
            </a:r>
            <a:r>
              <a:rPr dirty="0" sz="1800" spc="-30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görev</a:t>
            </a:r>
            <a:r>
              <a:rPr dirty="0" sz="1800" spc="-35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tamamlama</a:t>
            </a:r>
            <a:r>
              <a:rPr dirty="0" sz="1800" spc="-25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süresini</a:t>
            </a:r>
            <a:r>
              <a:rPr dirty="0" sz="1800" spc="-25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gerçekleştirebildiğini</a:t>
            </a:r>
            <a:r>
              <a:rPr dirty="0" sz="1800" spc="-25">
                <a:latin typeface="Consolas"/>
                <a:cs typeface="Consolas"/>
              </a:rPr>
              <a:t> </a:t>
            </a:r>
            <a:r>
              <a:rPr dirty="0" sz="1800" spc="-10">
                <a:latin typeface="Consolas"/>
                <a:cs typeface="Consolas"/>
              </a:rPr>
              <a:t>göstermektedir.</a:t>
            </a:r>
            <a:endParaRPr sz="18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Font typeface="Arial"/>
              <a:buChar char="•"/>
            </a:pPr>
            <a:endParaRPr sz="1800">
              <a:latin typeface="Consolas"/>
              <a:cs typeface="Consolas"/>
            </a:endParaRPr>
          </a:p>
          <a:p>
            <a:pPr marL="299085" marR="381635" indent="-287020">
              <a:lnSpc>
                <a:spcPct val="100000"/>
              </a:lnSpc>
              <a:buFont typeface="Arial"/>
              <a:buChar char="•"/>
              <a:tabLst>
                <a:tab pos="299085" algn="l"/>
              </a:tabLst>
            </a:pPr>
            <a:r>
              <a:rPr dirty="0" sz="1800">
                <a:latin typeface="Consolas"/>
                <a:cs typeface="Consolas"/>
              </a:rPr>
              <a:t>Bir</a:t>
            </a:r>
            <a:r>
              <a:rPr dirty="0" sz="1800" spc="-30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seyyar</a:t>
            </a:r>
            <a:r>
              <a:rPr dirty="0" sz="1800" spc="-25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satıcının,</a:t>
            </a:r>
            <a:r>
              <a:rPr dirty="0" sz="1800" spc="-25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n</a:t>
            </a:r>
            <a:r>
              <a:rPr dirty="0" sz="1800" spc="-10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tane</a:t>
            </a:r>
            <a:r>
              <a:rPr dirty="0" sz="1800" spc="-10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şehre,</a:t>
            </a:r>
            <a:r>
              <a:rPr dirty="0" sz="1800" spc="-10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mümkün</a:t>
            </a:r>
            <a:r>
              <a:rPr dirty="0" sz="1800" spc="-25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olan</a:t>
            </a:r>
            <a:r>
              <a:rPr dirty="0" sz="1800" spc="-10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en</a:t>
            </a:r>
            <a:r>
              <a:rPr dirty="0" sz="1800" spc="-25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kısa</a:t>
            </a:r>
            <a:r>
              <a:rPr dirty="0" sz="1800" spc="-10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yolu</a:t>
            </a:r>
            <a:r>
              <a:rPr dirty="0" sz="1800" spc="-10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kullanarak</a:t>
            </a:r>
            <a:r>
              <a:rPr dirty="0" sz="1800" spc="-10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ve</a:t>
            </a:r>
            <a:r>
              <a:rPr dirty="0" sz="1800" spc="-25">
                <a:latin typeface="Consolas"/>
                <a:cs typeface="Consolas"/>
              </a:rPr>
              <a:t> her </a:t>
            </a:r>
            <a:r>
              <a:rPr dirty="0" sz="1800">
                <a:latin typeface="Consolas"/>
                <a:cs typeface="Consolas"/>
              </a:rPr>
              <a:t>şehre</a:t>
            </a:r>
            <a:r>
              <a:rPr dirty="0" sz="1800" spc="-25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maksimum</a:t>
            </a:r>
            <a:r>
              <a:rPr dirty="0" sz="1800" spc="-30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bir</a:t>
            </a:r>
            <a:r>
              <a:rPr dirty="0" sz="1800" spc="-30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kere</a:t>
            </a:r>
            <a:r>
              <a:rPr dirty="0" sz="1800" spc="-15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uğraması</a:t>
            </a:r>
            <a:r>
              <a:rPr dirty="0" sz="1800" spc="-15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seyyar</a:t>
            </a:r>
            <a:r>
              <a:rPr dirty="0" sz="1800" spc="-25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satıcı</a:t>
            </a:r>
            <a:r>
              <a:rPr dirty="0" sz="1800" spc="-30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(Traveling</a:t>
            </a:r>
            <a:r>
              <a:rPr dirty="0" sz="1800" spc="-30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Sales</a:t>
            </a:r>
            <a:r>
              <a:rPr dirty="0" sz="1800" spc="-30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Man)</a:t>
            </a:r>
            <a:r>
              <a:rPr dirty="0" sz="1800" spc="-10">
                <a:latin typeface="Consolas"/>
                <a:cs typeface="Consolas"/>
              </a:rPr>
              <a:t> problemi </a:t>
            </a:r>
            <a:r>
              <a:rPr dirty="0" sz="1800">
                <a:latin typeface="Consolas"/>
                <a:cs typeface="Consolas"/>
              </a:rPr>
              <a:t>olarak</a:t>
            </a:r>
            <a:r>
              <a:rPr dirty="0" sz="1800" spc="-35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adlandırılır.[18]</a:t>
            </a:r>
            <a:r>
              <a:rPr dirty="0" sz="1800" spc="-20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Gerçek</a:t>
            </a:r>
            <a:r>
              <a:rPr dirty="0" sz="1800" spc="-25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hayata</a:t>
            </a:r>
            <a:r>
              <a:rPr dirty="0" sz="1800" spc="-35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uyarlanması</a:t>
            </a:r>
            <a:r>
              <a:rPr dirty="0" sz="1800" spc="-30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özellikle</a:t>
            </a:r>
            <a:r>
              <a:rPr dirty="0" sz="1800" spc="-25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lojistik</a:t>
            </a:r>
            <a:r>
              <a:rPr dirty="0" sz="1800" spc="-30">
                <a:latin typeface="Consolas"/>
                <a:cs typeface="Consolas"/>
              </a:rPr>
              <a:t> </a:t>
            </a:r>
            <a:r>
              <a:rPr dirty="0" sz="1800" spc="-10">
                <a:latin typeface="Consolas"/>
                <a:cs typeface="Consolas"/>
              </a:rPr>
              <a:t>alanda </a:t>
            </a:r>
            <a:r>
              <a:rPr dirty="0" sz="1800">
                <a:latin typeface="Consolas"/>
                <a:cs typeface="Consolas"/>
              </a:rPr>
              <a:t>görülür.</a:t>
            </a:r>
            <a:r>
              <a:rPr dirty="0" sz="1800" spc="-30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3</a:t>
            </a:r>
            <a:r>
              <a:rPr dirty="0" sz="1800" spc="-30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boyutlu</a:t>
            </a:r>
            <a:r>
              <a:rPr dirty="0" sz="1800" spc="-35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gezgin</a:t>
            </a:r>
            <a:r>
              <a:rPr dirty="0" sz="1800" spc="-30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satıcı</a:t>
            </a:r>
            <a:r>
              <a:rPr dirty="0" sz="1800" spc="-15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problemlerinin</a:t>
            </a:r>
            <a:r>
              <a:rPr dirty="0" sz="1800" spc="-20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çözülmesinde</a:t>
            </a:r>
            <a:r>
              <a:rPr dirty="0" sz="1800" spc="-15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KKO</a:t>
            </a:r>
            <a:r>
              <a:rPr dirty="0" sz="1800" spc="-15">
                <a:latin typeface="Consolas"/>
                <a:cs typeface="Consolas"/>
              </a:rPr>
              <a:t> </a:t>
            </a:r>
            <a:r>
              <a:rPr dirty="0" sz="1800" spc="-10">
                <a:latin typeface="Consolas"/>
                <a:cs typeface="Consolas"/>
              </a:rPr>
              <a:t>algoritması kullanılabilir.</a:t>
            </a:r>
            <a:endParaRPr sz="18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Font typeface="Arial"/>
              <a:buChar char="•"/>
            </a:pPr>
            <a:endParaRPr sz="1800">
              <a:latin typeface="Consolas"/>
              <a:cs typeface="Consolas"/>
            </a:endParaRPr>
          </a:p>
          <a:p>
            <a:pPr marL="299085" marR="132080" indent="-287020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299085" algn="l"/>
              </a:tabLst>
            </a:pPr>
            <a:r>
              <a:rPr dirty="0" sz="1800">
                <a:latin typeface="Consolas"/>
                <a:cs typeface="Consolas"/>
              </a:rPr>
              <a:t>Su</a:t>
            </a:r>
            <a:r>
              <a:rPr dirty="0" sz="1800" spc="-40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dağıtım</a:t>
            </a:r>
            <a:r>
              <a:rPr dirty="0" sz="1800" spc="-25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sistemleri</a:t>
            </a:r>
            <a:r>
              <a:rPr dirty="0" sz="1800" spc="-30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malzeme,</a:t>
            </a:r>
            <a:r>
              <a:rPr dirty="0" sz="1800" spc="-25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inşaat,</a:t>
            </a:r>
            <a:r>
              <a:rPr dirty="0" sz="1800" spc="-30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bakım</a:t>
            </a:r>
            <a:r>
              <a:rPr dirty="0" sz="1800" spc="-10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ve</a:t>
            </a:r>
            <a:r>
              <a:rPr dirty="0" sz="1800" spc="-15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enerji</a:t>
            </a:r>
            <a:r>
              <a:rPr dirty="0" sz="1800" spc="-25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gereksinimleri</a:t>
            </a:r>
            <a:r>
              <a:rPr dirty="0" sz="1800" spc="-25">
                <a:latin typeface="Consolas"/>
                <a:cs typeface="Consolas"/>
              </a:rPr>
              <a:t> </a:t>
            </a:r>
            <a:r>
              <a:rPr dirty="0" sz="1800" spc="-10">
                <a:latin typeface="Consolas"/>
                <a:cs typeface="Consolas"/>
              </a:rPr>
              <a:t>açısından </a:t>
            </a:r>
            <a:r>
              <a:rPr dirty="0" sz="1800">
                <a:latin typeface="Consolas"/>
                <a:cs typeface="Consolas"/>
              </a:rPr>
              <a:t>maliyetli</a:t>
            </a:r>
            <a:r>
              <a:rPr dirty="0" sz="1800" spc="-40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bir</a:t>
            </a:r>
            <a:r>
              <a:rPr dirty="0" sz="1800" spc="-30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altyapıdır.</a:t>
            </a:r>
            <a:r>
              <a:rPr dirty="0" sz="1800" spc="-25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Bu</a:t>
            </a:r>
            <a:r>
              <a:rPr dirty="0" sz="1800" spc="-15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altyapı</a:t>
            </a:r>
            <a:r>
              <a:rPr dirty="0" sz="1800" spc="-10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ile</a:t>
            </a:r>
            <a:r>
              <a:rPr dirty="0" sz="1800" spc="-15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ilgili</a:t>
            </a:r>
            <a:r>
              <a:rPr dirty="0" sz="1800" spc="-10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maliyetleri</a:t>
            </a:r>
            <a:r>
              <a:rPr dirty="0" sz="1800" spc="-15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en</a:t>
            </a:r>
            <a:r>
              <a:rPr dirty="0" sz="1800" spc="-25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aza</a:t>
            </a:r>
            <a:r>
              <a:rPr dirty="0" sz="1800" spc="-30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indirmek</a:t>
            </a:r>
            <a:r>
              <a:rPr dirty="0" sz="1800" spc="-25">
                <a:latin typeface="Consolas"/>
                <a:cs typeface="Consolas"/>
              </a:rPr>
              <a:t> </a:t>
            </a:r>
            <a:r>
              <a:rPr dirty="0" sz="1800" spc="-20">
                <a:latin typeface="Consolas"/>
                <a:cs typeface="Consolas"/>
              </a:rPr>
              <a:t>için </a:t>
            </a:r>
            <a:r>
              <a:rPr dirty="0" sz="1800">
                <a:latin typeface="Consolas"/>
                <a:cs typeface="Consolas"/>
              </a:rPr>
              <a:t>optimizasyon</a:t>
            </a:r>
            <a:r>
              <a:rPr dirty="0" sz="1800" spc="-30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yöntemleri</a:t>
            </a:r>
            <a:r>
              <a:rPr dirty="0" sz="1800" spc="-30">
                <a:latin typeface="Consolas"/>
                <a:cs typeface="Consolas"/>
              </a:rPr>
              <a:t> </a:t>
            </a:r>
            <a:r>
              <a:rPr dirty="0" sz="1800" spc="-10">
                <a:latin typeface="Consolas"/>
                <a:cs typeface="Consolas"/>
              </a:rPr>
              <a:t>kullanılabilir.</a:t>
            </a:r>
            <a:endParaRPr sz="18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Font typeface="Arial"/>
              <a:buChar char="•"/>
            </a:pPr>
            <a:endParaRPr sz="1800">
              <a:latin typeface="Consolas"/>
              <a:cs typeface="Consolas"/>
            </a:endParaRPr>
          </a:p>
          <a:p>
            <a:pPr marL="299085" marR="5080" indent="-287020">
              <a:lnSpc>
                <a:spcPct val="100000"/>
              </a:lnSpc>
              <a:buFont typeface="Arial"/>
              <a:buChar char="•"/>
              <a:tabLst>
                <a:tab pos="299085" algn="l"/>
              </a:tabLst>
            </a:pPr>
            <a:r>
              <a:rPr dirty="0" sz="1800">
                <a:latin typeface="Consolas"/>
                <a:cs typeface="Consolas"/>
              </a:rPr>
              <a:t>Sağlık</a:t>
            </a:r>
            <a:r>
              <a:rPr dirty="0" sz="1800" spc="-50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alanında</a:t>
            </a:r>
            <a:r>
              <a:rPr dirty="0" sz="1800" spc="-40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yapılan</a:t>
            </a:r>
            <a:r>
              <a:rPr dirty="0" sz="1800" spc="-25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çalışmalarda</a:t>
            </a:r>
            <a:r>
              <a:rPr dirty="0" sz="1800" spc="-25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virüsün</a:t>
            </a:r>
            <a:r>
              <a:rPr dirty="0" sz="1800" spc="-25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modellenmesinde</a:t>
            </a:r>
            <a:r>
              <a:rPr dirty="0" sz="1800" spc="-25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kullanılabilir.</a:t>
            </a:r>
            <a:r>
              <a:rPr dirty="0" sz="1800" spc="-25">
                <a:latin typeface="Consolas"/>
                <a:cs typeface="Consolas"/>
              </a:rPr>
              <a:t> </a:t>
            </a:r>
            <a:r>
              <a:rPr dirty="0" sz="1800" spc="-20">
                <a:latin typeface="Consolas"/>
                <a:cs typeface="Consolas"/>
              </a:rPr>
              <a:t>2010 </a:t>
            </a:r>
            <a:r>
              <a:rPr dirty="0" sz="1800">
                <a:latin typeface="Consolas"/>
                <a:cs typeface="Consolas"/>
              </a:rPr>
              <a:t>yılında</a:t>
            </a:r>
            <a:r>
              <a:rPr dirty="0" sz="1800" spc="-25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yapılan</a:t>
            </a:r>
            <a:r>
              <a:rPr dirty="0" sz="1800" spc="-25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bir</a:t>
            </a:r>
            <a:r>
              <a:rPr dirty="0" sz="1800" spc="-15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çalışmada</a:t>
            </a:r>
            <a:r>
              <a:rPr dirty="0" sz="1800" spc="-10">
                <a:latin typeface="Consolas"/>
                <a:cs typeface="Consolas"/>
              </a:rPr>
              <a:t> anti-HIV-</a:t>
            </a:r>
            <a:r>
              <a:rPr dirty="0" sz="1800">
                <a:latin typeface="Consolas"/>
                <a:cs typeface="Consolas"/>
              </a:rPr>
              <a:t>1</a:t>
            </a:r>
            <a:r>
              <a:rPr dirty="0" sz="1800" spc="-15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aktivitelerinin</a:t>
            </a:r>
            <a:r>
              <a:rPr dirty="0" sz="1800" spc="-10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tahmin</a:t>
            </a:r>
            <a:r>
              <a:rPr dirty="0" sz="1800" spc="-25">
                <a:latin typeface="Consolas"/>
                <a:cs typeface="Consolas"/>
              </a:rPr>
              <a:t> </a:t>
            </a:r>
            <a:r>
              <a:rPr dirty="0" sz="1800" spc="-10">
                <a:latin typeface="Consolas"/>
                <a:cs typeface="Consolas"/>
              </a:rPr>
              <a:t>edilmesinde kullanılmıştır.</a:t>
            </a:r>
            <a:endParaRPr sz="18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43088" y="196461"/>
            <a:ext cx="9239885" cy="9398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/>
              <a:t>Karınca</a:t>
            </a:r>
            <a:r>
              <a:rPr dirty="0" spc="-200"/>
              <a:t> </a:t>
            </a:r>
            <a:r>
              <a:rPr dirty="0"/>
              <a:t>Kolonisi</a:t>
            </a:r>
            <a:r>
              <a:rPr dirty="0" spc="-195"/>
              <a:t> </a:t>
            </a:r>
            <a:r>
              <a:rPr dirty="0"/>
              <a:t>Optimizasyonun</a:t>
            </a:r>
            <a:r>
              <a:rPr dirty="0" spc="-195"/>
              <a:t> </a:t>
            </a:r>
            <a:r>
              <a:rPr dirty="0" spc="-10"/>
              <a:t>Kullanıldığı Uygulamalar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0018" cy="6857999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1243088" y="1405614"/>
            <a:ext cx="10470515" cy="38658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99085" marR="5080" indent="-28702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99085" algn="l"/>
              </a:tabLst>
            </a:pPr>
            <a:r>
              <a:rPr dirty="0" sz="1800">
                <a:latin typeface="Consolas"/>
                <a:cs typeface="Consolas"/>
              </a:rPr>
              <a:t>Etki</a:t>
            </a:r>
            <a:r>
              <a:rPr dirty="0" sz="1800" spc="-40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maksimizasyonu</a:t>
            </a:r>
            <a:r>
              <a:rPr dirty="0" sz="1800" spc="-25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problemlerinde</a:t>
            </a:r>
            <a:r>
              <a:rPr dirty="0" sz="1800" spc="-40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kullanılabilir.</a:t>
            </a:r>
            <a:r>
              <a:rPr dirty="0" sz="1800" spc="-40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“Tüketiciler</a:t>
            </a:r>
            <a:r>
              <a:rPr dirty="0" sz="1800" spc="-40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genellikle</a:t>
            </a:r>
            <a:r>
              <a:rPr dirty="0" sz="1800" spc="-40">
                <a:latin typeface="Consolas"/>
                <a:cs typeface="Consolas"/>
              </a:rPr>
              <a:t> </a:t>
            </a:r>
            <a:r>
              <a:rPr dirty="0" sz="1800" spc="-25">
                <a:latin typeface="Consolas"/>
                <a:cs typeface="Consolas"/>
              </a:rPr>
              <a:t>çok </a:t>
            </a:r>
            <a:r>
              <a:rPr dirty="0" sz="1800">
                <a:latin typeface="Consolas"/>
                <a:cs typeface="Consolas"/>
              </a:rPr>
              <a:t>sayıda</a:t>
            </a:r>
            <a:r>
              <a:rPr dirty="0" sz="1800" spc="-40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farklı</a:t>
            </a:r>
            <a:r>
              <a:rPr dirty="0" sz="1800" spc="-30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ilişki</a:t>
            </a:r>
            <a:r>
              <a:rPr dirty="0" sz="1800" spc="-15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ve</a:t>
            </a:r>
            <a:r>
              <a:rPr dirty="0" sz="1800" spc="-10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etkileşime</a:t>
            </a:r>
            <a:r>
              <a:rPr dirty="0" sz="1800" spc="-30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dayanan</a:t>
            </a:r>
            <a:r>
              <a:rPr dirty="0" sz="1800" spc="-30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karmaşık</a:t>
            </a:r>
            <a:r>
              <a:rPr dirty="0" sz="1800" spc="-25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sosyal</a:t>
            </a:r>
            <a:r>
              <a:rPr dirty="0" sz="1800" spc="-30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ağlar</a:t>
            </a:r>
            <a:r>
              <a:rPr dirty="0" sz="1800" spc="-15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oluştururlar.</a:t>
            </a:r>
            <a:r>
              <a:rPr dirty="0" sz="1800" spc="-25">
                <a:latin typeface="Consolas"/>
                <a:cs typeface="Consolas"/>
              </a:rPr>
              <a:t> Bu </a:t>
            </a:r>
            <a:r>
              <a:rPr dirty="0" sz="1800">
                <a:latin typeface="Consolas"/>
                <a:cs typeface="Consolas"/>
              </a:rPr>
              <a:t>etkileşimler,</a:t>
            </a:r>
            <a:r>
              <a:rPr dirty="0" sz="1800" spc="-35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ürün</a:t>
            </a:r>
            <a:r>
              <a:rPr dirty="0" sz="1800" spc="-35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veya</a:t>
            </a:r>
            <a:r>
              <a:rPr dirty="0" sz="1800" spc="-20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davranışları</a:t>
            </a:r>
            <a:r>
              <a:rPr dirty="0" sz="1800" spc="-20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benimseme</a:t>
            </a:r>
            <a:r>
              <a:rPr dirty="0" sz="1800" spc="-35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konusunda</a:t>
            </a:r>
            <a:r>
              <a:rPr dirty="0" sz="1800" spc="-20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verdikleri</a:t>
            </a:r>
            <a:r>
              <a:rPr dirty="0" sz="1800" spc="-20">
                <a:latin typeface="Consolas"/>
                <a:cs typeface="Consolas"/>
              </a:rPr>
              <a:t> </a:t>
            </a:r>
            <a:r>
              <a:rPr dirty="0" sz="1800" spc="-10">
                <a:latin typeface="Consolas"/>
                <a:cs typeface="Consolas"/>
              </a:rPr>
              <a:t>kararları </a:t>
            </a:r>
            <a:r>
              <a:rPr dirty="0" sz="1800">
                <a:latin typeface="Consolas"/>
                <a:cs typeface="Consolas"/>
              </a:rPr>
              <a:t>etkiler</a:t>
            </a:r>
            <a:r>
              <a:rPr dirty="0" sz="1800" spc="-30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ve</a:t>
            </a:r>
            <a:r>
              <a:rPr dirty="0" sz="1800" spc="-25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bu</a:t>
            </a:r>
            <a:r>
              <a:rPr dirty="0" sz="1800" spc="-30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nedenle</a:t>
            </a:r>
            <a:r>
              <a:rPr dirty="0" sz="1800" spc="-30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bir</a:t>
            </a:r>
            <a:r>
              <a:rPr dirty="0" sz="1800" spc="-30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şirket,</a:t>
            </a:r>
            <a:r>
              <a:rPr dirty="0" sz="1800" spc="-30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etkili</a:t>
            </a:r>
            <a:r>
              <a:rPr dirty="0" sz="1800" spc="-15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tüketicileri</a:t>
            </a:r>
            <a:r>
              <a:rPr dirty="0" sz="1800" spc="-15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tanımlayabiliyorsa</a:t>
            </a:r>
            <a:r>
              <a:rPr dirty="0" sz="1800" spc="-15">
                <a:latin typeface="Consolas"/>
                <a:cs typeface="Consolas"/>
              </a:rPr>
              <a:t> </a:t>
            </a:r>
            <a:r>
              <a:rPr dirty="0" sz="1800" spc="-25">
                <a:latin typeface="Consolas"/>
                <a:cs typeface="Consolas"/>
              </a:rPr>
              <a:t>ve </a:t>
            </a:r>
            <a:r>
              <a:rPr dirty="0" sz="1800">
                <a:latin typeface="Consolas"/>
                <a:cs typeface="Consolas"/>
              </a:rPr>
              <a:t>hedefleyebiliyorsa,</a:t>
            </a:r>
            <a:r>
              <a:rPr dirty="0" sz="1800" spc="-20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geniş</a:t>
            </a:r>
            <a:r>
              <a:rPr dirty="0" sz="1800" spc="-30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bir</a:t>
            </a:r>
            <a:r>
              <a:rPr dirty="0" sz="1800" spc="-20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dizi</a:t>
            </a:r>
            <a:r>
              <a:rPr dirty="0" sz="1800" spc="-30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öneri</a:t>
            </a:r>
            <a:r>
              <a:rPr dirty="0" sz="1800" spc="-15">
                <a:latin typeface="Consolas"/>
                <a:cs typeface="Consolas"/>
              </a:rPr>
              <a:t> </a:t>
            </a:r>
            <a:r>
              <a:rPr dirty="0" sz="1800" spc="-10">
                <a:latin typeface="Consolas"/>
                <a:cs typeface="Consolas"/>
              </a:rPr>
              <a:t>alabilir.”[22]</a:t>
            </a:r>
            <a:endParaRPr sz="18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Font typeface="Arial"/>
              <a:buChar char="•"/>
            </a:pPr>
            <a:endParaRPr sz="1800">
              <a:latin typeface="Consolas"/>
              <a:cs typeface="Consolas"/>
            </a:endParaRPr>
          </a:p>
          <a:p>
            <a:pPr marL="299085" indent="-286385">
              <a:lnSpc>
                <a:spcPct val="100000"/>
              </a:lnSpc>
              <a:buFont typeface="Arial"/>
              <a:buChar char="•"/>
              <a:tabLst>
                <a:tab pos="299085" algn="l"/>
              </a:tabLst>
            </a:pPr>
            <a:r>
              <a:rPr dirty="0" sz="1800">
                <a:latin typeface="Consolas"/>
                <a:cs typeface="Consolas"/>
              </a:rPr>
              <a:t>Veri</a:t>
            </a:r>
            <a:r>
              <a:rPr dirty="0" sz="1800" spc="-30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tabanlarında</a:t>
            </a:r>
            <a:r>
              <a:rPr dirty="0" sz="1800" spc="-25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yapılan</a:t>
            </a:r>
            <a:r>
              <a:rPr dirty="0" sz="1800" spc="-40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sorguların</a:t>
            </a:r>
            <a:r>
              <a:rPr dirty="0" sz="1800" spc="-25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optimizasyonunda</a:t>
            </a:r>
            <a:r>
              <a:rPr dirty="0" sz="1800" spc="-25">
                <a:latin typeface="Consolas"/>
                <a:cs typeface="Consolas"/>
              </a:rPr>
              <a:t> </a:t>
            </a:r>
            <a:r>
              <a:rPr dirty="0" sz="1800" spc="-10">
                <a:latin typeface="Consolas"/>
                <a:cs typeface="Consolas"/>
              </a:rPr>
              <a:t>kullanılabilir.</a:t>
            </a:r>
            <a:endParaRPr sz="18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Font typeface="Arial"/>
              <a:buChar char="•"/>
            </a:pPr>
            <a:endParaRPr sz="1800">
              <a:latin typeface="Consolas"/>
              <a:cs typeface="Consolas"/>
            </a:endParaRPr>
          </a:p>
          <a:p>
            <a:pPr marL="299085" marR="257175" indent="-287020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299085" algn="l"/>
              </a:tabLst>
            </a:pPr>
            <a:r>
              <a:rPr dirty="0" sz="1800">
                <a:latin typeface="Consolas"/>
                <a:cs typeface="Consolas"/>
              </a:rPr>
              <a:t>Analog</a:t>
            </a:r>
            <a:r>
              <a:rPr dirty="0" sz="1800" spc="-50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devrelerin</a:t>
            </a:r>
            <a:r>
              <a:rPr dirty="0" sz="1800" spc="-25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tasarlanması</a:t>
            </a:r>
            <a:r>
              <a:rPr dirty="0" sz="1800" spc="-35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aşamasında,</a:t>
            </a:r>
            <a:r>
              <a:rPr dirty="0" sz="1800" spc="-40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transistörlerin</a:t>
            </a:r>
            <a:r>
              <a:rPr dirty="0" sz="1800" spc="-40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boyutlarının</a:t>
            </a:r>
            <a:r>
              <a:rPr dirty="0" sz="1800" spc="-20">
                <a:latin typeface="Consolas"/>
                <a:cs typeface="Consolas"/>
              </a:rPr>
              <a:t> </a:t>
            </a:r>
            <a:r>
              <a:rPr dirty="0" sz="1800" spc="-10">
                <a:latin typeface="Consolas"/>
                <a:cs typeface="Consolas"/>
              </a:rPr>
              <a:t>optimal </a:t>
            </a:r>
            <a:r>
              <a:rPr dirty="0" sz="1800">
                <a:latin typeface="Consolas"/>
                <a:cs typeface="Consolas"/>
              </a:rPr>
              <a:t>bir</a:t>
            </a:r>
            <a:r>
              <a:rPr dirty="0" sz="1800" spc="-40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şekilde</a:t>
            </a:r>
            <a:r>
              <a:rPr dirty="0" sz="1800" spc="-15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belirlenme</a:t>
            </a:r>
            <a:r>
              <a:rPr dirty="0" sz="1800" spc="-25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için</a:t>
            </a:r>
            <a:r>
              <a:rPr dirty="0" sz="1800" spc="-25">
                <a:latin typeface="Consolas"/>
                <a:cs typeface="Consolas"/>
              </a:rPr>
              <a:t> </a:t>
            </a:r>
            <a:r>
              <a:rPr dirty="0" sz="1800" spc="-10">
                <a:latin typeface="Consolas"/>
                <a:cs typeface="Consolas"/>
              </a:rPr>
              <a:t>kullanılabilir.</a:t>
            </a:r>
            <a:endParaRPr sz="18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Font typeface="Arial"/>
              <a:buChar char="•"/>
            </a:pPr>
            <a:endParaRPr sz="1800">
              <a:latin typeface="Consolas"/>
              <a:cs typeface="Consolas"/>
            </a:endParaRPr>
          </a:p>
          <a:p>
            <a:pPr marL="299085" indent="-286385">
              <a:lnSpc>
                <a:spcPct val="100000"/>
              </a:lnSpc>
              <a:buFont typeface="Arial"/>
              <a:buChar char="•"/>
              <a:tabLst>
                <a:tab pos="299085" algn="l"/>
              </a:tabLst>
            </a:pPr>
            <a:r>
              <a:rPr dirty="0" sz="1800">
                <a:latin typeface="Consolas"/>
                <a:cs typeface="Consolas"/>
              </a:rPr>
              <a:t>Geliştirilen</a:t>
            </a:r>
            <a:r>
              <a:rPr dirty="0" sz="1800" spc="-20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yazılımların</a:t>
            </a:r>
            <a:r>
              <a:rPr dirty="0" sz="1800" spc="-35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test</a:t>
            </a:r>
            <a:r>
              <a:rPr dirty="0" sz="1800" spc="-35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edilmesi</a:t>
            </a:r>
            <a:r>
              <a:rPr dirty="0" sz="1800" spc="-35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aşamasında</a:t>
            </a:r>
            <a:r>
              <a:rPr dirty="0" sz="1800" spc="-30">
                <a:latin typeface="Consolas"/>
                <a:cs typeface="Consolas"/>
              </a:rPr>
              <a:t> </a:t>
            </a:r>
            <a:r>
              <a:rPr dirty="0" sz="1800" spc="-10">
                <a:latin typeface="Consolas"/>
                <a:cs typeface="Consolas"/>
              </a:rPr>
              <a:t>kullanılabilir.</a:t>
            </a:r>
            <a:endParaRPr sz="18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Font typeface="Arial"/>
              <a:buChar char="•"/>
            </a:pPr>
            <a:endParaRPr sz="1800">
              <a:latin typeface="Consolas"/>
              <a:cs typeface="Consolas"/>
            </a:endParaRPr>
          </a:p>
          <a:p>
            <a:pPr marL="299085" indent="-286385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299085" algn="l"/>
              </a:tabLst>
            </a:pPr>
            <a:r>
              <a:rPr dirty="0" sz="1800">
                <a:latin typeface="Consolas"/>
                <a:cs typeface="Consolas"/>
              </a:rPr>
              <a:t>Veri</a:t>
            </a:r>
            <a:r>
              <a:rPr dirty="0" sz="1800" spc="-25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madenciliğinde</a:t>
            </a:r>
            <a:r>
              <a:rPr dirty="0" sz="1800" spc="-25">
                <a:latin typeface="Consolas"/>
                <a:cs typeface="Consolas"/>
              </a:rPr>
              <a:t> </a:t>
            </a:r>
            <a:r>
              <a:rPr dirty="0" sz="1800" spc="-10">
                <a:latin typeface="Consolas"/>
                <a:cs typeface="Consolas"/>
              </a:rPr>
              <a:t>kullanılabilir.</a:t>
            </a:r>
            <a:endParaRPr sz="18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SEZGİSEL</a:t>
            </a:r>
            <a:r>
              <a:rPr dirty="0" spc="-165"/>
              <a:t> </a:t>
            </a:r>
            <a:r>
              <a:rPr dirty="0"/>
              <a:t>ALGORİTMALARA</a:t>
            </a:r>
            <a:r>
              <a:rPr dirty="0" spc="-160"/>
              <a:t> </a:t>
            </a:r>
            <a:r>
              <a:rPr dirty="0"/>
              <a:t>NEDEN</a:t>
            </a:r>
            <a:r>
              <a:rPr dirty="0" spc="-145"/>
              <a:t> </a:t>
            </a:r>
            <a:r>
              <a:rPr dirty="0"/>
              <a:t>GEREK</a:t>
            </a:r>
            <a:r>
              <a:rPr dirty="0" spc="-150"/>
              <a:t> </a:t>
            </a:r>
            <a:r>
              <a:rPr dirty="0" spc="-10"/>
              <a:t>DUYULUR?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294505" y="777538"/>
            <a:ext cx="9108440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05"/>
              </a:spcBef>
              <a:buFont typeface="Arial"/>
              <a:buChar char="•"/>
              <a:tabLst>
                <a:tab pos="354965" algn="l"/>
                <a:tab pos="1696085" algn="l"/>
                <a:tab pos="2197735" algn="l"/>
                <a:tab pos="3817620" algn="l"/>
                <a:tab pos="6135370" algn="l"/>
                <a:tab pos="6917690" algn="l"/>
                <a:tab pos="8535670" algn="l"/>
              </a:tabLst>
            </a:pPr>
            <a:r>
              <a:rPr dirty="0" sz="2000" spc="-10">
                <a:solidFill>
                  <a:srgbClr val="B94609"/>
                </a:solidFill>
                <a:latin typeface="Consolas"/>
                <a:cs typeface="Consolas"/>
              </a:rPr>
              <a:t>Kesinlik</a:t>
            </a:r>
            <a:r>
              <a:rPr dirty="0" sz="2000">
                <a:solidFill>
                  <a:srgbClr val="B94609"/>
                </a:solidFill>
                <a:latin typeface="Consolas"/>
                <a:cs typeface="Consolas"/>
              </a:rPr>
              <a:t>	</a:t>
            </a:r>
            <a:r>
              <a:rPr dirty="0" sz="2000" spc="-25">
                <a:solidFill>
                  <a:srgbClr val="B94609"/>
                </a:solidFill>
                <a:latin typeface="Consolas"/>
                <a:cs typeface="Consolas"/>
              </a:rPr>
              <a:t>ve</a:t>
            </a:r>
            <a:r>
              <a:rPr dirty="0" sz="2000">
                <a:solidFill>
                  <a:srgbClr val="B94609"/>
                </a:solidFill>
                <a:latin typeface="Consolas"/>
                <a:cs typeface="Consolas"/>
              </a:rPr>
              <a:t>	</a:t>
            </a:r>
            <a:r>
              <a:rPr dirty="0" sz="2000" spc="-10">
                <a:solidFill>
                  <a:srgbClr val="B94609"/>
                </a:solidFill>
                <a:latin typeface="Consolas"/>
                <a:cs typeface="Consolas"/>
              </a:rPr>
              <a:t>Hassasiyet</a:t>
            </a:r>
            <a:r>
              <a:rPr dirty="0" sz="2000">
                <a:solidFill>
                  <a:srgbClr val="B94609"/>
                </a:solidFill>
                <a:latin typeface="Consolas"/>
                <a:cs typeface="Consolas"/>
              </a:rPr>
              <a:t>	</a:t>
            </a:r>
            <a:r>
              <a:rPr dirty="0" sz="2000" spc="-10">
                <a:solidFill>
                  <a:srgbClr val="B94609"/>
                </a:solidFill>
                <a:latin typeface="Consolas"/>
                <a:cs typeface="Consolas"/>
              </a:rPr>
              <a:t>Gereklilikleri:</a:t>
            </a:r>
            <a:r>
              <a:rPr dirty="0" sz="2000">
                <a:solidFill>
                  <a:srgbClr val="B94609"/>
                </a:solidFill>
                <a:latin typeface="Consolas"/>
                <a:cs typeface="Consolas"/>
              </a:rPr>
              <a:t>	</a:t>
            </a:r>
            <a:r>
              <a:rPr dirty="0" sz="2000" spc="-20">
                <a:latin typeface="Consolas"/>
                <a:cs typeface="Consolas"/>
              </a:rPr>
              <a:t>Bazı</a:t>
            </a:r>
            <a:r>
              <a:rPr dirty="0" sz="2000">
                <a:latin typeface="Consolas"/>
                <a:cs typeface="Consolas"/>
              </a:rPr>
              <a:t>	</a:t>
            </a:r>
            <a:r>
              <a:rPr dirty="0" sz="2000" spc="-10">
                <a:latin typeface="Consolas"/>
                <a:cs typeface="Consolas"/>
              </a:rPr>
              <a:t>problemler</a:t>
            </a:r>
            <a:r>
              <a:rPr dirty="0" sz="2000">
                <a:latin typeface="Consolas"/>
                <a:cs typeface="Consolas"/>
              </a:rPr>
              <a:t>	</a:t>
            </a:r>
            <a:r>
              <a:rPr dirty="0" sz="2000" spc="-20">
                <a:latin typeface="Consolas"/>
                <a:cs typeface="Consolas"/>
              </a:rPr>
              <a:t>için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637405" y="1082439"/>
            <a:ext cx="9713595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>
                <a:latin typeface="Consolas"/>
                <a:cs typeface="Consolas"/>
              </a:rPr>
              <a:t>doğru</a:t>
            </a:r>
            <a:r>
              <a:rPr dirty="0" sz="2000" spc="445">
                <a:latin typeface="Consolas"/>
                <a:cs typeface="Consolas"/>
              </a:rPr>
              <a:t> </a:t>
            </a:r>
            <a:r>
              <a:rPr dirty="0" sz="2000">
                <a:latin typeface="Consolas"/>
                <a:cs typeface="Consolas"/>
              </a:rPr>
              <a:t>çözümler</a:t>
            </a:r>
            <a:r>
              <a:rPr dirty="0" sz="2000" spc="430">
                <a:latin typeface="Consolas"/>
                <a:cs typeface="Consolas"/>
              </a:rPr>
              <a:t> </a:t>
            </a:r>
            <a:r>
              <a:rPr dirty="0" sz="2000">
                <a:latin typeface="Consolas"/>
                <a:cs typeface="Consolas"/>
              </a:rPr>
              <a:t>gereklidir.</a:t>
            </a:r>
            <a:r>
              <a:rPr dirty="0" sz="2000" spc="430">
                <a:latin typeface="Consolas"/>
                <a:cs typeface="Consolas"/>
              </a:rPr>
              <a:t> </a:t>
            </a:r>
            <a:r>
              <a:rPr dirty="0" sz="2000">
                <a:latin typeface="Consolas"/>
                <a:cs typeface="Consolas"/>
              </a:rPr>
              <a:t>Ancak,</a:t>
            </a:r>
            <a:r>
              <a:rPr dirty="0" sz="2000" spc="440">
                <a:latin typeface="Consolas"/>
                <a:cs typeface="Consolas"/>
              </a:rPr>
              <a:t> </a:t>
            </a:r>
            <a:r>
              <a:rPr dirty="0" sz="2000">
                <a:latin typeface="Consolas"/>
                <a:cs typeface="Consolas"/>
              </a:rPr>
              <a:t>bazı</a:t>
            </a:r>
            <a:r>
              <a:rPr dirty="0" sz="2000" spc="445">
                <a:latin typeface="Consolas"/>
                <a:cs typeface="Consolas"/>
              </a:rPr>
              <a:t> </a:t>
            </a:r>
            <a:r>
              <a:rPr dirty="0" sz="2000">
                <a:latin typeface="Consolas"/>
                <a:cs typeface="Consolas"/>
              </a:rPr>
              <a:t>durumlarda,</a:t>
            </a:r>
            <a:r>
              <a:rPr dirty="0" sz="2000" spc="430">
                <a:latin typeface="Consolas"/>
                <a:cs typeface="Consolas"/>
              </a:rPr>
              <a:t> </a:t>
            </a:r>
            <a:r>
              <a:rPr dirty="0" sz="2000">
                <a:latin typeface="Consolas"/>
                <a:cs typeface="Consolas"/>
              </a:rPr>
              <a:t>bu</a:t>
            </a:r>
            <a:r>
              <a:rPr dirty="0" sz="2000" spc="430">
                <a:latin typeface="Consolas"/>
                <a:cs typeface="Consolas"/>
              </a:rPr>
              <a:t> </a:t>
            </a:r>
            <a:r>
              <a:rPr dirty="0" sz="2000">
                <a:latin typeface="Consolas"/>
                <a:cs typeface="Consolas"/>
              </a:rPr>
              <a:t>tür</a:t>
            </a:r>
            <a:r>
              <a:rPr dirty="0" sz="2000" spc="434">
                <a:latin typeface="Consolas"/>
                <a:cs typeface="Consolas"/>
              </a:rPr>
              <a:t> </a:t>
            </a:r>
            <a:r>
              <a:rPr dirty="0" sz="2000" spc="-10">
                <a:latin typeface="Consolas"/>
                <a:cs typeface="Consolas"/>
              </a:rPr>
              <a:t>kesinlik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9598377" y="777538"/>
            <a:ext cx="1228090" cy="6362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r" marR="5080">
              <a:lnSpc>
                <a:spcPct val="100000"/>
              </a:lnSpc>
              <a:spcBef>
                <a:spcPts val="105"/>
              </a:spcBef>
              <a:tabLst>
                <a:tab pos="922019" algn="l"/>
              </a:tabLst>
            </a:pPr>
            <a:r>
              <a:rPr dirty="0" sz="2000" spc="-10">
                <a:latin typeface="Consolas"/>
                <a:cs typeface="Consolas"/>
              </a:rPr>
              <a:t>kesin</a:t>
            </a:r>
            <a:r>
              <a:rPr dirty="0" sz="2000">
                <a:latin typeface="Consolas"/>
                <a:cs typeface="Consolas"/>
              </a:rPr>
              <a:t>	</a:t>
            </a:r>
            <a:r>
              <a:rPr dirty="0" sz="2000" spc="-25">
                <a:latin typeface="Consolas"/>
                <a:cs typeface="Consolas"/>
              </a:rPr>
              <a:t>ve</a:t>
            </a:r>
            <a:endParaRPr sz="2000">
              <a:latin typeface="Consolas"/>
              <a:cs typeface="Consolas"/>
            </a:endParaRPr>
          </a:p>
          <a:p>
            <a:pPr algn="r" marR="6985">
              <a:lnSpc>
                <a:spcPct val="100000"/>
              </a:lnSpc>
            </a:pPr>
            <a:r>
              <a:rPr dirty="0" sz="2000" spc="-25">
                <a:latin typeface="Consolas"/>
                <a:cs typeface="Consolas"/>
              </a:rPr>
              <a:t>ve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636387" y="1387339"/>
            <a:ext cx="10188575" cy="941069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just" marL="12700" marR="5080">
              <a:lnSpc>
                <a:spcPct val="100000"/>
              </a:lnSpc>
              <a:spcBef>
                <a:spcPts val="105"/>
              </a:spcBef>
            </a:pPr>
            <a:r>
              <a:rPr dirty="0" sz="2000">
                <a:latin typeface="Consolas"/>
                <a:cs typeface="Consolas"/>
              </a:rPr>
              <a:t>hassasiyet</a:t>
            </a:r>
            <a:r>
              <a:rPr dirty="0" sz="2000" spc="455">
                <a:latin typeface="Consolas"/>
                <a:cs typeface="Consolas"/>
              </a:rPr>
              <a:t> </a:t>
            </a:r>
            <a:r>
              <a:rPr dirty="0" sz="2000">
                <a:latin typeface="Consolas"/>
                <a:cs typeface="Consolas"/>
              </a:rPr>
              <a:t>gereksinimlerini</a:t>
            </a:r>
            <a:r>
              <a:rPr dirty="0" sz="2000" spc="459">
                <a:latin typeface="Consolas"/>
                <a:cs typeface="Consolas"/>
              </a:rPr>
              <a:t> </a:t>
            </a:r>
            <a:r>
              <a:rPr dirty="0" sz="2000">
                <a:latin typeface="Consolas"/>
                <a:cs typeface="Consolas"/>
              </a:rPr>
              <a:t>karşılamak</a:t>
            </a:r>
            <a:r>
              <a:rPr dirty="0" sz="2000" spc="465">
                <a:latin typeface="Consolas"/>
                <a:cs typeface="Consolas"/>
              </a:rPr>
              <a:t> </a:t>
            </a:r>
            <a:r>
              <a:rPr dirty="0" sz="2000">
                <a:latin typeface="Consolas"/>
                <a:cs typeface="Consolas"/>
              </a:rPr>
              <a:t>zor</a:t>
            </a:r>
            <a:r>
              <a:rPr dirty="0" sz="2000" spc="465">
                <a:latin typeface="Consolas"/>
                <a:cs typeface="Consolas"/>
              </a:rPr>
              <a:t> </a:t>
            </a:r>
            <a:r>
              <a:rPr dirty="0" sz="2000">
                <a:latin typeface="Consolas"/>
                <a:cs typeface="Consolas"/>
              </a:rPr>
              <a:t>veya</a:t>
            </a:r>
            <a:r>
              <a:rPr dirty="0" sz="2000" spc="480">
                <a:latin typeface="Consolas"/>
                <a:cs typeface="Consolas"/>
              </a:rPr>
              <a:t> </a:t>
            </a:r>
            <a:r>
              <a:rPr dirty="0" sz="2000">
                <a:latin typeface="Consolas"/>
                <a:cs typeface="Consolas"/>
              </a:rPr>
              <a:t>maliyetlidir.</a:t>
            </a:r>
            <a:r>
              <a:rPr dirty="0" sz="2000" spc="470">
                <a:latin typeface="Consolas"/>
                <a:cs typeface="Consolas"/>
              </a:rPr>
              <a:t> </a:t>
            </a:r>
            <a:r>
              <a:rPr dirty="0" sz="2000" spc="-10">
                <a:latin typeface="Consolas"/>
                <a:cs typeface="Consolas"/>
              </a:rPr>
              <a:t>Sezgisel </a:t>
            </a:r>
            <a:r>
              <a:rPr dirty="0" sz="2000">
                <a:latin typeface="Consolas"/>
                <a:cs typeface="Consolas"/>
              </a:rPr>
              <a:t>algoritmalar,</a:t>
            </a:r>
            <a:r>
              <a:rPr dirty="0" sz="2000" spc="65">
                <a:latin typeface="Consolas"/>
                <a:cs typeface="Consolas"/>
              </a:rPr>
              <a:t> </a:t>
            </a:r>
            <a:r>
              <a:rPr dirty="0" sz="2000">
                <a:latin typeface="Consolas"/>
                <a:cs typeface="Consolas"/>
              </a:rPr>
              <a:t>bu</a:t>
            </a:r>
            <a:r>
              <a:rPr dirty="0" sz="2000" spc="75">
                <a:latin typeface="Consolas"/>
                <a:cs typeface="Consolas"/>
              </a:rPr>
              <a:t> </a:t>
            </a:r>
            <a:r>
              <a:rPr dirty="0" sz="2000">
                <a:latin typeface="Consolas"/>
                <a:cs typeface="Consolas"/>
              </a:rPr>
              <a:t>tür</a:t>
            </a:r>
            <a:r>
              <a:rPr dirty="0" sz="2000" spc="60">
                <a:latin typeface="Consolas"/>
                <a:cs typeface="Consolas"/>
              </a:rPr>
              <a:t> </a:t>
            </a:r>
            <a:r>
              <a:rPr dirty="0" sz="2000">
                <a:latin typeface="Consolas"/>
                <a:cs typeface="Consolas"/>
              </a:rPr>
              <a:t>problemler</a:t>
            </a:r>
            <a:r>
              <a:rPr dirty="0" sz="2000" spc="60">
                <a:latin typeface="Consolas"/>
                <a:cs typeface="Consolas"/>
              </a:rPr>
              <a:t> </a:t>
            </a:r>
            <a:r>
              <a:rPr dirty="0" sz="2000">
                <a:latin typeface="Consolas"/>
                <a:cs typeface="Consolas"/>
              </a:rPr>
              <a:t>için</a:t>
            </a:r>
            <a:r>
              <a:rPr dirty="0" sz="2000" spc="75">
                <a:latin typeface="Consolas"/>
                <a:cs typeface="Consolas"/>
              </a:rPr>
              <a:t> </a:t>
            </a:r>
            <a:r>
              <a:rPr dirty="0" sz="2000">
                <a:latin typeface="Consolas"/>
                <a:cs typeface="Consolas"/>
              </a:rPr>
              <a:t>kabul</a:t>
            </a:r>
            <a:r>
              <a:rPr dirty="0" sz="2000" spc="60">
                <a:latin typeface="Consolas"/>
                <a:cs typeface="Consolas"/>
              </a:rPr>
              <a:t> </a:t>
            </a:r>
            <a:r>
              <a:rPr dirty="0" sz="2000">
                <a:latin typeface="Consolas"/>
                <a:cs typeface="Consolas"/>
              </a:rPr>
              <a:t>edilebilir</a:t>
            </a:r>
            <a:r>
              <a:rPr dirty="0" sz="2000" spc="60">
                <a:latin typeface="Consolas"/>
                <a:cs typeface="Consolas"/>
              </a:rPr>
              <a:t> </a:t>
            </a:r>
            <a:r>
              <a:rPr dirty="0" sz="2000">
                <a:latin typeface="Consolas"/>
                <a:cs typeface="Consolas"/>
              </a:rPr>
              <a:t>ve</a:t>
            </a:r>
            <a:r>
              <a:rPr dirty="0" sz="2000" spc="75">
                <a:latin typeface="Consolas"/>
                <a:cs typeface="Consolas"/>
              </a:rPr>
              <a:t> </a:t>
            </a:r>
            <a:r>
              <a:rPr dirty="0" sz="2000">
                <a:latin typeface="Consolas"/>
                <a:cs typeface="Consolas"/>
              </a:rPr>
              <a:t>pratik</a:t>
            </a:r>
            <a:r>
              <a:rPr dirty="0" sz="2000" spc="75">
                <a:latin typeface="Consolas"/>
                <a:cs typeface="Consolas"/>
              </a:rPr>
              <a:t> </a:t>
            </a:r>
            <a:r>
              <a:rPr dirty="0" sz="2000" spc="-10">
                <a:latin typeface="Consolas"/>
                <a:cs typeface="Consolas"/>
              </a:rPr>
              <a:t>çözümler sunabilir.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294505" y="2606338"/>
            <a:ext cx="114935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50">
                <a:solidFill>
                  <a:srgbClr val="B94609"/>
                </a:solidFill>
                <a:latin typeface="Arial"/>
                <a:cs typeface="Arial"/>
              </a:rPr>
              <a:t>•</a:t>
            </a:r>
            <a:endParaRPr sz="2000">
              <a:latin typeface="Arial"/>
              <a:cs typeface="Arial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637405" y="2606338"/>
            <a:ext cx="2486025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1074420" algn="l"/>
              </a:tabLst>
            </a:pPr>
            <a:r>
              <a:rPr dirty="0" sz="2000" spc="-10">
                <a:solidFill>
                  <a:srgbClr val="B94609"/>
                </a:solidFill>
                <a:latin typeface="Consolas"/>
                <a:cs typeface="Consolas"/>
              </a:rPr>
              <a:t>Yüksek</a:t>
            </a:r>
            <a:r>
              <a:rPr dirty="0" sz="2000">
                <a:solidFill>
                  <a:srgbClr val="B94609"/>
                </a:solidFill>
                <a:latin typeface="Consolas"/>
                <a:cs typeface="Consolas"/>
              </a:rPr>
              <a:t>	</a:t>
            </a:r>
            <a:r>
              <a:rPr dirty="0" sz="2000" spc="-10">
                <a:solidFill>
                  <a:srgbClr val="B94609"/>
                </a:solidFill>
                <a:latin typeface="Consolas"/>
                <a:cs typeface="Consolas"/>
              </a:rPr>
              <a:t>Boyutluluk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3318138" y="2606338"/>
            <a:ext cx="306070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25">
                <a:solidFill>
                  <a:srgbClr val="B94609"/>
                </a:solidFill>
                <a:latin typeface="Consolas"/>
                <a:cs typeface="Consolas"/>
              </a:rPr>
              <a:t>ve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3819518" y="2606338"/>
            <a:ext cx="1703705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10">
                <a:solidFill>
                  <a:srgbClr val="B94609"/>
                </a:solidFill>
                <a:latin typeface="Consolas"/>
                <a:cs typeface="Consolas"/>
              </a:rPr>
              <a:t>Karmaşıklık: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5719930" y="2606338"/>
            <a:ext cx="2343785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792480" algn="l"/>
              </a:tabLst>
            </a:pPr>
            <a:r>
              <a:rPr dirty="0" sz="2000" spc="-20">
                <a:latin typeface="Consolas"/>
                <a:cs typeface="Consolas"/>
              </a:rPr>
              <a:t>Bazı</a:t>
            </a:r>
            <a:r>
              <a:rPr dirty="0" sz="2000">
                <a:latin typeface="Consolas"/>
                <a:cs typeface="Consolas"/>
              </a:rPr>
              <a:t>	</a:t>
            </a:r>
            <a:r>
              <a:rPr dirty="0" sz="2000" spc="-10">
                <a:latin typeface="Consolas"/>
                <a:cs typeface="Consolas"/>
              </a:rPr>
              <a:t>problemler,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8258902" y="2606338"/>
            <a:ext cx="2566670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1074420" algn="l"/>
                <a:tab pos="2275840" algn="l"/>
              </a:tabLst>
            </a:pPr>
            <a:r>
              <a:rPr dirty="0" sz="2000" spc="-10">
                <a:latin typeface="Consolas"/>
                <a:cs typeface="Consolas"/>
              </a:rPr>
              <a:t>yüksek</a:t>
            </a:r>
            <a:r>
              <a:rPr dirty="0" sz="2000">
                <a:latin typeface="Consolas"/>
                <a:cs typeface="Consolas"/>
              </a:rPr>
              <a:t>	</a:t>
            </a:r>
            <a:r>
              <a:rPr dirty="0" sz="2000" spc="-10">
                <a:latin typeface="Consolas"/>
                <a:cs typeface="Consolas"/>
              </a:rPr>
              <a:t>boyutlu</a:t>
            </a:r>
            <a:r>
              <a:rPr dirty="0" sz="2000">
                <a:latin typeface="Consolas"/>
                <a:cs typeface="Consolas"/>
              </a:rPr>
              <a:t>	</a:t>
            </a:r>
            <a:r>
              <a:rPr dirty="0" sz="2000" spc="-25">
                <a:latin typeface="Consolas"/>
                <a:cs typeface="Consolas"/>
              </a:rPr>
              <a:t>ve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637659" y="2911239"/>
            <a:ext cx="2673350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>
                <a:latin typeface="Consolas"/>
                <a:cs typeface="Consolas"/>
              </a:rPr>
              <a:t>karmaşık</a:t>
            </a:r>
            <a:r>
              <a:rPr dirty="0" sz="2000" spc="-300">
                <a:latin typeface="Consolas"/>
                <a:cs typeface="Consolas"/>
              </a:rPr>
              <a:t>  </a:t>
            </a:r>
            <a:r>
              <a:rPr dirty="0" sz="2000">
                <a:latin typeface="Consolas"/>
                <a:cs typeface="Consolas"/>
              </a:rPr>
              <a:t>veri</a:t>
            </a:r>
            <a:r>
              <a:rPr dirty="0" sz="2000" spc="-300">
                <a:latin typeface="Consolas"/>
                <a:cs typeface="Consolas"/>
              </a:rPr>
              <a:t>  </a:t>
            </a:r>
            <a:r>
              <a:rPr dirty="0" sz="2000" spc="-20">
                <a:latin typeface="Consolas"/>
                <a:cs typeface="Consolas"/>
              </a:rPr>
              <a:t>veya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3489167" y="2911239"/>
            <a:ext cx="7334884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>
                <a:latin typeface="Consolas"/>
                <a:cs typeface="Consolas"/>
              </a:rPr>
              <a:t>yapılarla</a:t>
            </a:r>
            <a:r>
              <a:rPr dirty="0" sz="2000" spc="490">
                <a:latin typeface="Consolas"/>
                <a:cs typeface="Consolas"/>
              </a:rPr>
              <a:t> </a:t>
            </a:r>
            <a:r>
              <a:rPr dirty="0" sz="2000">
                <a:latin typeface="Consolas"/>
                <a:cs typeface="Consolas"/>
              </a:rPr>
              <a:t>ilgilidir.</a:t>
            </a:r>
            <a:r>
              <a:rPr dirty="0" sz="2000" spc="475">
                <a:latin typeface="Consolas"/>
                <a:cs typeface="Consolas"/>
              </a:rPr>
              <a:t> </a:t>
            </a:r>
            <a:r>
              <a:rPr dirty="0" sz="2000">
                <a:latin typeface="Consolas"/>
                <a:cs typeface="Consolas"/>
              </a:rPr>
              <a:t>Bu</a:t>
            </a:r>
            <a:r>
              <a:rPr dirty="0" sz="2000" spc="490">
                <a:latin typeface="Consolas"/>
                <a:cs typeface="Consolas"/>
              </a:rPr>
              <a:t> </a:t>
            </a:r>
            <a:r>
              <a:rPr dirty="0" sz="2000">
                <a:latin typeface="Consolas"/>
                <a:cs typeface="Consolas"/>
              </a:rPr>
              <a:t>tür</a:t>
            </a:r>
            <a:r>
              <a:rPr dirty="0" sz="2000" spc="490">
                <a:latin typeface="Consolas"/>
                <a:cs typeface="Consolas"/>
              </a:rPr>
              <a:t> </a:t>
            </a:r>
            <a:r>
              <a:rPr dirty="0" sz="2000">
                <a:latin typeface="Consolas"/>
                <a:cs typeface="Consolas"/>
              </a:rPr>
              <a:t>problemler,</a:t>
            </a:r>
            <a:r>
              <a:rPr dirty="0" sz="2000" spc="484">
                <a:latin typeface="Consolas"/>
                <a:cs typeface="Consolas"/>
              </a:rPr>
              <a:t> </a:t>
            </a:r>
            <a:r>
              <a:rPr dirty="0" sz="2000" spc="-10">
                <a:latin typeface="Consolas"/>
                <a:cs typeface="Consolas"/>
              </a:rPr>
              <a:t>genellikle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637659" y="3216139"/>
            <a:ext cx="10189210" cy="6362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969010" algn="l"/>
                <a:tab pos="2484120" algn="l"/>
                <a:tab pos="3579495" algn="l"/>
                <a:tab pos="4256405" algn="l"/>
                <a:tab pos="5769610" algn="l"/>
                <a:tab pos="7145655" algn="l"/>
                <a:tab pos="9218930" algn="l"/>
                <a:tab pos="9756775" algn="l"/>
              </a:tabLst>
            </a:pPr>
            <a:r>
              <a:rPr dirty="0" sz="2000" spc="-10">
                <a:latin typeface="Consolas"/>
                <a:cs typeface="Consolas"/>
              </a:rPr>
              <a:t>kesin</a:t>
            </a:r>
            <a:r>
              <a:rPr dirty="0" sz="2000">
                <a:latin typeface="Consolas"/>
                <a:cs typeface="Consolas"/>
              </a:rPr>
              <a:t>	</a:t>
            </a:r>
            <a:r>
              <a:rPr dirty="0" sz="2000" spc="-10">
                <a:latin typeface="Consolas"/>
                <a:cs typeface="Consolas"/>
              </a:rPr>
              <a:t>çözümleri</a:t>
            </a:r>
            <a:r>
              <a:rPr dirty="0" sz="2000">
                <a:latin typeface="Consolas"/>
                <a:cs typeface="Consolas"/>
              </a:rPr>
              <a:t>	</a:t>
            </a:r>
            <a:r>
              <a:rPr dirty="0" sz="2000" spc="-10">
                <a:latin typeface="Consolas"/>
                <a:cs typeface="Consolas"/>
              </a:rPr>
              <a:t>bulmak</a:t>
            </a:r>
            <a:r>
              <a:rPr dirty="0" sz="2000">
                <a:latin typeface="Consolas"/>
                <a:cs typeface="Consolas"/>
              </a:rPr>
              <a:t>	</a:t>
            </a:r>
            <a:r>
              <a:rPr dirty="0" sz="2000" spc="-25">
                <a:latin typeface="Consolas"/>
                <a:cs typeface="Consolas"/>
              </a:rPr>
              <a:t>zor</a:t>
            </a:r>
            <a:r>
              <a:rPr dirty="0" sz="2000">
                <a:latin typeface="Consolas"/>
                <a:cs typeface="Consolas"/>
              </a:rPr>
              <a:t>	</a:t>
            </a:r>
            <a:r>
              <a:rPr dirty="0" sz="2000" spc="-10">
                <a:latin typeface="Consolas"/>
                <a:cs typeface="Consolas"/>
              </a:rPr>
              <a:t>olabilir.</a:t>
            </a:r>
            <a:r>
              <a:rPr dirty="0" sz="2000">
                <a:latin typeface="Consolas"/>
                <a:cs typeface="Consolas"/>
              </a:rPr>
              <a:t>	</a:t>
            </a:r>
            <a:r>
              <a:rPr dirty="0" sz="2000" spc="-10">
                <a:latin typeface="Consolas"/>
                <a:cs typeface="Consolas"/>
              </a:rPr>
              <a:t>Sezgisel</a:t>
            </a:r>
            <a:r>
              <a:rPr dirty="0" sz="2000">
                <a:latin typeface="Consolas"/>
                <a:cs typeface="Consolas"/>
              </a:rPr>
              <a:t>	</a:t>
            </a:r>
            <a:r>
              <a:rPr dirty="0" sz="2000" spc="-10">
                <a:latin typeface="Consolas"/>
                <a:cs typeface="Consolas"/>
              </a:rPr>
              <a:t>algoritmalar,</a:t>
            </a:r>
            <a:r>
              <a:rPr dirty="0" sz="2000">
                <a:latin typeface="Consolas"/>
                <a:cs typeface="Consolas"/>
              </a:rPr>
              <a:t>	</a:t>
            </a:r>
            <a:r>
              <a:rPr dirty="0" sz="2000" spc="-25">
                <a:latin typeface="Consolas"/>
                <a:cs typeface="Consolas"/>
              </a:rPr>
              <a:t>bu</a:t>
            </a:r>
            <a:r>
              <a:rPr dirty="0" sz="2000">
                <a:latin typeface="Consolas"/>
                <a:cs typeface="Consolas"/>
              </a:rPr>
              <a:t>	</a:t>
            </a:r>
            <a:r>
              <a:rPr dirty="0" sz="2000" spc="-25">
                <a:latin typeface="Consolas"/>
                <a:cs typeface="Consolas"/>
              </a:rPr>
              <a:t>tür</a:t>
            </a:r>
            <a:endParaRPr sz="20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dirty="0" sz="2000">
                <a:latin typeface="Consolas"/>
                <a:cs typeface="Consolas"/>
              </a:rPr>
              <a:t>karmaşık</a:t>
            </a:r>
            <a:r>
              <a:rPr dirty="0" sz="2000" spc="-30">
                <a:latin typeface="Consolas"/>
                <a:cs typeface="Consolas"/>
              </a:rPr>
              <a:t> </a:t>
            </a:r>
            <a:r>
              <a:rPr dirty="0" sz="2000">
                <a:latin typeface="Consolas"/>
                <a:cs typeface="Consolas"/>
              </a:rPr>
              <a:t>ve</a:t>
            </a:r>
            <a:r>
              <a:rPr dirty="0" sz="2000" spc="-25">
                <a:latin typeface="Consolas"/>
                <a:cs typeface="Consolas"/>
              </a:rPr>
              <a:t> </a:t>
            </a:r>
            <a:r>
              <a:rPr dirty="0" sz="2000">
                <a:latin typeface="Consolas"/>
                <a:cs typeface="Consolas"/>
              </a:rPr>
              <a:t>yüksek</a:t>
            </a:r>
            <a:r>
              <a:rPr dirty="0" sz="2000" spc="-25">
                <a:latin typeface="Consolas"/>
                <a:cs typeface="Consolas"/>
              </a:rPr>
              <a:t> </a:t>
            </a:r>
            <a:r>
              <a:rPr dirty="0" sz="2000">
                <a:latin typeface="Consolas"/>
                <a:cs typeface="Consolas"/>
              </a:rPr>
              <a:t>boyutlu</a:t>
            </a:r>
            <a:r>
              <a:rPr dirty="0" sz="2000" spc="-30">
                <a:latin typeface="Consolas"/>
                <a:cs typeface="Consolas"/>
              </a:rPr>
              <a:t> </a:t>
            </a:r>
            <a:r>
              <a:rPr dirty="0" sz="2000">
                <a:latin typeface="Consolas"/>
                <a:cs typeface="Consolas"/>
              </a:rPr>
              <a:t>problemleri</a:t>
            </a:r>
            <a:r>
              <a:rPr dirty="0" sz="2000" spc="-15">
                <a:latin typeface="Consolas"/>
                <a:cs typeface="Consolas"/>
              </a:rPr>
              <a:t> </a:t>
            </a:r>
            <a:r>
              <a:rPr dirty="0" sz="2000">
                <a:latin typeface="Consolas"/>
                <a:cs typeface="Consolas"/>
              </a:rPr>
              <a:t>çözmek</a:t>
            </a:r>
            <a:r>
              <a:rPr dirty="0" sz="2000" spc="-20">
                <a:latin typeface="Consolas"/>
                <a:cs typeface="Consolas"/>
              </a:rPr>
              <a:t> </a:t>
            </a:r>
            <a:r>
              <a:rPr dirty="0" sz="2000">
                <a:latin typeface="Consolas"/>
                <a:cs typeface="Consolas"/>
              </a:rPr>
              <a:t>için</a:t>
            </a:r>
            <a:r>
              <a:rPr dirty="0" sz="2000" spc="-20">
                <a:latin typeface="Consolas"/>
                <a:cs typeface="Consolas"/>
              </a:rPr>
              <a:t> </a:t>
            </a:r>
            <a:r>
              <a:rPr dirty="0" sz="2000" spc="-10">
                <a:latin typeface="Consolas"/>
                <a:cs typeface="Consolas"/>
              </a:rPr>
              <a:t>kullanılabilir.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294505" y="4130338"/>
            <a:ext cx="114935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50">
                <a:solidFill>
                  <a:srgbClr val="B94609"/>
                </a:solidFill>
                <a:latin typeface="Arial"/>
                <a:cs typeface="Arial"/>
              </a:rPr>
              <a:t>•</a:t>
            </a:r>
            <a:endParaRPr sz="2000">
              <a:latin typeface="Arial"/>
              <a:cs typeface="Arial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637405" y="4130338"/>
            <a:ext cx="10187305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124585" algn="l"/>
                <a:tab pos="3072765" algn="l"/>
                <a:tab pos="4464050" algn="l"/>
                <a:tab pos="6553200" algn="l"/>
                <a:tab pos="7662545" algn="l"/>
                <a:tab pos="8775065" algn="l"/>
              </a:tabLst>
            </a:pPr>
            <a:r>
              <a:rPr dirty="0" sz="2000" spc="-10">
                <a:solidFill>
                  <a:srgbClr val="B94609"/>
                </a:solidFill>
                <a:latin typeface="Consolas"/>
                <a:cs typeface="Consolas"/>
              </a:rPr>
              <a:t>Pratik</a:t>
            </a:r>
            <a:r>
              <a:rPr dirty="0" sz="2000">
                <a:solidFill>
                  <a:srgbClr val="B94609"/>
                </a:solidFill>
                <a:latin typeface="Consolas"/>
                <a:cs typeface="Consolas"/>
              </a:rPr>
              <a:t>	</a:t>
            </a:r>
            <a:r>
              <a:rPr dirty="0" sz="2000" spc="-10">
                <a:solidFill>
                  <a:srgbClr val="B94609"/>
                </a:solidFill>
                <a:latin typeface="Consolas"/>
                <a:cs typeface="Consolas"/>
              </a:rPr>
              <a:t>Uygulamalar:</a:t>
            </a:r>
            <a:r>
              <a:rPr dirty="0" sz="2000">
                <a:solidFill>
                  <a:srgbClr val="B94609"/>
                </a:solidFill>
                <a:latin typeface="Consolas"/>
                <a:cs typeface="Consolas"/>
              </a:rPr>
              <a:t>	</a:t>
            </a:r>
            <a:r>
              <a:rPr dirty="0" sz="2000" spc="-10">
                <a:latin typeface="Consolas"/>
                <a:cs typeface="Consolas"/>
              </a:rPr>
              <a:t>Sezgisel</a:t>
            </a:r>
            <a:r>
              <a:rPr dirty="0" sz="2000">
                <a:latin typeface="Consolas"/>
                <a:cs typeface="Consolas"/>
              </a:rPr>
              <a:t>	</a:t>
            </a:r>
            <a:r>
              <a:rPr dirty="0" sz="2000" spc="-10">
                <a:latin typeface="Consolas"/>
                <a:cs typeface="Consolas"/>
              </a:rPr>
              <a:t>algoritmalar,</a:t>
            </a:r>
            <a:r>
              <a:rPr dirty="0" sz="2000">
                <a:latin typeface="Consolas"/>
                <a:cs typeface="Consolas"/>
              </a:rPr>
              <a:t>	</a:t>
            </a:r>
            <a:r>
              <a:rPr dirty="0" sz="2000" spc="-10">
                <a:latin typeface="Consolas"/>
                <a:cs typeface="Consolas"/>
              </a:rPr>
              <a:t>birçok</a:t>
            </a:r>
            <a:r>
              <a:rPr dirty="0" sz="2000">
                <a:latin typeface="Consolas"/>
                <a:cs typeface="Consolas"/>
              </a:rPr>
              <a:t>	</a:t>
            </a:r>
            <a:r>
              <a:rPr dirty="0" sz="2000" spc="-10">
                <a:latin typeface="Consolas"/>
                <a:cs typeface="Consolas"/>
              </a:rPr>
              <a:t>pratik</a:t>
            </a:r>
            <a:r>
              <a:rPr dirty="0" sz="2000">
                <a:latin typeface="Consolas"/>
                <a:cs typeface="Consolas"/>
              </a:rPr>
              <a:t>	</a:t>
            </a:r>
            <a:r>
              <a:rPr dirty="0" sz="2000" spc="-10">
                <a:latin typeface="Consolas"/>
                <a:cs typeface="Consolas"/>
              </a:rPr>
              <a:t>uygulamada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637405" y="4435238"/>
            <a:ext cx="1563370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10">
                <a:latin typeface="Consolas"/>
                <a:cs typeface="Consolas"/>
              </a:rPr>
              <a:t>kullanılır.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3720515" y="4435238"/>
            <a:ext cx="7106284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26465" algn="l"/>
                <a:tab pos="1839595" algn="l"/>
                <a:tab pos="2612390" algn="l"/>
                <a:tab pos="3945890" algn="l"/>
                <a:tab pos="5975985" algn="l"/>
              </a:tabLst>
            </a:pPr>
            <a:r>
              <a:rPr dirty="0" sz="2000" spc="-10">
                <a:latin typeface="Consolas"/>
                <a:cs typeface="Consolas"/>
              </a:rPr>
              <a:t>yapay</a:t>
            </a:r>
            <a:r>
              <a:rPr dirty="0" sz="2000">
                <a:latin typeface="Consolas"/>
                <a:cs typeface="Consolas"/>
              </a:rPr>
              <a:t>	</a:t>
            </a:r>
            <a:r>
              <a:rPr dirty="0" sz="2000" spc="-20">
                <a:latin typeface="Consolas"/>
                <a:cs typeface="Consolas"/>
              </a:rPr>
              <a:t>zeka,</a:t>
            </a:r>
            <a:r>
              <a:rPr dirty="0" sz="2000">
                <a:latin typeface="Consolas"/>
                <a:cs typeface="Consolas"/>
              </a:rPr>
              <a:t>	</a:t>
            </a:r>
            <a:r>
              <a:rPr dirty="0" sz="2000" spc="-20">
                <a:latin typeface="Consolas"/>
                <a:cs typeface="Consolas"/>
              </a:rPr>
              <a:t>veri</a:t>
            </a:r>
            <a:r>
              <a:rPr dirty="0" sz="2000">
                <a:latin typeface="Consolas"/>
                <a:cs typeface="Consolas"/>
              </a:rPr>
              <a:t>	</a:t>
            </a:r>
            <a:r>
              <a:rPr dirty="0" sz="2000" spc="-10">
                <a:latin typeface="Consolas"/>
                <a:cs typeface="Consolas"/>
              </a:rPr>
              <a:t>analizi,</a:t>
            </a:r>
            <a:r>
              <a:rPr dirty="0" sz="2000">
                <a:latin typeface="Consolas"/>
                <a:cs typeface="Consolas"/>
              </a:rPr>
              <a:t>	</a:t>
            </a:r>
            <a:r>
              <a:rPr dirty="0" sz="2000" spc="-10">
                <a:latin typeface="Consolas"/>
                <a:cs typeface="Consolas"/>
              </a:rPr>
              <a:t>optimizasyon,</a:t>
            </a:r>
            <a:r>
              <a:rPr dirty="0" sz="2000">
                <a:latin typeface="Consolas"/>
                <a:cs typeface="Consolas"/>
              </a:rPr>
              <a:t>	</a:t>
            </a:r>
            <a:r>
              <a:rPr dirty="0" sz="2000" spc="-10">
                <a:latin typeface="Consolas"/>
                <a:cs typeface="Consolas"/>
              </a:rPr>
              <a:t>robotik,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637659" y="4435238"/>
            <a:ext cx="10187305" cy="6362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763395">
              <a:lnSpc>
                <a:spcPct val="100000"/>
              </a:lnSpc>
              <a:spcBef>
                <a:spcPts val="100"/>
              </a:spcBef>
            </a:pPr>
            <a:r>
              <a:rPr dirty="0" sz="2000" spc="-10">
                <a:latin typeface="Consolas"/>
                <a:cs typeface="Consolas"/>
              </a:rPr>
              <a:t>Örneğin,</a:t>
            </a:r>
            <a:endParaRPr sz="20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  <a:tabLst>
                <a:tab pos="1231265" algn="l"/>
                <a:tab pos="1749425" algn="l"/>
                <a:tab pos="3107690" algn="l"/>
                <a:tab pos="3905885" algn="l"/>
                <a:tab pos="4983480" algn="l"/>
                <a:tab pos="6060440" algn="l"/>
                <a:tab pos="7418705" algn="l"/>
                <a:tab pos="9334500" algn="l"/>
              </a:tabLst>
            </a:pPr>
            <a:r>
              <a:rPr dirty="0" sz="2000" spc="-10">
                <a:latin typeface="Consolas"/>
                <a:cs typeface="Consolas"/>
              </a:rPr>
              <a:t>işletme</a:t>
            </a:r>
            <a:r>
              <a:rPr dirty="0" sz="2000">
                <a:latin typeface="Consolas"/>
                <a:cs typeface="Consolas"/>
              </a:rPr>
              <a:t>	</a:t>
            </a:r>
            <a:r>
              <a:rPr dirty="0" sz="2000" spc="-25">
                <a:latin typeface="Consolas"/>
                <a:cs typeface="Consolas"/>
              </a:rPr>
              <a:t>ve</a:t>
            </a:r>
            <a:r>
              <a:rPr dirty="0" sz="2000">
                <a:latin typeface="Consolas"/>
                <a:cs typeface="Consolas"/>
              </a:rPr>
              <a:t>	</a:t>
            </a:r>
            <a:r>
              <a:rPr dirty="0" sz="2000" spc="-10">
                <a:latin typeface="Consolas"/>
                <a:cs typeface="Consolas"/>
              </a:rPr>
              <a:t>lojistik</a:t>
            </a:r>
            <a:r>
              <a:rPr dirty="0" sz="2000">
                <a:latin typeface="Consolas"/>
                <a:cs typeface="Consolas"/>
              </a:rPr>
              <a:t>	</a:t>
            </a:r>
            <a:r>
              <a:rPr dirty="0" sz="2000" spc="-20">
                <a:latin typeface="Consolas"/>
                <a:cs typeface="Consolas"/>
              </a:rPr>
              <a:t>gibi</a:t>
            </a:r>
            <a:r>
              <a:rPr dirty="0" sz="2000">
                <a:latin typeface="Consolas"/>
                <a:cs typeface="Consolas"/>
              </a:rPr>
              <a:t>	</a:t>
            </a:r>
            <a:r>
              <a:rPr dirty="0" sz="2000" spc="-10">
                <a:latin typeface="Consolas"/>
                <a:cs typeface="Consolas"/>
              </a:rPr>
              <a:t>birçok</a:t>
            </a:r>
            <a:r>
              <a:rPr dirty="0" sz="2000">
                <a:latin typeface="Consolas"/>
                <a:cs typeface="Consolas"/>
              </a:rPr>
              <a:t>	</a:t>
            </a:r>
            <a:r>
              <a:rPr dirty="0" sz="2000" spc="-10">
                <a:latin typeface="Consolas"/>
                <a:cs typeface="Consolas"/>
              </a:rPr>
              <a:t>alanda</a:t>
            </a:r>
            <a:r>
              <a:rPr dirty="0" sz="2000">
                <a:latin typeface="Consolas"/>
                <a:cs typeface="Consolas"/>
              </a:rPr>
              <a:t>	</a:t>
            </a:r>
            <a:r>
              <a:rPr dirty="0" sz="2000" spc="-10">
                <a:latin typeface="Consolas"/>
                <a:cs typeface="Consolas"/>
              </a:rPr>
              <a:t>sezgisel</a:t>
            </a:r>
            <a:r>
              <a:rPr dirty="0" sz="2000">
                <a:latin typeface="Consolas"/>
                <a:cs typeface="Consolas"/>
              </a:rPr>
              <a:t>	</a:t>
            </a:r>
            <a:r>
              <a:rPr dirty="0" sz="2000" spc="-10">
                <a:latin typeface="Consolas"/>
                <a:cs typeface="Consolas"/>
              </a:rPr>
              <a:t>algoritmalar</a:t>
            </a:r>
            <a:r>
              <a:rPr dirty="0" sz="2000">
                <a:latin typeface="Consolas"/>
                <a:cs typeface="Consolas"/>
              </a:rPr>
              <a:t>	</a:t>
            </a:r>
            <a:r>
              <a:rPr dirty="0" sz="2000" spc="-10">
                <a:latin typeface="Consolas"/>
                <a:cs typeface="Consolas"/>
              </a:rPr>
              <a:t>yaygın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294505" y="5045040"/>
            <a:ext cx="10529570" cy="12452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4965">
              <a:lnSpc>
                <a:spcPct val="100000"/>
              </a:lnSpc>
              <a:spcBef>
                <a:spcPts val="100"/>
              </a:spcBef>
            </a:pPr>
            <a:r>
              <a:rPr dirty="0" sz="2000">
                <a:latin typeface="Consolas"/>
                <a:cs typeface="Consolas"/>
              </a:rPr>
              <a:t>olarak</a:t>
            </a:r>
            <a:r>
              <a:rPr dirty="0" sz="2000" spc="-20">
                <a:latin typeface="Consolas"/>
                <a:cs typeface="Consolas"/>
              </a:rPr>
              <a:t> </a:t>
            </a:r>
            <a:r>
              <a:rPr dirty="0" sz="2000" spc="-10">
                <a:latin typeface="Consolas"/>
                <a:cs typeface="Consolas"/>
              </a:rPr>
              <a:t>kullanılır.</a:t>
            </a:r>
            <a:endParaRPr sz="20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000">
              <a:latin typeface="Consolas"/>
              <a:cs typeface="Consolas"/>
            </a:endParaRPr>
          </a:p>
          <a:p>
            <a:pPr marL="355600" marR="5080" indent="-343535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355600" algn="l"/>
              </a:tabLst>
            </a:pPr>
            <a:r>
              <a:rPr dirty="0" sz="2000">
                <a:solidFill>
                  <a:srgbClr val="B94609"/>
                </a:solidFill>
                <a:latin typeface="Consolas"/>
                <a:cs typeface="Consolas"/>
              </a:rPr>
              <a:t>Anlaşılabilirlik:</a:t>
            </a:r>
            <a:r>
              <a:rPr dirty="0" sz="2000" spc="110">
                <a:solidFill>
                  <a:srgbClr val="B94609"/>
                </a:solidFill>
                <a:latin typeface="Consolas"/>
                <a:cs typeface="Consolas"/>
              </a:rPr>
              <a:t> </a:t>
            </a:r>
            <a:r>
              <a:rPr dirty="0" sz="2000">
                <a:latin typeface="Consolas"/>
                <a:cs typeface="Consolas"/>
              </a:rPr>
              <a:t>Anlaşılabilirlik</a:t>
            </a:r>
            <a:r>
              <a:rPr dirty="0" sz="2000" spc="125">
                <a:latin typeface="Consolas"/>
                <a:cs typeface="Consolas"/>
              </a:rPr>
              <a:t> </a:t>
            </a:r>
            <a:r>
              <a:rPr dirty="0" sz="2000">
                <a:latin typeface="Consolas"/>
                <a:cs typeface="Consolas"/>
              </a:rPr>
              <a:t>açısından</a:t>
            </a:r>
            <a:r>
              <a:rPr dirty="0" sz="2000" spc="120">
                <a:latin typeface="Consolas"/>
                <a:cs typeface="Consolas"/>
              </a:rPr>
              <a:t> </a:t>
            </a:r>
            <a:r>
              <a:rPr dirty="0" sz="2000">
                <a:latin typeface="Consolas"/>
                <a:cs typeface="Consolas"/>
              </a:rPr>
              <a:t>sezgisel</a:t>
            </a:r>
            <a:r>
              <a:rPr dirty="0" sz="2000" spc="110">
                <a:latin typeface="Consolas"/>
                <a:cs typeface="Consolas"/>
              </a:rPr>
              <a:t> </a:t>
            </a:r>
            <a:r>
              <a:rPr dirty="0" sz="2000">
                <a:latin typeface="Consolas"/>
                <a:cs typeface="Consolas"/>
              </a:rPr>
              <a:t>algoritmalar</a:t>
            </a:r>
            <a:r>
              <a:rPr dirty="0" sz="2000" spc="130">
                <a:latin typeface="Consolas"/>
                <a:cs typeface="Consolas"/>
              </a:rPr>
              <a:t> </a:t>
            </a:r>
            <a:r>
              <a:rPr dirty="0" sz="2000" spc="-10">
                <a:latin typeface="Consolas"/>
                <a:cs typeface="Consolas"/>
              </a:rPr>
              <a:t>karar </a:t>
            </a:r>
            <a:r>
              <a:rPr dirty="0" sz="2000">
                <a:latin typeface="Consolas"/>
                <a:cs typeface="Consolas"/>
              </a:rPr>
              <a:t>vermede</a:t>
            </a:r>
            <a:r>
              <a:rPr dirty="0" sz="2000" spc="-35">
                <a:latin typeface="Consolas"/>
                <a:cs typeface="Consolas"/>
              </a:rPr>
              <a:t> </a:t>
            </a:r>
            <a:r>
              <a:rPr dirty="0" sz="2000">
                <a:latin typeface="Consolas"/>
                <a:cs typeface="Consolas"/>
              </a:rPr>
              <a:t>çok</a:t>
            </a:r>
            <a:r>
              <a:rPr dirty="0" sz="2000" spc="-15">
                <a:latin typeface="Consolas"/>
                <a:cs typeface="Consolas"/>
              </a:rPr>
              <a:t> </a:t>
            </a:r>
            <a:r>
              <a:rPr dirty="0" sz="2000">
                <a:latin typeface="Consolas"/>
                <a:cs typeface="Consolas"/>
              </a:rPr>
              <a:t>daha</a:t>
            </a:r>
            <a:r>
              <a:rPr dirty="0" sz="2000" spc="-10">
                <a:latin typeface="Consolas"/>
                <a:cs typeface="Consolas"/>
              </a:rPr>
              <a:t> </a:t>
            </a:r>
            <a:r>
              <a:rPr dirty="0" sz="2000">
                <a:latin typeface="Consolas"/>
                <a:cs typeface="Consolas"/>
              </a:rPr>
              <a:t>basit</a:t>
            </a:r>
            <a:r>
              <a:rPr dirty="0" sz="2000" spc="-20">
                <a:latin typeface="Consolas"/>
                <a:cs typeface="Consolas"/>
              </a:rPr>
              <a:t> </a:t>
            </a:r>
            <a:r>
              <a:rPr dirty="0" sz="2000" spc="-10">
                <a:latin typeface="Consolas"/>
                <a:cs typeface="Consolas"/>
              </a:rPr>
              <a:t>olabilir.</a:t>
            </a:r>
            <a:endParaRPr sz="2000">
              <a:latin typeface="Consolas"/>
              <a:cs typeface="Consolas"/>
            </a:endParaRPr>
          </a:p>
        </p:txBody>
      </p:sp>
      <p:pic>
        <p:nvPicPr>
          <p:cNvPr id="22" name="object 2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281981" y="1"/>
            <a:ext cx="910018" cy="6857998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294505" y="202557"/>
            <a:ext cx="7847330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b="1">
                <a:latin typeface="Consolas"/>
                <a:cs typeface="Consolas"/>
              </a:rPr>
              <a:t>SEZGİSEL</a:t>
            </a:r>
            <a:r>
              <a:rPr dirty="0" sz="2000" spc="-45" b="1">
                <a:latin typeface="Consolas"/>
                <a:cs typeface="Consolas"/>
              </a:rPr>
              <a:t> </a:t>
            </a:r>
            <a:r>
              <a:rPr dirty="0" sz="2000" b="1">
                <a:latin typeface="Consolas"/>
                <a:cs typeface="Consolas"/>
              </a:rPr>
              <a:t>ALGORİTMALARIN</a:t>
            </a:r>
            <a:r>
              <a:rPr dirty="0" sz="2000" spc="-35" b="1">
                <a:latin typeface="Consolas"/>
                <a:cs typeface="Consolas"/>
              </a:rPr>
              <a:t> </a:t>
            </a:r>
            <a:r>
              <a:rPr dirty="0" sz="2000" b="1">
                <a:latin typeface="Consolas"/>
                <a:cs typeface="Consolas"/>
              </a:rPr>
              <a:t>DEĞERLENDİRİLMESİ</a:t>
            </a:r>
            <a:r>
              <a:rPr dirty="0" sz="2000" spc="-35" b="1">
                <a:latin typeface="Consolas"/>
                <a:cs typeface="Consolas"/>
              </a:rPr>
              <a:t> </a:t>
            </a:r>
            <a:r>
              <a:rPr dirty="0" sz="2000" b="1">
                <a:latin typeface="Consolas"/>
                <a:cs typeface="Consolas"/>
              </a:rPr>
              <a:t>İÇİN</a:t>
            </a:r>
            <a:r>
              <a:rPr dirty="0" sz="2000" spc="-35" b="1">
                <a:latin typeface="Consolas"/>
                <a:cs typeface="Consolas"/>
              </a:rPr>
              <a:t> </a:t>
            </a:r>
            <a:r>
              <a:rPr dirty="0" sz="2000" spc="-10" b="1">
                <a:latin typeface="Consolas"/>
                <a:cs typeface="Consolas"/>
              </a:rPr>
              <a:t>KRİTERLER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294505" y="777538"/>
            <a:ext cx="9178925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05"/>
              </a:spcBef>
              <a:buFont typeface="Arial"/>
              <a:buChar char="•"/>
              <a:tabLst>
                <a:tab pos="354965" algn="l"/>
              </a:tabLst>
            </a:pPr>
            <a:r>
              <a:rPr dirty="0" sz="2000">
                <a:solidFill>
                  <a:srgbClr val="B94609"/>
                </a:solidFill>
                <a:latin typeface="Consolas"/>
                <a:cs typeface="Consolas"/>
              </a:rPr>
              <a:t>Performans:</a:t>
            </a:r>
            <a:r>
              <a:rPr dirty="0" sz="2000" spc="335">
                <a:solidFill>
                  <a:srgbClr val="B94609"/>
                </a:solidFill>
                <a:latin typeface="Consolas"/>
                <a:cs typeface="Consolas"/>
              </a:rPr>
              <a:t> </a:t>
            </a:r>
            <a:r>
              <a:rPr dirty="0" sz="2000">
                <a:latin typeface="Consolas"/>
                <a:cs typeface="Consolas"/>
              </a:rPr>
              <a:t>Algoritmanın</a:t>
            </a:r>
            <a:r>
              <a:rPr dirty="0" sz="2000" spc="355">
                <a:latin typeface="Consolas"/>
                <a:cs typeface="Consolas"/>
              </a:rPr>
              <a:t> </a:t>
            </a:r>
            <a:r>
              <a:rPr dirty="0" sz="2000">
                <a:latin typeface="Consolas"/>
                <a:cs typeface="Consolas"/>
              </a:rPr>
              <a:t>çalışma</a:t>
            </a:r>
            <a:r>
              <a:rPr dirty="0" sz="2000" spc="355">
                <a:latin typeface="Consolas"/>
                <a:cs typeface="Consolas"/>
              </a:rPr>
              <a:t> </a:t>
            </a:r>
            <a:r>
              <a:rPr dirty="0" sz="2000">
                <a:latin typeface="Consolas"/>
                <a:cs typeface="Consolas"/>
              </a:rPr>
              <a:t>hızı</a:t>
            </a:r>
            <a:r>
              <a:rPr dirty="0" sz="2000" spc="355">
                <a:latin typeface="Consolas"/>
                <a:cs typeface="Consolas"/>
              </a:rPr>
              <a:t> </a:t>
            </a:r>
            <a:r>
              <a:rPr dirty="0" sz="2000">
                <a:latin typeface="Consolas"/>
                <a:cs typeface="Consolas"/>
              </a:rPr>
              <a:t>ve</a:t>
            </a:r>
            <a:r>
              <a:rPr dirty="0" sz="2000" spc="345">
                <a:latin typeface="Consolas"/>
                <a:cs typeface="Consolas"/>
              </a:rPr>
              <a:t> </a:t>
            </a:r>
            <a:r>
              <a:rPr dirty="0" sz="2000">
                <a:latin typeface="Consolas"/>
                <a:cs typeface="Consolas"/>
              </a:rPr>
              <a:t>işlemci</a:t>
            </a:r>
            <a:r>
              <a:rPr dirty="0" sz="2000" spc="350">
                <a:latin typeface="Consolas"/>
                <a:cs typeface="Consolas"/>
              </a:rPr>
              <a:t> </a:t>
            </a:r>
            <a:r>
              <a:rPr dirty="0" sz="2000" spc="-10">
                <a:latin typeface="Consolas"/>
                <a:cs typeface="Consolas"/>
              </a:rPr>
              <a:t>kaynaklarını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9633753" y="777538"/>
            <a:ext cx="1193165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>
                <a:latin typeface="Consolas"/>
                <a:cs typeface="Consolas"/>
              </a:rPr>
              <a:t>ne</a:t>
            </a:r>
            <a:r>
              <a:rPr dirty="0" sz="2000" spc="375">
                <a:latin typeface="Consolas"/>
                <a:cs typeface="Consolas"/>
              </a:rPr>
              <a:t> </a:t>
            </a:r>
            <a:r>
              <a:rPr dirty="0" sz="2000" spc="-10">
                <a:latin typeface="Consolas"/>
                <a:cs typeface="Consolas"/>
              </a:rPr>
              <a:t>kadar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637405" y="1082439"/>
            <a:ext cx="10187940" cy="6362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927100" algn="l"/>
                <a:tab pos="2538095" algn="l"/>
                <a:tab pos="4150360" algn="l"/>
                <a:tab pos="5901055" algn="l"/>
                <a:tab pos="6535420" algn="l"/>
                <a:tab pos="8426450" algn="l"/>
                <a:tab pos="9060180" algn="l"/>
              </a:tabLst>
            </a:pPr>
            <a:r>
              <a:rPr dirty="0" sz="2000" spc="-10">
                <a:latin typeface="Consolas"/>
                <a:cs typeface="Consolas"/>
              </a:rPr>
              <a:t>etkin</a:t>
            </a:r>
            <a:r>
              <a:rPr dirty="0" sz="2000">
                <a:latin typeface="Consolas"/>
                <a:cs typeface="Consolas"/>
              </a:rPr>
              <a:t>	</a:t>
            </a:r>
            <a:r>
              <a:rPr dirty="0" sz="2000" spc="-10">
                <a:latin typeface="Consolas"/>
                <a:cs typeface="Consolas"/>
              </a:rPr>
              <a:t>kullandığı</a:t>
            </a:r>
            <a:r>
              <a:rPr dirty="0" sz="2000">
                <a:latin typeface="Consolas"/>
                <a:cs typeface="Consolas"/>
              </a:rPr>
              <a:t>	</a:t>
            </a:r>
            <a:r>
              <a:rPr dirty="0" sz="2000" spc="-10">
                <a:latin typeface="Consolas"/>
                <a:cs typeface="Consolas"/>
              </a:rPr>
              <a:t>önemlidir.</a:t>
            </a:r>
            <a:r>
              <a:rPr dirty="0" sz="2000">
                <a:latin typeface="Consolas"/>
                <a:cs typeface="Consolas"/>
              </a:rPr>
              <a:t>	</a:t>
            </a:r>
            <a:r>
              <a:rPr dirty="0" sz="2000" spc="-10">
                <a:latin typeface="Consolas"/>
                <a:cs typeface="Consolas"/>
              </a:rPr>
              <a:t>Performans,</a:t>
            </a:r>
            <a:r>
              <a:rPr dirty="0" sz="2000">
                <a:latin typeface="Consolas"/>
                <a:cs typeface="Consolas"/>
              </a:rPr>
              <a:t>	</a:t>
            </a:r>
            <a:r>
              <a:rPr dirty="0" sz="2000" spc="-25">
                <a:latin typeface="Consolas"/>
                <a:cs typeface="Consolas"/>
              </a:rPr>
              <a:t>bir</a:t>
            </a:r>
            <a:r>
              <a:rPr dirty="0" sz="2000">
                <a:latin typeface="Consolas"/>
                <a:cs typeface="Consolas"/>
              </a:rPr>
              <a:t>	</a:t>
            </a:r>
            <a:r>
              <a:rPr dirty="0" sz="2000" spc="-10">
                <a:latin typeface="Consolas"/>
                <a:cs typeface="Consolas"/>
              </a:rPr>
              <a:t>algoritmanın</a:t>
            </a:r>
            <a:r>
              <a:rPr dirty="0" sz="2000">
                <a:latin typeface="Consolas"/>
                <a:cs typeface="Consolas"/>
              </a:rPr>
              <a:t>	</a:t>
            </a:r>
            <a:r>
              <a:rPr dirty="0" sz="2000" spc="-25">
                <a:latin typeface="Consolas"/>
                <a:cs typeface="Consolas"/>
              </a:rPr>
              <a:t>bir</a:t>
            </a:r>
            <a:r>
              <a:rPr dirty="0" sz="2000">
                <a:latin typeface="Consolas"/>
                <a:cs typeface="Consolas"/>
              </a:rPr>
              <a:t>	</a:t>
            </a:r>
            <a:r>
              <a:rPr dirty="0" sz="2000" spc="-10">
                <a:latin typeface="Consolas"/>
                <a:cs typeface="Consolas"/>
              </a:rPr>
              <a:t>problemi</a:t>
            </a:r>
            <a:endParaRPr sz="20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dirty="0" sz="2000">
                <a:latin typeface="Consolas"/>
                <a:cs typeface="Consolas"/>
              </a:rPr>
              <a:t>çözme</a:t>
            </a:r>
            <a:r>
              <a:rPr dirty="0" sz="2000" spc="-25">
                <a:latin typeface="Consolas"/>
                <a:cs typeface="Consolas"/>
              </a:rPr>
              <a:t> </a:t>
            </a:r>
            <a:r>
              <a:rPr dirty="0" sz="2000">
                <a:latin typeface="Consolas"/>
                <a:cs typeface="Consolas"/>
              </a:rPr>
              <a:t>süresi</a:t>
            </a:r>
            <a:r>
              <a:rPr dirty="0" sz="2000" spc="-10">
                <a:latin typeface="Consolas"/>
                <a:cs typeface="Consolas"/>
              </a:rPr>
              <a:t> </a:t>
            </a:r>
            <a:r>
              <a:rPr dirty="0" sz="2000">
                <a:latin typeface="Consolas"/>
                <a:cs typeface="Consolas"/>
              </a:rPr>
              <a:t>ve</a:t>
            </a:r>
            <a:r>
              <a:rPr dirty="0" sz="2000" spc="-20">
                <a:latin typeface="Consolas"/>
                <a:cs typeface="Consolas"/>
              </a:rPr>
              <a:t> </a:t>
            </a:r>
            <a:r>
              <a:rPr dirty="0" sz="2000">
                <a:latin typeface="Consolas"/>
                <a:cs typeface="Consolas"/>
              </a:rPr>
              <a:t>hafıza</a:t>
            </a:r>
            <a:r>
              <a:rPr dirty="0" sz="2000" spc="-25">
                <a:latin typeface="Consolas"/>
                <a:cs typeface="Consolas"/>
              </a:rPr>
              <a:t> </a:t>
            </a:r>
            <a:r>
              <a:rPr dirty="0" sz="2000">
                <a:latin typeface="Consolas"/>
                <a:cs typeface="Consolas"/>
              </a:rPr>
              <a:t>kullanımı</a:t>
            </a:r>
            <a:r>
              <a:rPr dirty="0" sz="2000" spc="-35">
                <a:latin typeface="Consolas"/>
                <a:cs typeface="Consolas"/>
              </a:rPr>
              <a:t> </a:t>
            </a:r>
            <a:r>
              <a:rPr dirty="0" sz="2000">
                <a:latin typeface="Consolas"/>
                <a:cs typeface="Consolas"/>
              </a:rPr>
              <a:t>gibi</a:t>
            </a:r>
            <a:r>
              <a:rPr dirty="0" sz="2000" spc="-20">
                <a:latin typeface="Consolas"/>
                <a:cs typeface="Consolas"/>
              </a:rPr>
              <a:t> </a:t>
            </a:r>
            <a:r>
              <a:rPr dirty="0" sz="2000">
                <a:latin typeface="Consolas"/>
                <a:cs typeface="Consolas"/>
              </a:rPr>
              <a:t>ölçümlerle</a:t>
            </a:r>
            <a:r>
              <a:rPr dirty="0" sz="2000" spc="-25">
                <a:latin typeface="Consolas"/>
                <a:cs typeface="Consolas"/>
              </a:rPr>
              <a:t> </a:t>
            </a:r>
            <a:r>
              <a:rPr dirty="0" sz="2000" spc="-10">
                <a:latin typeface="Consolas"/>
                <a:cs typeface="Consolas"/>
              </a:rPr>
              <a:t>değerlendirilebilir</a:t>
            </a:r>
            <a:r>
              <a:rPr dirty="0" sz="2000" spc="-10">
                <a:solidFill>
                  <a:srgbClr val="B94609"/>
                </a:solidFill>
                <a:latin typeface="Consolas"/>
                <a:cs typeface="Consolas"/>
              </a:rPr>
              <a:t>.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9400116" y="1996738"/>
            <a:ext cx="1423035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10">
                <a:latin typeface="Consolas"/>
                <a:cs typeface="Consolas"/>
              </a:rPr>
              <a:t>önemlidir.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294505" y="1996738"/>
            <a:ext cx="1906270" cy="941069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just" marL="351790" marR="5080" indent="-339725">
              <a:lnSpc>
                <a:spcPct val="100000"/>
              </a:lnSpc>
              <a:spcBef>
                <a:spcPts val="105"/>
              </a:spcBef>
              <a:buFont typeface="Arial"/>
              <a:buChar char="•"/>
              <a:tabLst>
                <a:tab pos="354965" algn="l"/>
              </a:tabLst>
            </a:pPr>
            <a:r>
              <a:rPr dirty="0" sz="2000" spc="-10">
                <a:solidFill>
                  <a:srgbClr val="B94609"/>
                </a:solidFill>
                <a:latin typeface="Consolas"/>
                <a:cs typeface="Consolas"/>
              </a:rPr>
              <a:t>Optimalite: </a:t>
            </a:r>
            <a:r>
              <a:rPr dirty="0" sz="2000" spc="-10">
                <a:solidFill>
                  <a:srgbClr val="B94609"/>
                </a:solidFill>
                <a:latin typeface="Consolas"/>
                <a:cs typeface="Consolas"/>
              </a:rPr>
              <a:t>	</a:t>
            </a:r>
            <a:r>
              <a:rPr dirty="0" sz="2000" spc="-10">
                <a:latin typeface="Consolas"/>
                <a:cs typeface="Consolas"/>
              </a:rPr>
              <a:t>Optimalite, 	kalitesiyle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2348462" y="2606539"/>
            <a:ext cx="6868795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>
                <a:latin typeface="Consolas"/>
                <a:cs typeface="Consolas"/>
              </a:rPr>
              <a:t>ilgilidir.</a:t>
            </a:r>
            <a:r>
              <a:rPr dirty="0" sz="2000" spc="240">
                <a:latin typeface="Consolas"/>
                <a:cs typeface="Consolas"/>
              </a:rPr>
              <a:t> </a:t>
            </a:r>
            <a:r>
              <a:rPr dirty="0" sz="2000">
                <a:latin typeface="Consolas"/>
                <a:cs typeface="Consolas"/>
              </a:rPr>
              <a:t>Optimalite,</a:t>
            </a:r>
            <a:r>
              <a:rPr dirty="0" sz="2000" spc="235">
                <a:latin typeface="Consolas"/>
                <a:cs typeface="Consolas"/>
              </a:rPr>
              <a:t> </a:t>
            </a:r>
            <a:r>
              <a:rPr dirty="0" sz="2000">
                <a:latin typeface="Consolas"/>
                <a:cs typeface="Consolas"/>
              </a:rPr>
              <a:t>genellikle</a:t>
            </a:r>
            <a:r>
              <a:rPr dirty="0" sz="2000" spc="235">
                <a:latin typeface="Consolas"/>
                <a:cs typeface="Consolas"/>
              </a:rPr>
              <a:t> </a:t>
            </a:r>
            <a:r>
              <a:rPr dirty="0" sz="2000">
                <a:latin typeface="Consolas"/>
                <a:cs typeface="Consolas"/>
              </a:rPr>
              <a:t>problem</a:t>
            </a:r>
            <a:r>
              <a:rPr dirty="0" sz="2000" spc="235">
                <a:latin typeface="Consolas"/>
                <a:cs typeface="Consolas"/>
              </a:rPr>
              <a:t> </a:t>
            </a:r>
            <a:r>
              <a:rPr dirty="0" sz="2000" spc="-10">
                <a:latin typeface="Consolas"/>
                <a:cs typeface="Consolas"/>
              </a:rPr>
              <a:t>türüne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2368568" y="1996738"/>
            <a:ext cx="7301230" cy="941069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52400" marR="163830" indent="-140335">
              <a:lnSpc>
                <a:spcPct val="100000"/>
              </a:lnSpc>
              <a:spcBef>
                <a:spcPts val="105"/>
              </a:spcBef>
              <a:tabLst>
                <a:tab pos="2164080" algn="l"/>
                <a:tab pos="2916555" algn="l"/>
                <a:tab pos="4368800" algn="l"/>
                <a:tab pos="5400675" algn="l"/>
                <a:tab pos="6851650" algn="l"/>
              </a:tabLst>
            </a:pPr>
            <a:r>
              <a:rPr dirty="0" sz="2000">
                <a:latin typeface="Consolas"/>
                <a:cs typeface="Consolas"/>
              </a:rPr>
              <a:t>Algoritmanın</a:t>
            </a:r>
            <a:r>
              <a:rPr dirty="0" sz="2000" spc="400">
                <a:latin typeface="Consolas"/>
                <a:cs typeface="Consolas"/>
              </a:rPr>
              <a:t> </a:t>
            </a:r>
            <a:r>
              <a:rPr dirty="0" sz="2000">
                <a:latin typeface="Consolas"/>
                <a:cs typeface="Consolas"/>
              </a:rPr>
              <a:t>ne</a:t>
            </a:r>
            <a:r>
              <a:rPr dirty="0" sz="2000" spc="405">
                <a:latin typeface="Consolas"/>
                <a:cs typeface="Consolas"/>
              </a:rPr>
              <a:t> </a:t>
            </a:r>
            <a:r>
              <a:rPr dirty="0" sz="2000">
                <a:latin typeface="Consolas"/>
                <a:cs typeface="Consolas"/>
              </a:rPr>
              <a:t>kadar</a:t>
            </a:r>
            <a:r>
              <a:rPr dirty="0" sz="2000" spc="420">
                <a:latin typeface="Consolas"/>
                <a:cs typeface="Consolas"/>
              </a:rPr>
              <a:t> </a:t>
            </a:r>
            <a:r>
              <a:rPr dirty="0" sz="2000">
                <a:latin typeface="Consolas"/>
                <a:cs typeface="Consolas"/>
              </a:rPr>
              <a:t>iyi</a:t>
            </a:r>
            <a:r>
              <a:rPr dirty="0" sz="2000" spc="405">
                <a:latin typeface="Consolas"/>
                <a:cs typeface="Consolas"/>
              </a:rPr>
              <a:t> </a:t>
            </a:r>
            <a:r>
              <a:rPr dirty="0" sz="2000">
                <a:latin typeface="Consolas"/>
                <a:cs typeface="Consolas"/>
              </a:rPr>
              <a:t>sonuçlar</a:t>
            </a:r>
            <a:r>
              <a:rPr dirty="0" sz="2000" spc="409">
                <a:latin typeface="Consolas"/>
                <a:cs typeface="Consolas"/>
              </a:rPr>
              <a:t> </a:t>
            </a:r>
            <a:r>
              <a:rPr dirty="0" sz="2000" spc="-10">
                <a:latin typeface="Consolas"/>
                <a:cs typeface="Consolas"/>
              </a:rPr>
              <a:t>üretebildiği algoritmanın</a:t>
            </a:r>
            <a:r>
              <a:rPr dirty="0" sz="2000">
                <a:latin typeface="Consolas"/>
                <a:cs typeface="Consolas"/>
              </a:rPr>
              <a:t>	</a:t>
            </a:r>
            <a:r>
              <a:rPr dirty="0" sz="2000" spc="-25">
                <a:latin typeface="Consolas"/>
                <a:cs typeface="Consolas"/>
              </a:rPr>
              <a:t>bir</a:t>
            </a:r>
            <a:r>
              <a:rPr dirty="0" sz="2000">
                <a:latin typeface="Consolas"/>
                <a:cs typeface="Consolas"/>
              </a:rPr>
              <a:t>	</a:t>
            </a:r>
            <a:r>
              <a:rPr dirty="0" sz="2000" spc="-10">
                <a:latin typeface="Consolas"/>
                <a:cs typeface="Consolas"/>
              </a:rPr>
              <a:t>problemi</a:t>
            </a:r>
            <a:r>
              <a:rPr dirty="0" sz="2000">
                <a:latin typeface="Consolas"/>
                <a:cs typeface="Consolas"/>
              </a:rPr>
              <a:t>	</a:t>
            </a:r>
            <a:r>
              <a:rPr dirty="0" sz="2000" spc="-10">
                <a:latin typeface="Consolas"/>
                <a:cs typeface="Consolas"/>
              </a:rPr>
              <a:t>çözme</a:t>
            </a:r>
            <a:r>
              <a:rPr dirty="0" sz="2000">
                <a:latin typeface="Consolas"/>
                <a:cs typeface="Consolas"/>
              </a:rPr>
              <a:t>	</a:t>
            </a:r>
            <a:r>
              <a:rPr dirty="0" sz="2000" spc="-10">
                <a:latin typeface="Consolas"/>
                <a:cs typeface="Consolas"/>
              </a:rPr>
              <a:t>yeteneği</a:t>
            </a:r>
            <a:r>
              <a:rPr dirty="0" sz="2000">
                <a:latin typeface="Consolas"/>
                <a:cs typeface="Consolas"/>
              </a:rPr>
              <a:t>	</a:t>
            </a:r>
            <a:r>
              <a:rPr dirty="0" sz="2000" spc="-25">
                <a:latin typeface="Consolas"/>
                <a:cs typeface="Consolas"/>
              </a:rPr>
              <a:t>ve</a:t>
            </a:r>
            <a:endParaRPr sz="2000">
              <a:latin typeface="Consolas"/>
              <a:cs typeface="Consolas"/>
            </a:endParaRPr>
          </a:p>
          <a:p>
            <a:pPr marL="7007225">
              <a:lnSpc>
                <a:spcPct val="100000"/>
              </a:lnSpc>
            </a:pPr>
            <a:r>
              <a:rPr dirty="0" sz="2000" spc="-25">
                <a:latin typeface="Consolas"/>
                <a:cs typeface="Consolas"/>
              </a:rPr>
              <a:t>ve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9817763" y="2301639"/>
            <a:ext cx="1007110" cy="6362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5240">
              <a:lnSpc>
                <a:spcPct val="100000"/>
              </a:lnSpc>
              <a:spcBef>
                <a:spcPts val="105"/>
              </a:spcBef>
            </a:pPr>
            <a:r>
              <a:rPr dirty="0" sz="2000" spc="-10">
                <a:latin typeface="Consolas"/>
                <a:cs typeface="Consolas"/>
              </a:rPr>
              <a:t>çözümün</a:t>
            </a:r>
            <a:endParaRPr sz="20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dirty="0" sz="2000" spc="-10">
                <a:latin typeface="Consolas"/>
                <a:cs typeface="Consolas"/>
              </a:rPr>
              <a:t>belirli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637150" y="2911440"/>
            <a:ext cx="3378200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>
                <a:latin typeface="Consolas"/>
                <a:cs typeface="Consolas"/>
              </a:rPr>
              <a:t>bir</a:t>
            </a:r>
            <a:r>
              <a:rPr dirty="0" sz="2000" spc="-20">
                <a:latin typeface="Consolas"/>
                <a:cs typeface="Consolas"/>
              </a:rPr>
              <a:t> </a:t>
            </a:r>
            <a:r>
              <a:rPr dirty="0" sz="2000">
                <a:latin typeface="Consolas"/>
                <a:cs typeface="Consolas"/>
              </a:rPr>
              <a:t>uygulamaya</a:t>
            </a:r>
            <a:r>
              <a:rPr dirty="0" sz="2000" spc="-25">
                <a:latin typeface="Consolas"/>
                <a:cs typeface="Consolas"/>
              </a:rPr>
              <a:t> </a:t>
            </a:r>
            <a:r>
              <a:rPr dirty="0" sz="2000" spc="-10">
                <a:latin typeface="Consolas"/>
                <a:cs typeface="Consolas"/>
              </a:rPr>
              <a:t>bağlıdır.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294505" y="3520738"/>
            <a:ext cx="114935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50">
                <a:solidFill>
                  <a:srgbClr val="B94609"/>
                </a:solidFill>
                <a:latin typeface="Arial"/>
                <a:cs typeface="Arial"/>
              </a:rPr>
              <a:t>•</a:t>
            </a:r>
            <a:endParaRPr sz="2000">
              <a:latin typeface="Arial"/>
              <a:cs typeface="Arial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637405" y="3520738"/>
            <a:ext cx="4207510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1543685" algn="l"/>
                <a:tab pos="3495040" algn="l"/>
              </a:tabLst>
            </a:pPr>
            <a:r>
              <a:rPr dirty="0" sz="2000" spc="-10">
                <a:solidFill>
                  <a:srgbClr val="B94609"/>
                </a:solidFill>
                <a:latin typeface="Consolas"/>
                <a:cs typeface="Consolas"/>
              </a:rPr>
              <a:t>Genellik:</a:t>
            </a:r>
            <a:r>
              <a:rPr dirty="0" sz="2000">
                <a:solidFill>
                  <a:srgbClr val="B94609"/>
                </a:solidFill>
                <a:latin typeface="Consolas"/>
                <a:cs typeface="Consolas"/>
              </a:rPr>
              <a:t>	</a:t>
            </a:r>
            <a:r>
              <a:rPr dirty="0" sz="2000" spc="-10">
                <a:latin typeface="Consolas"/>
                <a:cs typeface="Consolas"/>
              </a:rPr>
              <a:t>Algoritmanın</a:t>
            </a:r>
            <a:r>
              <a:rPr dirty="0" sz="2000">
                <a:latin typeface="Consolas"/>
                <a:cs typeface="Consolas"/>
              </a:rPr>
              <a:t>	</a:t>
            </a:r>
            <a:r>
              <a:rPr dirty="0" sz="2000" spc="-10">
                <a:latin typeface="Consolas"/>
                <a:cs typeface="Consolas"/>
              </a:rPr>
              <a:t>genel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5092058" y="3520738"/>
            <a:ext cx="3648710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706120" algn="l"/>
                <a:tab pos="2097405" algn="l"/>
              </a:tabLst>
            </a:pPr>
            <a:r>
              <a:rPr dirty="0" sz="2000" spc="-25">
                <a:latin typeface="Consolas"/>
                <a:cs typeface="Consolas"/>
              </a:rPr>
              <a:t>bir</a:t>
            </a:r>
            <a:r>
              <a:rPr dirty="0" sz="2000">
                <a:latin typeface="Consolas"/>
                <a:cs typeface="Consolas"/>
              </a:rPr>
              <a:t>	</a:t>
            </a:r>
            <a:r>
              <a:rPr dirty="0" sz="2000" spc="-10">
                <a:latin typeface="Consolas"/>
                <a:cs typeface="Consolas"/>
              </a:rPr>
              <a:t>uygulama</a:t>
            </a:r>
            <a:r>
              <a:rPr dirty="0" sz="2000">
                <a:latin typeface="Consolas"/>
                <a:cs typeface="Consolas"/>
              </a:rPr>
              <a:t>	</a:t>
            </a:r>
            <a:r>
              <a:rPr dirty="0" sz="2000" spc="-10">
                <a:latin typeface="Consolas"/>
                <a:cs typeface="Consolas"/>
              </a:rPr>
              <a:t>yelpazesine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8989085" y="3520738"/>
            <a:ext cx="721995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10">
                <a:latin typeface="Consolas"/>
                <a:cs typeface="Consolas"/>
              </a:rPr>
              <a:t>sahip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9959778" y="3520738"/>
            <a:ext cx="865505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10">
                <a:latin typeface="Consolas"/>
                <a:cs typeface="Consolas"/>
              </a:rPr>
              <a:t>olması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637405" y="3825638"/>
            <a:ext cx="3987800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644650" algn="l"/>
                <a:tab pos="2298065" algn="l"/>
              </a:tabLst>
            </a:pPr>
            <a:r>
              <a:rPr dirty="0" sz="2000" spc="-10">
                <a:latin typeface="Consolas"/>
                <a:cs typeface="Consolas"/>
              </a:rPr>
              <a:t>önemlidir.</a:t>
            </a:r>
            <a:r>
              <a:rPr dirty="0" sz="2000">
                <a:latin typeface="Consolas"/>
                <a:cs typeface="Consolas"/>
              </a:rPr>
              <a:t>	</a:t>
            </a:r>
            <a:r>
              <a:rPr dirty="0" sz="2000" spc="-25">
                <a:latin typeface="Consolas"/>
                <a:cs typeface="Consolas"/>
              </a:rPr>
              <a:t>Bir</a:t>
            </a:r>
            <a:r>
              <a:rPr dirty="0" sz="2000">
                <a:latin typeface="Consolas"/>
                <a:cs typeface="Consolas"/>
              </a:rPr>
              <a:t>	</a:t>
            </a:r>
            <a:r>
              <a:rPr dirty="0" sz="2000" spc="-10">
                <a:latin typeface="Consolas"/>
                <a:cs typeface="Consolas"/>
              </a:rPr>
              <a:t>algoritmanın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4834496" y="3825638"/>
            <a:ext cx="4128770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085215" algn="l"/>
                <a:tab pos="2856230" algn="l"/>
              </a:tabLst>
            </a:pPr>
            <a:r>
              <a:rPr dirty="0" sz="2000" spc="-10">
                <a:latin typeface="Consolas"/>
                <a:cs typeface="Consolas"/>
              </a:rPr>
              <a:t>farklı</a:t>
            </a:r>
            <a:r>
              <a:rPr dirty="0" sz="2000">
                <a:latin typeface="Consolas"/>
                <a:cs typeface="Consolas"/>
              </a:rPr>
              <a:t>	</a:t>
            </a:r>
            <a:r>
              <a:rPr dirty="0" sz="2000" spc="-10">
                <a:latin typeface="Consolas"/>
                <a:cs typeface="Consolas"/>
              </a:rPr>
              <a:t>problemleri</a:t>
            </a:r>
            <a:r>
              <a:rPr dirty="0" sz="2000">
                <a:latin typeface="Consolas"/>
                <a:cs typeface="Consolas"/>
              </a:rPr>
              <a:t>	</a:t>
            </a:r>
            <a:r>
              <a:rPr dirty="0" sz="2000" spc="-10">
                <a:latin typeface="Consolas"/>
                <a:cs typeface="Consolas"/>
              </a:rPr>
              <a:t>çözebilme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9170295" y="3825638"/>
            <a:ext cx="1654810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363980" algn="l"/>
              </a:tabLst>
            </a:pPr>
            <a:r>
              <a:rPr dirty="0" sz="2000" spc="-10">
                <a:latin typeface="Consolas"/>
                <a:cs typeface="Consolas"/>
              </a:rPr>
              <a:t>yeteneği</a:t>
            </a:r>
            <a:r>
              <a:rPr dirty="0" sz="2000">
                <a:latin typeface="Consolas"/>
                <a:cs typeface="Consolas"/>
              </a:rPr>
              <a:t>	</a:t>
            </a:r>
            <a:r>
              <a:rPr dirty="0" sz="2000" spc="-25">
                <a:latin typeface="Consolas"/>
                <a:cs typeface="Consolas"/>
              </a:rPr>
              <a:t>ve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637405" y="4130539"/>
            <a:ext cx="5422265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065530" algn="l"/>
                <a:tab pos="2956560" algn="l"/>
                <a:tab pos="3730625" algn="l"/>
              </a:tabLst>
            </a:pPr>
            <a:r>
              <a:rPr dirty="0" sz="2000" spc="-10">
                <a:latin typeface="Consolas"/>
                <a:cs typeface="Consolas"/>
              </a:rPr>
              <a:t>farklı</a:t>
            </a:r>
            <a:r>
              <a:rPr dirty="0" sz="2000">
                <a:latin typeface="Consolas"/>
                <a:cs typeface="Consolas"/>
              </a:rPr>
              <a:t>	</a:t>
            </a:r>
            <a:r>
              <a:rPr dirty="0" sz="2000" spc="-10">
                <a:latin typeface="Consolas"/>
                <a:cs typeface="Consolas"/>
              </a:rPr>
              <a:t>uygulamalara</a:t>
            </a:r>
            <a:r>
              <a:rPr dirty="0" sz="2000">
                <a:latin typeface="Consolas"/>
                <a:cs typeface="Consolas"/>
              </a:rPr>
              <a:t>	</a:t>
            </a:r>
            <a:r>
              <a:rPr dirty="0" sz="2000" spc="-20">
                <a:latin typeface="Consolas"/>
                <a:cs typeface="Consolas"/>
              </a:rPr>
              <a:t>uyum</a:t>
            </a:r>
            <a:r>
              <a:rPr dirty="0" sz="2000">
                <a:latin typeface="Consolas"/>
                <a:cs typeface="Consolas"/>
              </a:rPr>
              <a:t>	</a:t>
            </a:r>
            <a:r>
              <a:rPr dirty="0" sz="2000" spc="-10">
                <a:latin typeface="Consolas"/>
                <a:cs typeface="Consolas"/>
              </a:rPr>
              <a:t>sağlayabilme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6247270" y="4130539"/>
            <a:ext cx="4578350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344295" algn="l"/>
                <a:tab pos="2956560" algn="l"/>
                <a:tab pos="4148454" algn="l"/>
              </a:tabLst>
            </a:pPr>
            <a:r>
              <a:rPr dirty="0" sz="2000" spc="-10">
                <a:latin typeface="Consolas"/>
                <a:cs typeface="Consolas"/>
              </a:rPr>
              <a:t>yeteneği</a:t>
            </a:r>
            <a:r>
              <a:rPr dirty="0" sz="2000">
                <a:latin typeface="Consolas"/>
                <a:cs typeface="Consolas"/>
              </a:rPr>
              <a:t>	</a:t>
            </a:r>
            <a:r>
              <a:rPr dirty="0" sz="2000" spc="-10">
                <a:latin typeface="Consolas"/>
                <a:cs typeface="Consolas"/>
              </a:rPr>
              <a:t>genellikle</a:t>
            </a:r>
            <a:r>
              <a:rPr dirty="0" sz="2000">
                <a:latin typeface="Consolas"/>
                <a:cs typeface="Consolas"/>
              </a:rPr>
              <a:t>	</a:t>
            </a:r>
            <a:r>
              <a:rPr dirty="0" sz="2000" spc="-10">
                <a:latin typeface="Consolas"/>
                <a:cs typeface="Consolas"/>
              </a:rPr>
              <a:t>değerli</a:t>
            </a:r>
            <a:r>
              <a:rPr dirty="0" sz="2000">
                <a:latin typeface="Consolas"/>
                <a:cs typeface="Consolas"/>
              </a:rPr>
              <a:t>	</a:t>
            </a:r>
            <a:r>
              <a:rPr dirty="0" sz="2000" spc="-25">
                <a:latin typeface="Consolas"/>
                <a:cs typeface="Consolas"/>
              </a:rPr>
              <a:t>bir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22" name="object 22" descr=""/>
          <p:cNvSpPr txBox="1"/>
          <p:nvPr/>
        </p:nvSpPr>
        <p:spPr>
          <a:xfrm>
            <a:off x="637659" y="4435440"/>
            <a:ext cx="1563370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10">
                <a:latin typeface="Consolas"/>
                <a:cs typeface="Consolas"/>
              </a:rPr>
              <a:t>özelliktir.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23" name="object 23" descr=""/>
          <p:cNvSpPr txBox="1"/>
          <p:nvPr/>
        </p:nvSpPr>
        <p:spPr>
          <a:xfrm>
            <a:off x="294505" y="5044738"/>
            <a:ext cx="8239759" cy="6362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r" marL="342265" marR="5080" indent="-34226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42265" algn="l"/>
              </a:tabLst>
            </a:pPr>
            <a:r>
              <a:rPr dirty="0" sz="2000">
                <a:solidFill>
                  <a:srgbClr val="B94609"/>
                </a:solidFill>
                <a:latin typeface="Consolas"/>
                <a:cs typeface="Consolas"/>
              </a:rPr>
              <a:t>Robustluk:</a:t>
            </a:r>
            <a:r>
              <a:rPr dirty="0" sz="2000" spc="465">
                <a:solidFill>
                  <a:srgbClr val="B94609"/>
                </a:solidFill>
                <a:latin typeface="Consolas"/>
                <a:cs typeface="Consolas"/>
              </a:rPr>
              <a:t> </a:t>
            </a:r>
            <a:r>
              <a:rPr dirty="0" sz="2000">
                <a:latin typeface="Consolas"/>
                <a:cs typeface="Consolas"/>
              </a:rPr>
              <a:t>Algoritmanın</a:t>
            </a:r>
            <a:r>
              <a:rPr dirty="0" sz="2000" spc="480">
                <a:latin typeface="Consolas"/>
                <a:cs typeface="Consolas"/>
              </a:rPr>
              <a:t> </a:t>
            </a:r>
            <a:r>
              <a:rPr dirty="0" sz="2000">
                <a:latin typeface="Consolas"/>
                <a:cs typeface="Consolas"/>
              </a:rPr>
              <a:t>çeşitli</a:t>
            </a:r>
            <a:r>
              <a:rPr dirty="0" sz="2000" spc="495">
                <a:latin typeface="Consolas"/>
                <a:cs typeface="Consolas"/>
              </a:rPr>
              <a:t> </a:t>
            </a:r>
            <a:r>
              <a:rPr dirty="0" sz="2000">
                <a:latin typeface="Consolas"/>
                <a:cs typeface="Consolas"/>
              </a:rPr>
              <a:t>girişlere</a:t>
            </a:r>
            <a:r>
              <a:rPr dirty="0" sz="2000" spc="495">
                <a:latin typeface="Consolas"/>
                <a:cs typeface="Consolas"/>
              </a:rPr>
              <a:t> </a:t>
            </a:r>
            <a:r>
              <a:rPr dirty="0" sz="2000">
                <a:latin typeface="Consolas"/>
                <a:cs typeface="Consolas"/>
              </a:rPr>
              <a:t>ve</a:t>
            </a:r>
            <a:r>
              <a:rPr dirty="0" sz="2000" spc="495">
                <a:latin typeface="Consolas"/>
                <a:cs typeface="Consolas"/>
              </a:rPr>
              <a:t> </a:t>
            </a:r>
            <a:r>
              <a:rPr dirty="0" sz="2000" spc="-10">
                <a:latin typeface="Consolas"/>
                <a:cs typeface="Consolas"/>
              </a:rPr>
              <a:t>durumlara</a:t>
            </a:r>
            <a:endParaRPr sz="2000">
              <a:latin typeface="Consolas"/>
              <a:cs typeface="Consolas"/>
            </a:endParaRPr>
          </a:p>
          <a:p>
            <a:pPr algn="r" marR="29845">
              <a:lnSpc>
                <a:spcPct val="100000"/>
              </a:lnSpc>
              <a:spcBef>
                <a:spcPts val="5"/>
              </a:spcBef>
              <a:tabLst>
                <a:tab pos="1576705" algn="l"/>
                <a:tab pos="2734945" algn="l"/>
                <a:tab pos="4452620" algn="l"/>
                <a:tab pos="6169660" algn="l"/>
              </a:tabLst>
            </a:pPr>
            <a:r>
              <a:rPr dirty="0" sz="2000" spc="-10">
                <a:latin typeface="Consolas"/>
                <a:cs typeface="Consolas"/>
              </a:rPr>
              <a:t>dayanıklı</a:t>
            </a:r>
            <a:r>
              <a:rPr dirty="0" sz="2000">
                <a:latin typeface="Consolas"/>
                <a:cs typeface="Consolas"/>
              </a:rPr>
              <a:t>	</a:t>
            </a:r>
            <a:r>
              <a:rPr dirty="0" sz="2000" spc="-10">
                <a:latin typeface="Consolas"/>
                <a:cs typeface="Consolas"/>
              </a:rPr>
              <a:t>olduğu</a:t>
            </a:r>
            <a:r>
              <a:rPr dirty="0" sz="2000">
                <a:latin typeface="Consolas"/>
                <a:cs typeface="Consolas"/>
              </a:rPr>
              <a:t>	</a:t>
            </a:r>
            <a:r>
              <a:rPr dirty="0" sz="2000" spc="-10">
                <a:latin typeface="Consolas"/>
                <a:cs typeface="Consolas"/>
              </a:rPr>
              <a:t>önemlidir.</a:t>
            </a:r>
            <a:r>
              <a:rPr dirty="0" sz="2000">
                <a:latin typeface="Consolas"/>
                <a:cs typeface="Consolas"/>
              </a:rPr>
              <a:t>	</a:t>
            </a:r>
            <a:r>
              <a:rPr dirty="0" sz="2000" spc="-10">
                <a:latin typeface="Consolas"/>
                <a:cs typeface="Consolas"/>
              </a:rPr>
              <a:t>Robustluk,</a:t>
            </a:r>
            <a:r>
              <a:rPr dirty="0" sz="2000">
                <a:latin typeface="Consolas"/>
                <a:cs typeface="Consolas"/>
              </a:rPr>
              <a:t>	</a:t>
            </a:r>
            <a:r>
              <a:rPr dirty="0" sz="2000" spc="-10">
                <a:latin typeface="Consolas"/>
                <a:cs typeface="Consolas"/>
              </a:rPr>
              <a:t>algoritmanın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24" name="object 24" descr=""/>
          <p:cNvSpPr txBox="1"/>
          <p:nvPr/>
        </p:nvSpPr>
        <p:spPr>
          <a:xfrm>
            <a:off x="8712434" y="5044738"/>
            <a:ext cx="2112010" cy="6362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>
                <a:latin typeface="Consolas"/>
                <a:cs typeface="Consolas"/>
              </a:rPr>
              <a:t>karşı</a:t>
            </a:r>
            <a:r>
              <a:rPr dirty="0" sz="2000" spc="500">
                <a:latin typeface="Consolas"/>
                <a:cs typeface="Consolas"/>
              </a:rPr>
              <a:t> </a:t>
            </a:r>
            <a:r>
              <a:rPr dirty="0" sz="2000">
                <a:latin typeface="Consolas"/>
                <a:cs typeface="Consolas"/>
              </a:rPr>
              <a:t>ne</a:t>
            </a:r>
            <a:r>
              <a:rPr dirty="0" sz="2000" spc="500">
                <a:latin typeface="Consolas"/>
                <a:cs typeface="Consolas"/>
              </a:rPr>
              <a:t> </a:t>
            </a:r>
            <a:r>
              <a:rPr dirty="0" sz="2000" spc="-10">
                <a:latin typeface="Consolas"/>
                <a:cs typeface="Consolas"/>
              </a:rPr>
              <a:t>kadar</a:t>
            </a:r>
            <a:endParaRPr sz="2000">
              <a:latin typeface="Consolas"/>
              <a:cs typeface="Consolas"/>
            </a:endParaRPr>
          </a:p>
          <a:p>
            <a:pPr marL="103505">
              <a:lnSpc>
                <a:spcPct val="100000"/>
              </a:lnSpc>
              <a:spcBef>
                <a:spcPts val="5"/>
              </a:spcBef>
              <a:tabLst>
                <a:tab pos="1818005" algn="l"/>
              </a:tabLst>
            </a:pPr>
            <a:r>
              <a:rPr dirty="0" sz="2000" spc="-10">
                <a:latin typeface="Consolas"/>
                <a:cs typeface="Consolas"/>
              </a:rPr>
              <a:t>istikrarlı</a:t>
            </a:r>
            <a:r>
              <a:rPr dirty="0" sz="2000">
                <a:latin typeface="Consolas"/>
                <a:cs typeface="Consolas"/>
              </a:rPr>
              <a:t>	</a:t>
            </a:r>
            <a:r>
              <a:rPr dirty="0" sz="2000" spc="-25">
                <a:latin typeface="Consolas"/>
                <a:cs typeface="Consolas"/>
              </a:rPr>
              <a:t>ve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25" name="object 25" descr=""/>
          <p:cNvSpPr txBox="1"/>
          <p:nvPr/>
        </p:nvSpPr>
        <p:spPr>
          <a:xfrm>
            <a:off x="636387" y="5654539"/>
            <a:ext cx="7846695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>
                <a:latin typeface="Consolas"/>
                <a:cs typeface="Consolas"/>
              </a:rPr>
              <a:t>güvenilir</a:t>
            </a:r>
            <a:r>
              <a:rPr dirty="0" sz="2000" spc="-45">
                <a:latin typeface="Consolas"/>
                <a:cs typeface="Consolas"/>
              </a:rPr>
              <a:t> </a:t>
            </a:r>
            <a:r>
              <a:rPr dirty="0" sz="2000">
                <a:latin typeface="Consolas"/>
                <a:cs typeface="Consolas"/>
              </a:rPr>
              <a:t>bir</a:t>
            </a:r>
            <a:r>
              <a:rPr dirty="0" sz="2000" spc="-20">
                <a:latin typeface="Consolas"/>
                <a:cs typeface="Consolas"/>
              </a:rPr>
              <a:t> </a:t>
            </a:r>
            <a:r>
              <a:rPr dirty="0" sz="2000">
                <a:latin typeface="Consolas"/>
                <a:cs typeface="Consolas"/>
              </a:rPr>
              <a:t>şekilde</a:t>
            </a:r>
            <a:r>
              <a:rPr dirty="0" sz="2000" spc="-45">
                <a:latin typeface="Consolas"/>
                <a:cs typeface="Consolas"/>
              </a:rPr>
              <a:t> </a:t>
            </a:r>
            <a:r>
              <a:rPr dirty="0" sz="2000">
                <a:latin typeface="Consolas"/>
                <a:cs typeface="Consolas"/>
              </a:rPr>
              <a:t>çalışabilme</a:t>
            </a:r>
            <a:r>
              <a:rPr dirty="0" sz="2000" spc="-35">
                <a:latin typeface="Consolas"/>
                <a:cs typeface="Consolas"/>
              </a:rPr>
              <a:t> </a:t>
            </a:r>
            <a:r>
              <a:rPr dirty="0" sz="2000">
                <a:latin typeface="Consolas"/>
                <a:cs typeface="Consolas"/>
              </a:rPr>
              <a:t>yeteneğiyle</a:t>
            </a:r>
            <a:r>
              <a:rPr dirty="0" sz="2000" spc="-15">
                <a:latin typeface="Consolas"/>
                <a:cs typeface="Consolas"/>
              </a:rPr>
              <a:t> </a:t>
            </a:r>
            <a:r>
              <a:rPr dirty="0" sz="2000" spc="-10">
                <a:latin typeface="Consolas"/>
                <a:cs typeface="Consolas"/>
              </a:rPr>
              <a:t>ilgilidir.</a:t>
            </a:r>
            <a:endParaRPr sz="2000">
              <a:latin typeface="Consolas"/>
              <a:cs typeface="Consolas"/>
            </a:endParaRPr>
          </a:p>
        </p:txBody>
      </p:sp>
      <p:pic>
        <p:nvPicPr>
          <p:cNvPr id="26" name="object 26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281981" y="1"/>
            <a:ext cx="910018" cy="6857998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294505" y="202557"/>
            <a:ext cx="7847330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b="1">
                <a:latin typeface="Consolas"/>
                <a:cs typeface="Consolas"/>
              </a:rPr>
              <a:t>SEZGİSEL</a:t>
            </a:r>
            <a:r>
              <a:rPr dirty="0" sz="2000" spc="-45" b="1">
                <a:latin typeface="Consolas"/>
                <a:cs typeface="Consolas"/>
              </a:rPr>
              <a:t> </a:t>
            </a:r>
            <a:r>
              <a:rPr dirty="0" sz="2000" b="1">
                <a:latin typeface="Consolas"/>
                <a:cs typeface="Consolas"/>
              </a:rPr>
              <a:t>ALGORİTMALARIN</a:t>
            </a:r>
            <a:r>
              <a:rPr dirty="0" sz="2000" spc="-35" b="1">
                <a:latin typeface="Consolas"/>
                <a:cs typeface="Consolas"/>
              </a:rPr>
              <a:t> </a:t>
            </a:r>
            <a:r>
              <a:rPr dirty="0" sz="2000" b="1">
                <a:latin typeface="Consolas"/>
                <a:cs typeface="Consolas"/>
              </a:rPr>
              <a:t>DEĞERLENDİRİLMESİ</a:t>
            </a:r>
            <a:r>
              <a:rPr dirty="0" sz="2000" spc="-35" b="1">
                <a:latin typeface="Consolas"/>
                <a:cs typeface="Consolas"/>
              </a:rPr>
              <a:t> </a:t>
            </a:r>
            <a:r>
              <a:rPr dirty="0" sz="2000" b="1">
                <a:latin typeface="Consolas"/>
                <a:cs typeface="Consolas"/>
              </a:rPr>
              <a:t>İÇİN</a:t>
            </a:r>
            <a:r>
              <a:rPr dirty="0" sz="2000" spc="-35" b="1">
                <a:latin typeface="Consolas"/>
                <a:cs typeface="Consolas"/>
              </a:rPr>
              <a:t> </a:t>
            </a:r>
            <a:r>
              <a:rPr dirty="0" sz="2000" spc="-10" b="1">
                <a:latin typeface="Consolas"/>
                <a:cs typeface="Consolas"/>
              </a:rPr>
              <a:t>KRİTERLER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2109479" y="777538"/>
            <a:ext cx="7312025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1903730" algn="l"/>
                <a:tab pos="3515995" algn="l"/>
                <a:tab pos="5266690" algn="l"/>
                <a:tab pos="5760720" algn="l"/>
              </a:tabLst>
            </a:pPr>
            <a:r>
              <a:rPr dirty="0" sz="2000" spc="-10">
                <a:latin typeface="Consolas"/>
                <a:cs typeface="Consolas"/>
              </a:rPr>
              <a:t>Algoritmanın</a:t>
            </a:r>
            <a:r>
              <a:rPr dirty="0" sz="2000">
                <a:latin typeface="Consolas"/>
                <a:cs typeface="Consolas"/>
              </a:rPr>
              <a:t>	</a:t>
            </a:r>
            <a:r>
              <a:rPr dirty="0" sz="2000" spc="-10">
                <a:latin typeface="Consolas"/>
                <a:cs typeface="Consolas"/>
              </a:rPr>
              <a:t>kullanımı,</a:t>
            </a:r>
            <a:r>
              <a:rPr dirty="0" sz="2000">
                <a:latin typeface="Consolas"/>
                <a:cs typeface="Consolas"/>
              </a:rPr>
              <a:t>	</a:t>
            </a:r>
            <a:r>
              <a:rPr dirty="0" sz="2000" spc="-10">
                <a:latin typeface="Consolas"/>
                <a:cs typeface="Consolas"/>
              </a:rPr>
              <a:t>anlaşılması</a:t>
            </a:r>
            <a:r>
              <a:rPr dirty="0" sz="2000">
                <a:latin typeface="Consolas"/>
                <a:cs typeface="Consolas"/>
              </a:rPr>
              <a:t>	</a:t>
            </a:r>
            <a:r>
              <a:rPr dirty="0" sz="2000" spc="-25">
                <a:latin typeface="Consolas"/>
                <a:cs typeface="Consolas"/>
              </a:rPr>
              <a:t>ve</a:t>
            </a:r>
            <a:r>
              <a:rPr dirty="0" sz="2000">
                <a:latin typeface="Consolas"/>
                <a:cs typeface="Consolas"/>
              </a:rPr>
              <a:t>	</a:t>
            </a:r>
            <a:r>
              <a:rPr dirty="0" sz="2000" spc="-10">
                <a:latin typeface="Consolas"/>
                <a:cs typeface="Consolas"/>
              </a:rPr>
              <a:t>uygulanması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294505" y="777538"/>
            <a:ext cx="1627505" cy="6362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05"/>
              </a:spcBef>
              <a:buFont typeface="Arial"/>
              <a:buChar char="•"/>
              <a:tabLst>
                <a:tab pos="354965" algn="l"/>
              </a:tabLst>
            </a:pPr>
            <a:r>
              <a:rPr dirty="0" sz="2000" spc="-10">
                <a:solidFill>
                  <a:srgbClr val="B94609"/>
                </a:solidFill>
                <a:latin typeface="Consolas"/>
                <a:cs typeface="Consolas"/>
              </a:rPr>
              <a:t>Kolaylık:</a:t>
            </a:r>
            <a:endParaRPr sz="2000">
              <a:latin typeface="Consolas"/>
              <a:cs typeface="Consolas"/>
            </a:endParaRPr>
          </a:p>
          <a:p>
            <a:pPr marL="354965">
              <a:lnSpc>
                <a:spcPct val="100000"/>
              </a:lnSpc>
            </a:pPr>
            <a:r>
              <a:rPr dirty="0" sz="2000" spc="-10">
                <a:latin typeface="Consolas"/>
                <a:cs typeface="Consolas"/>
              </a:rPr>
              <a:t>kolaysa,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1926233" y="1082439"/>
            <a:ext cx="4168140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>
                <a:latin typeface="Consolas"/>
                <a:cs typeface="Consolas"/>
              </a:rPr>
              <a:t>o</a:t>
            </a:r>
            <a:r>
              <a:rPr dirty="0" sz="2000" spc="204">
                <a:latin typeface="Consolas"/>
                <a:cs typeface="Consolas"/>
              </a:rPr>
              <a:t> </a:t>
            </a:r>
            <a:r>
              <a:rPr dirty="0" sz="2000">
                <a:latin typeface="Consolas"/>
                <a:cs typeface="Consolas"/>
              </a:rPr>
              <a:t>kadar</a:t>
            </a:r>
            <a:r>
              <a:rPr dirty="0" sz="2000" spc="215">
                <a:latin typeface="Consolas"/>
                <a:cs typeface="Consolas"/>
              </a:rPr>
              <a:t> </a:t>
            </a:r>
            <a:r>
              <a:rPr dirty="0" sz="2000">
                <a:latin typeface="Consolas"/>
                <a:cs typeface="Consolas"/>
              </a:rPr>
              <a:t>değerlidir.</a:t>
            </a:r>
            <a:r>
              <a:rPr dirty="0" sz="2000" spc="229">
                <a:latin typeface="Consolas"/>
                <a:cs typeface="Consolas"/>
              </a:rPr>
              <a:t> </a:t>
            </a:r>
            <a:r>
              <a:rPr dirty="0" sz="2000" spc="-10">
                <a:latin typeface="Consolas"/>
                <a:cs typeface="Consolas"/>
              </a:rPr>
              <a:t>Kolaylık,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637405" y="1387339"/>
            <a:ext cx="4716780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>
                <a:latin typeface="Consolas"/>
                <a:cs typeface="Consolas"/>
              </a:rPr>
              <a:t>olması,</a:t>
            </a:r>
            <a:r>
              <a:rPr dirty="0" sz="2000" spc="180">
                <a:latin typeface="Consolas"/>
                <a:cs typeface="Consolas"/>
              </a:rPr>
              <a:t> </a:t>
            </a:r>
            <a:r>
              <a:rPr dirty="0" sz="2000">
                <a:latin typeface="Consolas"/>
                <a:cs typeface="Consolas"/>
              </a:rPr>
              <a:t>açıkça</a:t>
            </a:r>
            <a:r>
              <a:rPr dirty="0" sz="2000" spc="180">
                <a:latin typeface="Consolas"/>
                <a:cs typeface="Consolas"/>
              </a:rPr>
              <a:t> </a:t>
            </a:r>
            <a:r>
              <a:rPr dirty="0" sz="2000">
                <a:latin typeface="Consolas"/>
                <a:cs typeface="Consolas"/>
              </a:rPr>
              <a:t>belgelenmiş</a:t>
            </a:r>
            <a:r>
              <a:rPr dirty="0" sz="2000" spc="190">
                <a:latin typeface="Consolas"/>
                <a:cs typeface="Consolas"/>
              </a:rPr>
              <a:t> </a:t>
            </a:r>
            <a:r>
              <a:rPr dirty="0" sz="2000" spc="-10">
                <a:latin typeface="Consolas"/>
                <a:cs typeface="Consolas"/>
              </a:rPr>
              <a:t>olması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5494435" y="1387339"/>
            <a:ext cx="3180715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>
                <a:latin typeface="Consolas"/>
                <a:cs typeface="Consolas"/>
              </a:rPr>
              <a:t>ve</a:t>
            </a:r>
            <a:r>
              <a:rPr dirty="0" sz="2000" spc="200">
                <a:latin typeface="Consolas"/>
                <a:cs typeface="Consolas"/>
              </a:rPr>
              <a:t> </a:t>
            </a:r>
            <a:r>
              <a:rPr dirty="0" sz="2000">
                <a:latin typeface="Consolas"/>
                <a:cs typeface="Consolas"/>
              </a:rPr>
              <a:t>geniş</a:t>
            </a:r>
            <a:r>
              <a:rPr dirty="0" sz="2000" spc="204">
                <a:latin typeface="Consolas"/>
                <a:cs typeface="Consolas"/>
              </a:rPr>
              <a:t> </a:t>
            </a:r>
            <a:r>
              <a:rPr dirty="0" sz="2000">
                <a:latin typeface="Consolas"/>
                <a:cs typeface="Consolas"/>
              </a:rPr>
              <a:t>bir</a:t>
            </a:r>
            <a:r>
              <a:rPr dirty="0" sz="2000" spc="204">
                <a:latin typeface="Consolas"/>
                <a:cs typeface="Consolas"/>
              </a:rPr>
              <a:t> </a:t>
            </a:r>
            <a:r>
              <a:rPr dirty="0" sz="2000" spc="-10">
                <a:latin typeface="Consolas"/>
                <a:cs typeface="Consolas"/>
              </a:rPr>
              <a:t>kullanıcı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6239635" y="1082439"/>
            <a:ext cx="3719829" cy="6362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r" marR="5080">
              <a:lnSpc>
                <a:spcPct val="100000"/>
              </a:lnSpc>
              <a:spcBef>
                <a:spcPts val="105"/>
              </a:spcBef>
            </a:pPr>
            <a:r>
              <a:rPr dirty="0" sz="2000">
                <a:latin typeface="Consolas"/>
                <a:cs typeface="Consolas"/>
              </a:rPr>
              <a:t>bir</a:t>
            </a:r>
            <a:r>
              <a:rPr dirty="0" sz="2000" spc="210">
                <a:latin typeface="Consolas"/>
                <a:cs typeface="Consolas"/>
              </a:rPr>
              <a:t> </a:t>
            </a:r>
            <a:r>
              <a:rPr dirty="0" sz="2000">
                <a:latin typeface="Consolas"/>
                <a:cs typeface="Consolas"/>
              </a:rPr>
              <a:t>algoritmanın</a:t>
            </a:r>
            <a:r>
              <a:rPr dirty="0" sz="2000" spc="215">
                <a:latin typeface="Consolas"/>
                <a:cs typeface="Consolas"/>
              </a:rPr>
              <a:t> </a:t>
            </a:r>
            <a:r>
              <a:rPr dirty="0" sz="2000" spc="-10">
                <a:latin typeface="Consolas"/>
                <a:cs typeface="Consolas"/>
              </a:rPr>
              <a:t>kullanıcı</a:t>
            </a:r>
            <a:endParaRPr sz="2000">
              <a:latin typeface="Consolas"/>
              <a:cs typeface="Consolas"/>
            </a:endParaRPr>
          </a:p>
          <a:p>
            <a:pPr algn="r" marR="5715">
              <a:lnSpc>
                <a:spcPct val="100000"/>
              </a:lnSpc>
            </a:pPr>
            <a:r>
              <a:rPr dirty="0" sz="2000" spc="-10">
                <a:latin typeface="Consolas"/>
                <a:cs typeface="Consolas"/>
              </a:rPr>
              <a:t>tabanına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9608812" y="777538"/>
            <a:ext cx="1216660" cy="941069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507365" algn="l"/>
              </a:tabLst>
            </a:pPr>
            <a:r>
              <a:rPr dirty="0" sz="2000" spc="-25">
                <a:latin typeface="Consolas"/>
                <a:cs typeface="Consolas"/>
              </a:rPr>
              <a:t>ne</a:t>
            </a:r>
            <a:r>
              <a:rPr dirty="0" sz="2000">
                <a:latin typeface="Consolas"/>
                <a:cs typeface="Consolas"/>
              </a:rPr>
              <a:t>	</a:t>
            </a:r>
            <a:r>
              <a:rPr dirty="0" sz="2000" spc="-10">
                <a:latin typeface="Consolas"/>
                <a:cs typeface="Consolas"/>
              </a:rPr>
              <a:t>kadar</a:t>
            </a:r>
            <a:endParaRPr sz="2000">
              <a:latin typeface="Consolas"/>
              <a:cs typeface="Consolas"/>
            </a:endParaRPr>
          </a:p>
          <a:p>
            <a:pPr marL="502284" marR="5080" indent="5080">
              <a:lnSpc>
                <a:spcPct val="100000"/>
              </a:lnSpc>
            </a:pPr>
            <a:r>
              <a:rPr dirty="0" sz="2000" spc="-20">
                <a:latin typeface="Consolas"/>
                <a:cs typeface="Consolas"/>
              </a:rPr>
              <a:t>dostu </a:t>
            </a:r>
            <a:r>
              <a:rPr dirty="0" sz="2000" spc="-10">
                <a:latin typeface="Consolas"/>
                <a:cs typeface="Consolas"/>
              </a:rPr>
              <a:t>sahip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637914" y="1692240"/>
            <a:ext cx="2820670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>
                <a:latin typeface="Consolas"/>
                <a:cs typeface="Consolas"/>
              </a:rPr>
              <a:t>olmasıyla</a:t>
            </a:r>
            <a:r>
              <a:rPr dirty="0" sz="2000" spc="-30">
                <a:latin typeface="Consolas"/>
                <a:cs typeface="Consolas"/>
              </a:rPr>
              <a:t> </a:t>
            </a:r>
            <a:r>
              <a:rPr dirty="0" sz="2000" spc="-10">
                <a:latin typeface="Consolas"/>
                <a:cs typeface="Consolas"/>
              </a:rPr>
              <a:t>ilgilidir.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294505" y="2301538"/>
            <a:ext cx="114935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50">
                <a:solidFill>
                  <a:srgbClr val="B94609"/>
                </a:solidFill>
                <a:latin typeface="Arial"/>
                <a:cs typeface="Arial"/>
              </a:rPr>
              <a:t>•</a:t>
            </a:r>
            <a:endParaRPr sz="2000">
              <a:latin typeface="Arial"/>
              <a:cs typeface="Arial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637405" y="2301538"/>
            <a:ext cx="10187940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2078989" algn="l"/>
                <a:tab pos="4005579" algn="l"/>
                <a:tab pos="5233670" algn="l"/>
                <a:tab pos="7439025" algn="l"/>
                <a:tab pos="7967980" algn="l"/>
                <a:tab pos="9474835" algn="l"/>
              </a:tabLst>
            </a:pPr>
            <a:r>
              <a:rPr dirty="0" sz="2000" spc="-10">
                <a:solidFill>
                  <a:srgbClr val="B94609"/>
                </a:solidFill>
                <a:latin typeface="Consolas"/>
                <a:cs typeface="Consolas"/>
              </a:rPr>
              <a:t>Adaptabilite:</a:t>
            </a:r>
            <a:r>
              <a:rPr dirty="0" sz="2000">
                <a:solidFill>
                  <a:srgbClr val="B94609"/>
                </a:solidFill>
                <a:latin typeface="Consolas"/>
                <a:cs typeface="Consolas"/>
              </a:rPr>
              <a:t>	</a:t>
            </a:r>
            <a:r>
              <a:rPr dirty="0" sz="2000" spc="-10">
                <a:latin typeface="Consolas"/>
                <a:cs typeface="Consolas"/>
              </a:rPr>
              <a:t>Algoritmanın</a:t>
            </a:r>
            <a:r>
              <a:rPr dirty="0" sz="2000">
                <a:latin typeface="Consolas"/>
                <a:cs typeface="Consolas"/>
              </a:rPr>
              <a:t>	</a:t>
            </a:r>
            <a:r>
              <a:rPr dirty="0" sz="2000" spc="-10">
                <a:latin typeface="Consolas"/>
                <a:cs typeface="Consolas"/>
              </a:rPr>
              <a:t>değişen</a:t>
            </a:r>
            <a:r>
              <a:rPr dirty="0" sz="2000">
                <a:latin typeface="Consolas"/>
                <a:cs typeface="Consolas"/>
              </a:rPr>
              <a:t>	</a:t>
            </a:r>
            <a:r>
              <a:rPr dirty="0" sz="2000" spc="-10">
                <a:latin typeface="Consolas"/>
                <a:cs typeface="Consolas"/>
              </a:rPr>
              <a:t>gereksinimlere</a:t>
            </a:r>
            <a:r>
              <a:rPr dirty="0" sz="2000">
                <a:latin typeface="Consolas"/>
                <a:cs typeface="Consolas"/>
              </a:rPr>
              <a:t>	</a:t>
            </a:r>
            <a:r>
              <a:rPr dirty="0" sz="2000" spc="-25">
                <a:latin typeface="Consolas"/>
                <a:cs typeface="Consolas"/>
              </a:rPr>
              <a:t>ve</a:t>
            </a:r>
            <a:r>
              <a:rPr dirty="0" sz="2000">
                <a:latin typeface="Consolas"/>
                <a:cs typeface="Consolas"/>
              </a:rPr>
              <a:t>	</a:t>
            </a:r>
            <a:r>
              <a:rPr dirty="0" sz="2000" spc="-10">
                <a:latin typeface="Consolas"/>
                <a:cs typeface="Consolas"/>
              </a:rPr>
              <a:t>koşullara</a:t>
            </a:r>
            <a:r>
              <a:rPr dirty="0" sz="2000">
                <a:latin typeface="Consolas"/>
                <a:cs typeface="Consolas"/>
              </a:rPr>
              <a:t>	</a:t>
            </a:r>
            <a:r>
              <a:rPr dirty="0" sz="2000" spc="-10">
                <a:latin typeface="Consolas"/>
                <a:cs typeface="Consolas"/>
              </a:rPr>
              <a:t>nasıl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294505" y="2606439"/>
            <a:ext cx="10530205" cy="12452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54965">
              <a:lnSpc>
                <a:spcPct val="100000"/>
              </a:lnSpc>
              <a:spcBef>
                <a:spcPts val="105"/>
              </a:spcBef>
              <a:tabLst>
                <a:tab pos="1234440" algn="l"/>
                <a:tab pos="2811780" algn="l"/>
                <a:tab pos="4528185" algn="l"/>
                <a:tab pos="6663055" algn="l"/>
                <a:tab pos="7402195" algn="l"/>
                <a:tab pos="9398635" algn="l"/>
              </a:tabLst>
            </a:pPr>
            <a:r>
              <a:rPr dirty="0" sz="2000" spc="-20">
                <a:latin typeface="Consolas"/>
                <a:cs typeface="Consolas"/>
              </a:rPr>
              <a:t>uyum</a:t>
            </a:r>
            <a:r>
              <a:rPr dirty="0" sz="2000">
                <a:latin typeface="Consolas"/>
                <a:cs typeface="Consolas"/>
              </a:rPr>
              <a:t>	</a:t>
            </a:r>
            <a:r>
              <a:rPr dirty="0" sz="2000" spc="-10">
                <a:latin typeface="Consolas"/>
                <a:cs typeface="Consolas"/>
              </a:rPr>
              <a:t>sağladığı</a:t>
            </a:r>
            <a:r>
              <a:rPr dirty="0" sz="2000">
                <a:latin typeface="Consolas"/>
                <a:cs typeface="Consolas"/>
              </a:rPr>
              <a:t>	</a:t>
            </a:r>
            <a:r>
              <a:rPr dirty="0" sz="2000" spc="-10">
                <a:latin typeface="Consolas"/>
                <a:cs typeface="Consolas"/>
              </a:rPr>
              <a:t>önemlidir.</a:t>
            </a:r>
            <a:r>
              <a:rPr dirty="0" sz="2000">
                <a:latin typeface="Consolas"/>
                <a:cs typeface="Consolas"/>
              </a:rPr>
              <a:t>	</a:t>
            </a:r>
            <a:r>
              <a:rPr dirty="0" sz="2000" spc="-10">
                <a:latin typeface="Consolas"/>
                <a:cs typeface="Consolas"/>
              </a:rPr>
              <a:t>Adaptabilite,</a:t>
            </a:r>
            <a:r>
              <a:rPr dirty="0" sz="2000">
                <a:latin typeface="Consolas"/>
                <a:cs typeface="Consolas"/>
              </a:rPr>
              <a:t>	</a:t>
            </a:r>
            <a:r>
              <a:rPr dirty="0" sz="2000" spc="-25">
                <a:latin typeface="Consolas"/>
                <a:cs typeface="Consolas"/>
              </a:rPr>
              <a:t>bir</a:t>
            </a:r>
            <a:r>
              <a:rPr dirty="0" sz="2000">
                <a:latin typeface="Consolas"/>
                <a:cs typeface="Consolas"/>
              </a:rPr>
              <a:t>	</a:t>
            </a:r>
            <a:r>
              <a:rPr dirty="0" sz="2000" spc="-10">
                <a:latin typeface="Consolas"/>
                <a:cs typeface="Consolas"/>
              </a:rPr>
              <a:t>algoritmanın</a:t>
            </a:r>
            <a:r>
              <a:rPr dirty="0" sz="2000">
                <a:latin typeface="Consolas"/>
                <a:cs typeface="Consolas"/>
              </a:rPr>
              <a:t>	</a:t>
            </a:r>
            <a:r>
              <a:rPr dirty="0" sz="2000" spc="-10">
                <a:solidFill>
                  <a:srgbClr val="B94609"/>
                </a:solidFill>
                <a:latin typeface="Consolas"/>
                <a:cs typeface="Consolas"/>
              </a:rPr>
              <a:t>esneklik</a:t>
            </a:r>
            <a:endParaRPr sz="2000">
              <a:latin typeface="Consolas"/>
              <a:cs typeface="Consolas"/>
            </a:endParaRPr>
          </a:p>
          <a:p>
            <a:pPr marL="355600">
              <a:lnSpc>
                <a:spcPct val="100000"/>
              </a:lnSpc>
            </a:pPr>
            <a:r>
              <a:rPr dirty="0" sz="2000">
                <a:latin typeface="Consolas"/>
                <a:cs typeface="Consolas"/>
              </a:rPr>
              <a:t>derecesini</a:t>
            </a:r>
            <a:r>
              <a:rPr dirty="0" sz="2000" spc="-50">
                <a:latin typeface="Consolas"/>
                <a:cs typeface="Consolas"/>
              </a:rPr>
              <a:t> </a:t>
            </a:r>
            <a:r>
              <a:rPr dirty="0" sz="2000">
                <a:latin typeface="Consolas"/>
                <a:cs typeface="Consolas"/>
              </a:rPr>
              <a:t>ve</a:t>
            </a:r>
            <a:r>
              <a:rPr dirty="0" sz="2000" spc="-10">
                <a:latin typeface="Consolas"/>
                <a:cs typeface="Consolas"/>
              </a:rPr>
              <a:t> </a:t>
            </a:r>
            <a:r>
              <a:rPr dirty="0" sz="2000">
                <a:latin typeface="Consolas"/>
                <a:cs typeface="Consolas"/>
              </a:rPr>
              <a:t>değişen</a:t>
            </a:r>
            <a:r>
              <a:rPr dirty="0" sz="2000" spc="-35">
                <a:latin typeface="Consolas"/>
                <a:cs typeface="Consolas"/>
              </a:rPr>
              <a:t> </a:t>
            </a:r>
            <a:r>
              <a:rPr dirty="0" sz="2000">
                <a:latin typeface="Consolas"/>
                <a:cs typeface="Consolas"/>
              </a:rPr>
              <a:t>koşullara</a:t>
            </a:r>
            <a:r>
              <a:rPr dirty="0" sz="2000" spc="-25"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B94609"/>
                </a:solidFill>
                <a:latin typeface="Consolas"/>
                <a:cs typeface="Consolas"/>
              </a:rPr>
              <a:t>uyum</a:t>
            </a:r>
            <a:r>
              <a:rPr dirty="0" sz="2000" spc="-25">
                <a:solidFill>
                  <a:srgbClr val="B94609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B94609"/>
                </a:solidFill>
                <a:latin typeface="Consolas"/>
                <a:cs typeface="Consolas"/>
              </a:rPr>
              <a:t>sağlama</a:t>
            </a:r>
            <a:r>
              <a:rPr dirty="0" sz="2000" spc="-25">
                <a:solidFill>
                  <a:srgbClr val="B94609"/>
                </a:solidFill>
                <a:latin typeface="Consolas"/>
                <a:cs typeface="Consolas"/>
              </a:rPr>
              <a:t> </a:t>
            </a:r>
            <a:r>
              <a:rPr dirty="0" sz="2000">
                <a:latin typeface="Consolas"/>
                <a:cs typeface="Consolas"/>
              </a:rPr>
              <a:t>yeteneğini</a:t>
            </a:r>
            <a:r>
              <a:rPr dirty="0" sz="2000" spc="-25">
                <a:latin typeface="Consolas"/>
                <a:cs typeface="Consolas"/>
              </a:rPr>
              <a:t> </a:t>
            </a:r>
            <a:r>
              <a:rPr dirty="0" sz="2000">
                <a:latin typeface="Consolas"/>
                <a:cs typeface="Consolas"/>
              </a:rPr>
              <a:t>ifade</a:t>
            </a:r>
            <a:r>
              <a:rPr dirty="0" sz="2000" spc="-25">
                <a:latin typeface="Consolas"/>
                <a:cs typeface="Consolas"/>
              </a:rPr>
              <a:t> </a:t>
            </a:r>
            <a:r>
              <a:rPr dirty="0" sz="2000" spc="-10">
                <a:latin typeface="Consolas"/>
                <a:cs typeface="Consolas"/>
              </a:rPr>
              <a:t>eder.</a:t>
            </a:r>
            <a:endParaRPr sz="20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000">
              <a:latin typeface="Consolas"/>
              <a:cs typeface="Consolas"/>
            </a:endParaRPr>
          </a:p>
          <a:p>
            <a:pPr marL="354965" indent="-342265">
              <a:lnSpc>
                <a:spcPct val="100000"/>
              </a:lnSpc>
              <a:buFont typeface="Arial"/>
              <a:buChar char="•"/>
              <a:tabLst>
                <a:tab pos="354965" algn="l"/>
              </a:tabLst>
            </a:pPr>
            <a:r>
              <a:rPr dirty="0" sz="2000">
                <a:solidFill>
                  <a:srgbClr val="B94609"/>
                </a:solidFill>
                <a:latin typeface="Consolas"/>
                <a:cs typeface="Consolas"/>
              </a:rPr>
              <a:t>Ölçeklenebilirlik:</a:t>
            </a:r>
            <a:r>
              <a:rPr dirty="0" sz="2000" spc="395">
                <a:solidFill>
                  <a:srgbClr val="B94609"/>
                </a:solidFill>
                <a:latin typeface="Consolas"/>
                <a:cs typeface="Consolas"/>
              </a:rPr>
              <a:t> </a:t>
            </a:r>
            <a:r>
              <a:rPr dirty="0" sz="2000">
                <a:latin typeface="Consolas"/>
                <a:cs typeface="Consolas"/>
              </a:rPr>
              <a:t>Algoritmanın</a:t>
            </a:r>
            <a:r>
              <a:rPr dirty="0" sz="2000" spc="395">
                <a:latin typeface="Consolas"/>
                <a:cs typeface="Consolas"/>
              </a:rPr>
              <a:t> </a:t>
            </a:r>
            <a:r>
              <a:rPr dirty="0" sz="2000">
                <a:latin typeface="Consolas"/>
                <a:cs typeface="Consolas"/>
              </a:rPr>
              <a:t>büyük</a:t>
            </a:r>
            <a:r>
              <a:rPr dirty="0" sz="2000" spc="405">
                <a:latin typeface="Consolas"/>
                <a:cs typeface="Consolas"/>
              </a:rPr>
              <a:t> </a:t>
            </a:r>
            <a:r>
              <a:rPr dirty="0" sz="2000">
                <a:latin typeface="Consolas"/>
                <a:cs typeface="Consolas"/>
              </a:rPr>
              <a:t>veri</a:t>
            </a:r>
            <a:r>
              <a:rPr dirty="0" sz="2000" spc="409">
                <a:latin typeface="Consolas"/>
                <a:cs typeface="Consolas"/>
              </a:rPr>
              <a:t> </a:t>
            </a:r>
            <a:r>
              <a:rPr dirty="0" sz="2000">
                <a:latin typeface="Consolas"/>
                <a:cs typeface="Consolas"/>
              </a:rPr>
              <a:t>setleri</a:t>
            </a:r>
            <a:r>
              <a:rPr dirty="0" sz="2000" spc="390">
                <a:latin typeface="Consolas"/>
                <a:cs typeface="Consolas"/>
              </a:rPr>
              <a:t> </a:t>
            </a:r>
            <a:r>
              <a:rPr dirty="0" sz="2000">
                <a:latin typeface="Consolas"/>
                <a:cs typeface="Consolas"/>
              </a:rPr>
              <a:t>veya</a:t>
            </a:r>
            <a:r>
              <a:rPr dirty="0" sz="2000" spc="400">
                <a:latin typeface="Consolas"/>
                <a:cs typeface="Consolas"/>
              </a:rPr>
              <a:t> </a:t>
            </a:r>
            <a:r>
              <a:rPr dirty="0" sz="2000">
                <a:latin typeface="Consolas"/>
                <a:cs typeface="Consolas"/>
              </a:rPr>
              <a:t>yüksek</a:t>
            </a:r>
            <a:r>
              <a:rPr dirty="0" sz="2000" spc="415">
                <a:latin typeface="Consolas"/>
                <a:cs typeface="Consolas"/>
              </a:rPr>
              <a:t> </a:t>
            </a:r>
            <a:r>
              <a:rPr dirty="0" sz="2000" spc="-10">
                <a:latin typeface="Consolas"/>
                <a:cs typeface="Consolas"/>
              </a:rPr>
              <a:t>boyutlu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636641" y="3825638"/>
            <a:ext cx="1701800" cy="6362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10">
                <a:latin typeface="Consolas"/>
                <a:cs typeface="Consolas"/>
              </a:rPr>
              <a:t>problemlerle</a:t>
            </a:r>
            <a:endParaRPr sz="20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2000" spc="-10">
                <a:latin typeface="Consolas"/>
                <a:cs typeface="Consolas"/>
              </a:rPr>
              <a:t>algoritmanın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2633002" y="3825638"/>
            <a:ext cx="2901315" cy="6362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030605" algn="l"/>
                <a:tab pos="1909445" algn="l"/>
              </a:tabLst>
            </a:pPr>
            <a:r>
              <a:rPr dirty="0" sz="2000" spc="-10">
                <a:latin typeface="Consolas"/>
                <a:cs typeface="Consolas"/>
              </a:rPr>
              <a:t>nasıl</a:t>
            </a:r>
            <a:r>
              <a:rPr dirty="0" sz="2000">
                <a:latin typeface="Consolas"/>
                <a:cs typeface="Consolas"/>
              </a:rPr>
              <a:t>	</a:t>
            </a:r>
            <a:r>
              <a:rPr dirty="0" sz="2000" spc="-20">
                <a:latin typeface="Consolas"/>
                <a:cs typeface="Consolas"/>
              </a:rPr>
              <a:t>başa</a:t>
            </a:r>
            <a:r>
              <a:rPr dirty="0" sz="2000">
                <a:latin typeface="Consolas"/>
                <a:cs typeface="Consolas"/>
              </a:rPr>
              <a:t>	</a:t>
            </a:r>
            <a:r>
              <a:rPr dirty="0" sz="2000" spc="-10">
                <a:latin typeface="Consolas"/>
                <a:cs typeface="Consolas"/>
              </a:rPr>
              <a:t>çıktığı</a:t>
            </a:r>
            <a:endParaRPr sz="2000">
              <a:latin typeface="Consolas"/>
              <a:cs typeface="Consolas"/>
            </a:endParaRPr>
          </a:p>
          <a:p>
            <a:pPr marL="105410">
              <a:lnSpc>
                <a:spcPct val="100000"/>
              </a:lnSpc>
              <a:spcBef>
                <a:spcPts val="5"/>
              </a:spcBef>
              <a:tabLst>
                <a:tab pos="1076325" algn="l"/>
                <a:tab pos="2328545" algn="l"/>
              </a:tabLst>
            </a:pPr>
            <a:r>
              <a:rPr dirty="0" sz="2000" spc="-20">
                <a:latin typeface="Consolas"/>
                <a:cs typeface="Consolas"/>
              </a:rPr>
              <a:t>veri</a:t>
            </a:r>
            <a:r>
              <a:rPr dirty="0" sz="2000">
                <a:latin typeface="Consolas"/>
                <a:cs typeface="Consolas"/>
              </a:rPr>
              <a:t>	</a:t>
            </a:r>
            <a:r>
              <a:rPr dirty="0" sz="2000" spc="-10">
                <a:latin typeface="Consolas"/>
                <a:cs typeface="Consolas"/>
              </a:rPr>
              <a:t>boyutu</a:t>
            </a:r>
            <a:r>
              <a:rPr dirty="0" sz="2000">
                <a:latin typeface="Consolas"/>
                <a:cs typeface="Consolas"/>
              </a:rPr>
              <a:t>	</a:t>
            </a:r>
            <a:r>
              <a:rPr dirty="0" sz="2000" spc="-20">
                <a:latin typeface="Consolas"/>
                <a:cs typeface="Consolas"/>
              </a:rPr>
              <a:t>veya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5828859" y="3825638"/>
            <a:ext cx="4995545" cy="6362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04139" marR="5080" indent="-92075">
              <a:lnSpc>
                <a:spcPct val="100000"/>
              </a:lnSpc>
              <a:spcBef>
                <a:spcPts val="100"/>
              </a:spcBef>
              <a:tabLst>
                <a:tab pos="1728470" algn="l"/>
                <a:tab pos="4561205" algn="l"/>
              </a:tabLst>
            </a:pPr>
            <a:r>
              <a:rPr dirty="0" sz="2000" spc="-10">
                <a:latin typeface="Consolas"/>
                <a:cs typeface="Consolas"/>
              </a:rPr>
              <a:t>önemlidir.</a:t>
            </a:r>
            <a:r>
              <a:rPr dirty="0" sz="2000">
                <a:latin typeface="Consolas"/>
                <a:cs typeface="Consolas"/>
              </a:rPr>
              <a:t>	</a:t>
            </a:r>
            <a:r>
              <a:rPr dirty="0" sz="2000" spc="-10">
                <a:latin typeface="Consolas"/>
                <a:cs typeface="Consolas"/>
              </a:rPr>
              <a:t>Ölçeklenebilirlik,</a:t>
            </a:r>
            <a:r>
              <a:rPr dirty="0" sz="2000">
                <a:latin typeface="Consolas"/>
                <a:cs typeface="Consolas"/>
              </a:rPr>
              <a:t>	</a:t>
            </a:r>
            <a:r>
              <a:rPr dirty="0" sz="2000" spc="-25">
                <a:latin typeface="Consolas"/>
                <a:cs typeface="Consolas"/>
              </a:rPr>
              <a:t>bir </a:t>
            </a:r>
            <a:r>
              <a:rPr dirty="0" sz="2000" spc="-10">
                <a:latin typeface="Consolas"/>
                <a:cs typeface="Consolas"/>
              </a:rPr>
              <a:t>problem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7310350" y="4130539"/>
            <a:ext cx="3514090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101850" algn="l"/>
              </a:tabLst>
            </a:pPr>
            <a:r>
              <a:rPr dirty="0" sz="2000" spc="-10">
                <a:latin typeface="Consolas"/>
                <a:cs typeface="Consolas"/>
              </a:rPr>
              <a:t>karmaşıklığı</a:t>
            </a:r>
            <a:r>
              <a:rPr dirty="0" sz="2000">
                <a:latin typeface="Consolas"/>
                <a:cs typeface="Consolas"/>
              </a:rPr>
              <a:t>	</a:t>
            </a:r>
            <a:r>
              <a:rPr dirty="0" sz="2000" spc="-10">
                <a:latin typeface="Consolas"/>
                <a:cs typeface="Consolas"/>
              </a:rPr>
              <a:t>arttığında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636896" y="4435440"/>
            <a:ext cx="6450965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>
                <a:latin typeface="Consolas"/>
                <a:cs typeface="Consolas"/>
              </a:rPr>
              <a:t>performansının</a:t>
            </a:r>
            <a:r>
              <a:rPr dirty="0" sz="2000" spc="-40">
                <a:latin typeface="Consolas"/>
                <a:cs typeface="Consolas"/>
              </a:rPr>
              <a:t> </a:t>
            </a:r>
            <a:r>
              <a:rPr dirty="0" sz="2000">
                <a:latin typeface="Consolas"/>
                <a:cs typeface="Consolas"/>
              </a:rPr>
              <a:t>nasıl</a:t>
            </a:r>
            <a:r>
              <a:rPr dirty="0" sz="2000" spc="-35">
                <a:latin typeface="Consolas"/>
                <a:cs typeface="Consolas"/>
              </a:rPr>
              <a:t> </a:t>
            </a:r>
            <a:r>
              <a:rPr dirty="0" sz="2000">
                <a:latin typeface="Consolas"/>
                <a:cs typeface="Consolas"/>
              </a:rPr>
              <a:t>etkilendiğini</a:t>
            </a:r>
            <a:r>
              <a:rPr dirty="0" sz="2000" spc="-25">
                <a:latin typeface="Consolas"/>
                <a:cs typeface="Consolas"/>
              </a:rPr>
              <a:t> </a:t>
            </a:r>
            <a:r>
              <a:rPr dirty="0" sz="2000">
                <a:latin typeface="Consolas"/>
                <a:cs typeface="Consolas"/>
              </a:rPr>
              <a:t>ifade</a:t>
            </a:r>
            <a:r>
              <a:rPr dirty="0" sz="2000" spc="-30">
                <a:latin typeface="Consolas"/>
                <a:cs typeface="Consolas"/>
              </a:rPr>
              <a:t> </a:t>
            </a:r>
            <a:r>
              <a:rPr dirty="0" sz="2000" spc="-10">
                <a:latin typeface="Consolas"/>
                <a:cs typeface="Consolas"/>
              </a:rPr>
              <a:t>eder.</a:t>
            </a:r>
            <a:endParaRPr sz="2000">
              <a:latin typeface="Consolas"/>
              <a:cs typeface="Consolas"/>
            </a:endParaRPr>
          </a:p>
        </p:txBody>
      </p:sp>
      <p:pic>
        <p:nvPicPr>
          <p:cNvPr id="19" name="object 19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281981" y="1"/>
            <a:ext cx="910018" cy="6857998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/>
              <a:t>HILL</a:t>
            </a:r>
            <a:r>
              <a:rPr dirty="0" sz="2000" spc="-10"/>
              <a:t> CLIMBING</a:t>
            </a:r>
            <a:endParaRPr sz="2000"/>
          </a:p>
        </p:txBody>
      </p:sp>
      <p:sp>
        <p:nvSpPr>
          <p:cNvPr id="3" name="object 3" descr=""/>
          <p:cNvSpPr txBox="1"/>
          <p:nvPr/>
        </p:nvSpPr>
        <p:spPr>
          <a:xfrm>
            <a:off x="294505" y="779061"/>
            <a:ext cx="494538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Consolas"/>
                <a:cs typeface="Consolas"/>
              </a:rPr>
              <a:t>Hill</a:t>
            </a:r>
            <a:r>
              <a:rPr dirty="0" sz="1800" spc="270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climbing,</a:t>
            </a:r>
            <a:r>
              <a:rPr dirty="0" sz="1800" spc="275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basitçe</a:t>
            </a:r>
            <a:r>
              <a:rPr dirty="0" sz="1800" spc="300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bir</a:t>
            </a:r>
            <a:r>
              <a:rPr dirty="0" sz="1800" spc="285">
                <a:latin typeface="Consolas"/>
                <a:cs typeface="Consolas"/>
              </a:rPr>
              <a:t> </a:t>
            </a:r>
            <a:r>
              <a:rPr dirty="0" sz="1800" spc="-10">
                <a:latin typeface="Consolas"/>
                <a:cs typeface="Consolas"/>
              </a:rPr>
              <a:t>problemdeki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5378340" y="779061"/>
            <a:ext cx="77724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latin typeface="Consolas"/>
                <a:cs typeface="Consolas"/>
              </a:rPr>
              <a:t>mevcut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6295712" y="779061"/>
            <a:ext cx="77787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latin typeface="Consolas"/>
                <a:cs typeface="Consolas"/>
              </a:rPr>
              <a:t>çözümü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7211712" y="779061"/>
            <a:ext cx="153035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latin typeface="Consolas"/>
                <a:cs typeface="Consolas"/>
              </a:rPr>
              <a:t>iyileştirmek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8880492" y="779061"/>
            <a:ext cx="52768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20">
                <a:latin typeface="Consolas"/>
                <a:cs typeface="Consolas"/>
              </a:rPr>
              <a:t>için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9546404" y="779061"/>
            <a:ext cx="127889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latin typeface="Consolas"/>
                <a:cs typeface="Consolas"/>
              </a:rPr>
              <a:t>kullanılan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294276" y="1053381"/>
            <a:ext cx="385508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59765" algn="l"/>
                <a:tab pos="1937385" algn="l"/>
                <a:tab pos="3214370" algn="l"/>
              </a:tabLst>
            </a:pPr>
            <a:r>
              <a:rPr dirty="0" sz="1800" spc="-25">
                <a:latin typeface="Consolas"/>
                <a:cs typeface="Consolas"/>
              </a:rPr>
              <a:t>bir</a:t>
            </a:r>
            <a:r>
              <a:rPr dirty="0" sz="1800">
                <a:latin typeface="Consolas"/>
                <a:cs typeface="Consolas"/>
              </a:rPr>
              <a:t>	</a:t>
            </a:r>
            <a:r>
              <a:rPr dirty="0" sz="1800" spc="-10" b="1">
                <a:latin typeface="Consolas"/>
                <a:cs typeface="Consolas"/>
              </a:rPr>
              <a:t>iteratif</a:t>
            </a:r>
            <a:r>
              <a:rPr dirty="0" sz="1800" b="1">
                <a:latin typeface="Consolas"/>
                <a:cs typeface="Consolas"/>
              </a:rPr>
              <a:t>	</a:t>
            </a:r>
            <a:r>
              <a:rPr dirty="0" sz="1800" spc="-10" b="1">
                <a:latin typeface="Consolas"/>
                <a:cs typeface="Consolas"/>
              </a:rPr>
              <a:t>sezgisel</a:t>
            </a:r>
            <a:r>
              <a:rPr dirty="0" sz="1800" b="1">
                <a:latin typeface="Consolas"/>
                <a:cs typeface="Consolas"/>
              </a:rPr>
              <a:t>	</a:t>
            </a:r>
            <a:r>
              <a:rPr dirty="0" sz="1800" spc="-10" b="1">
                <a:latin typeface="Consolas"/>
                <a:cs typeface="Consolas"/>
              </a:rPr>
              <a:t>arama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4395132" y="1053381"/>
            <a:ext cx="140462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 b="1">
                <a:latin typeface="Consolas"/>
                <a:cs typeface="Consolas"/>
              </a:rPr>
              <a:t>tekniğidir</a:t>
            </a:r>
            <a:r>
              <a:rPr dirty="0" sz="1800" spc="-10">
                <a:latin typeface="Consolas"/>
                <a:cs typeface="Consolas"/>
              </a:rPr>
              <a:t>.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6047224" y="1053381"/>
            <a:ext cx="77724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latin typeface="Consolas"/>
                <a:cs typeface="Consolas"/>
              </a:rPr>
              <a:t>Adını,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7720576" y="1053381"/>
            <a:ext cx="310388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86765" algn="l"/>
                <a:tab pos="1560830" algn="l"/>
                <a:tab pos="2459990" algn="l"/>
              </a:tabLst>
            </a:pPr>
            <a:r>
              <a:rPr dirty="0" sz="1800" spc="-20">
                <a:latin typeface="Consolas"/>
                <a:cs typeface="Consolas"/>
              </a:rPr>
              <a:t>tepe</a:t>
            </a:r>
            <a:r>
              <a:rPr dirty="0" sz="1800">
                <a:latin typeface="Consolas"/>
                <a:cs typeface="Consolas"/>
              </a:rPr>
              <a:t>	</a:t>
            </a:r>
            <a:r>
              <a:rPr dirty="0" sz="1800" spc="-20">
                <a:latin typeface="Consolas"/>
                <a:cs typeface="Consolas"/>
              </a:rPr>
              <a:t>veya</a:t>
            </a:r>
            <a:r>
              <a:rPr dirty="0" sz="1800">
                <a:latin typeface="Consolas"/>
                <a:cs typeface="Consolas"/>
              </a:rPr>
              <a:t>	</a:t>
            </a:r>
            <a:r>
              <a:rPr dirty="0" sz="1800" spc="-20">
                <a:latin typeface="Consolas"/>
                <a:cs typeface="Consolas"/>
              </a:rPr>
              <a:t>zirve</a:t>
            </a:r>
            <a:r>
              <a:rPr dirty="0" sz="1800">
                <a:latin typeface="Consolas"/>
                <a:cs typeface="Consolas"/>
              </a:rPr>
              <a:t>	</a:t>
            </a:r>
            <a:r>
              <a:rPr dirty="0" sz="1800" spc="-20">
                <a:latin typeface="Consolas"/>
                <a:cs typeface="Consolas"/>
              </a:rPr>
              <a:t>arama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5042984" y="1053381"/>
            <a:ext cx="578104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R="1313815">
              <a:lnSpc>
                <a:spcPct val="100000"/>
              </a:lnSpc>
              <a:spcBef>
                <a:spcPts val="100"/>
              </a:spcBef>
            </a:pPr>
            <a:r>
              <a:rPr dirty="0" sz="1800" spc="-25">
                <a:latin typeface="Consolas"/>
                <a:cs typeface="Consolas"/>
              </a:rPr>
              <a:t>bir</a:t>
            </a:r>
            <a:endParaRPr sz="1800">
              <a:latin typeface="Consolas"/>
              <a:cs typeface="Consolas"/>
            </a:endParaRPr>
          </a:p>
          <a:p>
            <a:pPr algn="ctr">
              <a:lnSpc>
                <a:spcPct val="100000"/>
              </a:lnSpc>
            </a:pPr>
            <a:r>
              <a:rPr dirty="0" sz="1800">
                <a:latin typeface="Consolas"/>
                <a:cs typeface="Consolas"/>
              </a:rPr>
              <a:t>tırmanırken,</a:t>
            </a:r>
            <a:r>
              <a:rPr dirty="0" sz="1800" spc="325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o</a:t>
            </a:r>
            <a:r>
              <a:rPr dirty="0" sz="1800" spc="355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anki</a:t>
            </a:r>
            <a:r>
              <a:rPr dirty="0" sz="1800" spc="350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konumunuzdan</a:t>
            </a:r>
            <a:r>
              <a:rPr dirty="0" sz="1800" spc="350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daha</a:t>
            </a:r>
            <a:r>
              <a:rPr dirty="0" sz="1800" spc="355">
                <a:latin typeface="Consolas"/>
                <a:cs typeface="Consolas"/>
              </a:rPr>
              <a:t> </a:t>
            </a:r>
            <a:r>
              <a:rPr dirty="0" sz="1800" spc="-10">
                <a:latin typeface="Consolas"/>
                <a:cs typeface="Consolas"/>
              </a:rPr>
              <a:t>yüksek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294276" y="1327701"/>
            <a:ext cx="460311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Consolas"/>
                <a:cs typeface="Consolas"/>
              </a:rPr>
              <a:t>metaforundan</a:t>
            </a:r>
            <a:r>
              <a:rPr dirty="0" sz="1800" spc="340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alır;</a:t>
            </a:r>
            <a:r>
              <a:rPr dirty="0" sz="1800" spc="345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çünkü</a:t>
            </a:r>
            <a:r>
              <a:rPr dirty="0" sz="1800" spc="340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bir</a:t>
            </a:r>
            <a:r>
              <a:rPr dirty="0" sz="1800" spc="355">
                <a:latin typeface="Consolas"/>
                <a:cs typeface="Consolas"/>
              </a:rPr>
              <a:t> </a:t>
            </a:r>
            <a:r>
              <a:rPr dirty="0" sz="1800" spc="-10">
                <a:latin typeface="Consolas"/>
                <a:cs typeface="Consolas"/>
              </a:rPr>
              <a:t>tepeye </a:t>
            </a:r>
            <a:r>
              <a:rPr dirty="0" sz="1800">
                <a:latin typeface="Consolas"/>
                <a:cs typeface="Consolas"/>
              </a:rPr>
              <a:t>bir</a:t>
            </a:r>
            <a:r>
              <a:rPr dirty="0" sz="1800" spc="-35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konuma</a:t>
            </a:r>
            <a:r>
              <a:rPr dirty="0" sz="1800" spc="-25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gitmeye</a:t>
            </a:r>
            <a:r>
              <a:rPr dirty="0" sz="1800" spc="-20">
                <a:latin typeface="Consolas"/>
                <a:cs typeface="Consolas"/>
              </a:rPr>
              <a:t> </a:t>
            </a:r>
            <a:r>
              <a:rPr dirty="0" sz="1800" spc="-10">
                <a:latin typeface="Consolas"/>
                <a:cs typeface="Consolas"/>
              </a:rPr>
              <a:t>çalışırsınız.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294505" y="2150661"/>
            <a:ext cx="10184130" cy="1671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Consolas"/>
                <a:cs typeface="Consolas"/>
              </a:rPr>
              <a:t>Bu</a:t>
            </a:r>
            <a:r>
              <a:rPr dirty="0" sz="1800" spc="-30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yöntem,</a:t>
            </a:r>
            <a:r>
              <a:rPr dirty="0" sz="1800" spc="-30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genellikle</a:t>
            </a:r>
            <a:r>
              <a:rPr dirty="0" sz="1800" spc="-25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bir</a:t>
            </a:r>
            <a:r>
              <a:rPr dirty="0" sz="1800" spc="-30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durum</a:t>
            </a:r>
            <a:r>
              <a:rPr dirty="0" sz="1800" spc="-15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alanında</a:t>
            </a:r>
            <a:r>
              <a:rPr dirty="0" sz="1800" spc="-10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(problem</a:t>
            </a:r>
            <a:r>
              <a:rPr dirty="0" sz="1800" spc="-30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çözümünün</a:t>
            </a:r>
            <a:r>
              <a:rPr dirty="0" sz="1800" spc="-15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olası</a:t>
            </a:r>
            <a:r>
              <a:rPr dirty="0" sz="1800" spc="-10">
                <a:latin typeface="Consolas"/>
                <a:cs typeface="Consolas"/>
              </a:rPr>
              <a:t> durumlarının </a:t>
            </a:r>
            <a:r>
              <a:rPr dirty="0" sz="1800">
                <a:latin typeface="Consolas"/>
                <a:cs typeface="Consolas"/>
              </a:rPr>
              <a:t>temsil</a:t>
            </a:r>
            <a:r>
              <a:rPr dirty="0" sz="1800" spc="-40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edildiği</a:t>
            </a:r>
            <a:r>
              <a:rPr dirty="0" sz="1800" spc="-25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bir</a:t>
            </a:r>
            <a:r>
              <a:rPr dirty="0" sz="1800" spc="-10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alan)</a:t>
            </a:r>
            <a:r>
              <a:rPr dirty="0" sz="1800" spc="-25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bir</a:t>
            </a:r>
            <a:r>
              <a:rPr dirty="0" sz="1800" spc="-10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başlangıç</a:t>
            </a:r>
            <a:r>
              <a:rPr dirty="0" sz="1800" spc="-25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noktasından</a:t>
            </a:r>
            <a:r>
              <a:rPr dirty="0" sz="1800" spc="-25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başlar</a:t>
            </a:r>
            <a:r>
              <a:rPr dirty="0" sz="1800" spc="-25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ve</a:t>
            </a:r>
            <a:r>
              <a:rPr dirty="0" sz="1800" spc="-25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ardından</a:t>
            </a:r>
            <a:r>
              <a:rPr dirty="0" sz="1800" spc="-25">
                <a:latin typeface="Consolas"/>
                <a:cs typeface="Consolas"/>
              </a:rPr>
              <a:t> en </a:t>
            </a:r>
            <a:r>
              <a:rPr dirty="0" sz="1800">
                <a:latin typeface="Consolas"/>
                <a:cs typeface="Consolas"/>
              </a:rPr>
              <a:t>iyileştirilmiş</a:t>
            </a:r>
            <a:r>
              <a:rPr dirty="0" sz="1800" spc="-30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çözüme</a:t>
            </a:r>
            <a:r>
              <a:rPr dirty="0" sz="1800" spc="-30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doğru</a:t>
            </a:r>
            <a:r>
              <a:rPr dirty="0" sz="1800" spc="-25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adımlar</a:t>
            </a:r>
            <a:r>
              <a:rPr dirty="0" sz="1800" spc="-15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atarak</a:t>
            </a:r>
            <a:r>
              <a:rPr dirty="0" sz="1800" spc="-25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ilerler.</a:t>
            </a:r>
            <a:r>
              <a:rPr dirty="0" sz="1800" spc="-30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Her</a:t>
            </a:r>
            <a:r>
              <a:rPr dirty="0" sz="1800" spc="-10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adımda,</a:t>
            </a:r>
            <a:r>
              <a:rPr dirty="0" sz="1800" spc="-30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mevcut</a:t>
            </a:r>
            <a:r>
              <a:rPr dirty="0" sz="1800" spc="-25">
                <a:latin typeface="Consolas"/>
                <a:cs typeface="Consolas"/>
              </a:rPr>
              <a:t> </a:t>
            </a:r>
            <a:r>
              <a:rPr dirty="0" sz="1800" spc="-10">
                <a:latin typeface="Consolas"/>
                <a:cs typeface="Consolas"/>
              </a:rPr>
              <a:t>konumdaki </a:t>
            </a:r>
            <a:r>
              <a:rPr dirty="0" sz="1800">
                <a:latin typeface="Consolas"/>
                <a:cs typeface="Consolas"/>
              </a:rPr>
              <a:t>çözümü</a:t>
            </a:r>
            <a:r>
              <a:rPr dirty="0" sz="1800" spc="-40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daha</a:t>
            </a:r>
            <a:r>
              <a:rPr dirty="0" sz="1800" spc="-10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iyi</a:t>
            </a:r>
            <a:r>
              <a:rPr dirty="0" sz="1800" spc="-25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bir</a:t>
            </a:r>
            <a:r>
              <a:rPr dirty="0" sz="1800" spc="-10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duruma</a:t>
            </a:r>
            <a:r>
              <a:rPr dirty="0" sz="1800" spc="-30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getirecek</a:t>
            </a:r>
            <a:r>
              <a:rPr dirty="0" sz="1800" spc="-10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bir</a:t>
            </a:r>
            <a:r>
              <a:rPr dirty="0" sz="1800" spc="-10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adım</a:t>
            </a:r>
            <a:r>
              <a:rPr dirty="0" sz="1800" spc="-25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seçilir.</a:t>
            </a:r>
            <a:r>
              <a:rPr dirty="0" sz="1800" spc="-30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Eğer</a:t>
            </a:r>
            <a:r>
              <a:rPr dirty="0" sz="1800" spc="-10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seçilen</a:t>
            </a:r>
            <a:r>
              <a:rPr dirty="0" sz="1800" spc="-10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adım</a:t>
            </a:r>
            <a:r>
              <a:rPr dirty="0" sz="1800" spc="-10">
                <a:latin typeface="Consolas"/>
                <a:cs typeface="Consolas"/>
              </a:rPr>
              <a:t> mevcut </a:t>
            </a:r>
            <a:r>
              <a:rPr dirty="0" sz="1800">
                <a:latin typeface="Consolas"/>
                <a:cs typeface="Consolas"/>
              </a:rPr>
              <a:t>konumdan</a:t>
            </a:r>
            <a:r>
              <a:rPr dirty="0" sz="1800" spc="-25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daha</a:t>
            </a:r>
            <a:r>
              <a:rPr dirty="0" sz="1800" spc="-25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iyi</a:t>
            </a:r>
            <a:r>
              <a:rPr dirty="0" sz="1800" spc="-15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bir</a:t>
            </a:r>
            <a:r>
              <a:rPr dirty="0" sz="1800" spc="-25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çözüme</a:t>
            </a:r>
            <a:r>
              <a:rPr dirty="0" sz="1800" spc="-10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götürüyorsa,</a:t>
            </a:r>
            <a:r>
              <a:rPr dirty="0" sz="1800" spc="-15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o</a:t>
            </a:r>
            <a:r>
              <a:rPr dirty="0" sz="1800" spc="-10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adım</a:t>
            </a:r>
            <a:r>
              <a:rPr dirty="0" sz="1800" spc="-15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atılır.</a:t>
            </a:r>
            <a:r>
              <a:rPr dirty="0" sz="1800" spc="-10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Ancak,</a:t>
            </a:r>
            <a:r>
              <a:rPr dirty="0" sz="1800" spc="-25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bu</a:t>
            </a:r>
            <a:r>
              <a:rPr dirty="0" sz="1800" spc="-30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adım</a:t>
            </a:r>
            <a:r>
              <a:rPr dirty="0" sz="1800" spc="-10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daha</a:t>
            </a:r>
            <a:r>
              <a:rPr dirty="0" sz="1800" spc="-10">
                <a:latin typeface="Consolas"/>
                <a:cs typeface="Consolas"/>
              </a:rPr>
              <a:t> </a:t>
            </a:r>
            <a:r>
              <a:rPr dirty="0" sz="1800" spc="-20">
                <a:latin typeface="Consolas"/>
                <a:cs typeface="Consolas"/>
              </a:rPr>
              <a:t>kötü </a:t>
            </a:r>
            <a:r>
              <a:rPr dirty="0" sz="1800">
                <a:latin typeface="Consolas"/>
                <a:cs typeface="Consolas"/>
              </a:rPr>
              <a:t>bir</a:t>
            </a:r>
            <a:r>
              <a:rPr dirty="0" sz="1800" spc="-25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sonuca</a:t>
            </a:r>
            <a:r>
              <a:rPr dirty="0" sz="1800" spc="-25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yol</a:t>
            </a:r>
            <a:r>
              <a:rPr dirty="0" sz="1800" spc="-25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açarsa,</a:t>
            </a:r>
            <a:r>
              <a:rPr dirty="0" sz="1800" spc="-20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algoritma</a:t>
            </a:r>
            <a:r>
              <a:rPr dirty="0" sz="1800" spc="-10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sonlandırılır</a:t>
            </a:r>
            <a:r>
              <a:rPr dirty="0" sz="1800" spc="-25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veya</a:t>
            </a:r>
            <a:r>
              <a:rPr dirty="0" sz="1800" spc="-20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başka</a:t>
            </a:r>
            <a:r>
              <a:rPr dirty="0" sz="1800" spc="-25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bir</a:t>
            </a:r>
            <a:r>
              <a:rPr dirty="0" sz="1800" spc="-25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adım</a:t>
            </a:r>
            <a:r>
              <a:rPr dirty="0" sz="1800" spc="-20">
                <a:latin typeface="Consolas"/>
                <a:cs typeface="Consolas"/>
              </a:rPr>
              <a:t> </a:t>
            </a:r>
            <a:r>
              <a:rPr dirty="0" sz="1800" spc="-10">
                <a:latin typeface="Consolas"/>
                <a:cs typeface="Consolas"/>
              </a:rPr>
              <a:t>seçilebilir.</a:t>
            </a:r>
            <a:endParaRPr sz="1800">
              <a:latin typeface="Consolas"/>
              <a:cs typeface="Consolas"/>
            </a:endParaRPr>
          </a:p>
        </p:txBody>
      </p:sp>
      <p:pic>
        <p:nvPicPr>
          <p:cNvPr id="16" name="object 16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281981" y="1"/>
            <a:ext cx="910018" cy="6857998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146725" y="4301350"/>
            <a:ext cx="3670502" cy="2556649"/>
          </a:xfrm>
          <a:prstGeom prst="rect">
            <a:avLst/>
          </a:prstGeom>
        </p:spPr>
      </p:pic>
      <p:sp>
        <p:nvSpPr>
          <p:cNvPr id="18" name="object 18" descr=""/>
          <p:cNvSpPr txBox="1"/>
          <p:nvPr/>
        </p:nvSpPr>
        <p:spPr>
          <a:xfrm>
            <a:off x="294501" y="4066123"/>
            <a:ext cx="593471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017905" algn="l"/>
                <a:tab pos="1775460" algn="l"/>
                <a:tab pos="3034665" algn="l"/>
                <a:tab pos="4667885" algn="l"/>
              </a:tabLst>
            </a:pPr>
            <a:r>
              <a:rPr dirty="0" sz="1800" spc="-10">
                <a:latin typeface="Consolas"/>
                <a:cs typeface="Consolas"/>
              </a:rPr>
              <a:t>Ancak,</a:t>
            </a:r>
            <a:r>
              <a:rPr dirty="0" sz="1800">
                <a:latin typeface="Consolas"/>
                <a:cs typeface="Consolas"/>
              </a:rPr>
              <a:t>	</a:t>
            </a:r>
            <a:r>
              <a:rPr dirty="0" sz="1800" spc="-20">
                <a:latin typeface="Consolas"/>
                <a:cs typeface="Consolas"/>
              </a:rPr>
              <a:t>hill</a:t>
            </a:r>
            <a:r>
              <a:rPr dirty="0" sz="1800">
                <a:latin typeface="Consolas"/>
                <a:cs typeface="Consolas"/>
              </a:rPr>
              <a:t>	</a:t>
            </a:r>
            <a:r>
              <a:rPr dirty="0" sz="1800" spc="-10">
                <a:latin typeface="Consolas"/>
                <a:cs typeface="Consolas"/>
              </a:rPr>
              <a:t>climbing</a:t>
            </a:r>
            <a:r>
              <a:rPr dirty="0" sz="1800">
                <a:latin typeface="Consolas"/>
                <a:cs typeface="Consolas"/>
              </a:rPr>
              <a:t>	</a:t>
            </a:r>
            <a:r>
              <a:rPr dirty="0" sz="1800" spc="-10">
                <a:latin typeface="Consolas"/>
                <a:cs typeface="Consolas"/>
              </a:rPr>
              <a:t>tekniğinin,</a:t>
            </a:r>
            <a:r>
              <a:rPr dirty="0" sz="1800">
                <a:latin typeface="Consolas"/>
                <a:cs typeface="Consolas"/>
              </a:rPr>
              <a:t>	</a:t>
            </a:r>
            <a:r>
              <a:rPr dirty="0" sz="1800" spc="-10">
                <a:latin typeface="Consolas"/>
                <a:cs typeface="Consolas"/>
              </a:rPr>
              <a:t>çözümlerin</a:t>
            </a:r>
            <a:endParaRPr sz="18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dirty="0" sz="1800" spc="-10">
                <a:latin typeface="Consolas"/>
                <a:cs typeface="Consolas"/>
              </a:rPr>
              <a:t>yerel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1469505" y="4340443"/>
            <a:ext cx="153098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latin typeface="Consolas"/>
                <a:cs typeface="Consolas"/>
              </a:rPr>
              <a:t>minimumlarda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294501" y="4614763"/>
            <a:ext cx="244157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178050" algn="l"/>
              </a:tabLst>
            </a:pPr>
            <a:r>
              <a:rPr dirty="0" sz="1800" spc="-10">
                <a:latin typeface="Consolas"/>
                <a:cs typeface="Consolas"/>
              </a:rPr>
              <a:t>sıkışabileceği,</a:t>
            </a:r>
            <a:r>
              <a:rPr dirty="0" sz="1800">
                <a:latin typeface="Consolas"/>
                <a:cs typeface="Consolas"/>
              </a:rPr>
              <a:t>	</a:t>
            </a:r>
            <a:r>
              <a:rPr dirty="0" sz="1800" spc="-25">
                <a:latin typeface="Consolas"/>
                <a:cs typeface="Consolas"/>
              </a:rPr>
              <a:t>bu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2996782" y="4340443"/>
            <a:ext cx="105283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527050">
              <a:lnSpc>
                <a:spcPct val="100000"/>
              </a:lnSpc>
              <a:spcBef>
                <a:spcPts val="100"/>
              </a:spcBef>
            </a:pPr>
            <a:r>
              <a:rPr dirty="0" sz="1800" spc="-20">
                <a:latin typeface="Consolas"/>
                <a:cs typeface="Consolas"/>
              </a:rPr>
              <a:t>veya </a:t>
            </a:r>
            <a:r>
              <a:rPr dirty="0" sz="1800" spc="-10">
                <a:latin typeface="Consolas"/>
                <a:cs typeface="Consolas"/>
              </a:rPr>
              <a:t>nedenle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22" name="object 22" descr=""/>
          <p:cNvSpPr txBox="1"/>
          <p:nvPr/>
        </p:nvSpPr>
        <p:spPr>
          <a:xfrm>
            <a:off x="4161270" y="4340443"/>
            <a:ext cx="206819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412115">
              <a:lnSpc>
                <a:spcPct val="100000"/>
              </a:lnSpc>
              <a:spcBef>
                <a:spcPts val="100"/>
              </a:spcBef>
              <a:tabLst>
                <a:tab pos="1051560" algn="l"/>
              </a:tabLst>
            </a:pPr>
            <a:r>
              <a:rPr dirty="0" sz="1800" spc="-10">
                <a:latin typeface="Consolas"/>
                <a:cs typeface="Consolas"/>
              </a:rPr>
              <a:t>maksimumlarda global</a:t>
            </a:r>
            <a:r>
              <a:rPr dirty="0" sz="1800">
                <a:latin typeface="Consolas"/>
                <a:cs typeface="Consolas"/>
              </a:rPr>
              <a:t>	</a:t>
            </a:r>
            <a:r>
              <a:rPr dirty="0" sz="1800" spc="-10">
                <a:latin typeface="Consolas"/>
                <a:cs typeface="Consolas"/>
              </a:rPr>
              <a:t>optimumu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23" name="object 23" descr=""/>
          <p:cNvSpPr txBox="1"/>
          <p:nvPr/>
        </p:nvSpPr>
        <p:spPr>
          <a:xfrm>
            <a:off x="294958" y="4889083"/>
            <a:ext cx="5937885" cy="1671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Consolas"/>
                <a:cs typeface="Consolas"/>
              </a:rPr>
              <a:t>kaçırabileceği</a:t>
            </a:r>
            <a:r>
              <a:rPr dirty="0" sz="1800" spc="-50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bir</a:t>
            </a:r>
            <a:r>
              <a:rPr dirty="0" sz="1800" spc="-35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dezavantajı</a:t>
            </a:r>
            <a:r>
              <a:rPr dirty="0" sz="1800" spc="-35">
                <a:latin typeface="Consolas"/>
                <a:cs typeface="Consolas"/>
              </a:rPr>
              <a:t> </a:t>
            </a:r>
            <a:r>
              <a:rPr dirty="0" sz="1800" spc="-10">
                <a:latin typeface="Consolas"/>
                <a:cs typeface="Consolas"/>
              </a:rPr>
              <a:t>vardır.</a:t>
            </a:r>
            <a:endParaRPr sz="18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800">
              <a:latin typeface="Consolas"/>
              <a:cs typeface="Consolas"/>
            </a:endParaRPr>
          </a:p>
          <a:p>
            <a:pPr algn="just" marL="12700" marR="5080">
              <a:lnSpc>
                <a:spcPct val="100000"/>
              </a:lnSpc>
            </a:pPr>
            <a:r>
              <a:rPr dirty="0" sz="1800">
                <a:latin typeface="Consolas"/>
                <a:cs typeface="Consolas"/>
              </a:rPr>
              <a:t>Bu</a:t>
            </a:r>
            <a:r>
              <a:rPr dirty="0" sz="1800" spc="-5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nedenle,</a:t>
            </a:r>
            <a:r>
              <a:rPr dirty="0" sz="1800" spc="5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hill</a:t>
            </a:r>
            <a:r>
              <a:rPr dirty="0" sz="1800" spc="-5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climbing</a:t>
            </a:r>
            <a:r>
              <a:rPr dirty="0" sz="1800" spc="-10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genellikle</a:t>
            </a:r>
            <a:r>
              <a:rPr dirty="0" sz="1800" spc="5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diğer</a:t>
            </a:r>
            <a:r>
              <a:rPr dirty="0" sz="1800" spc="10">
                <a:latin typeface="Consolas"/>
                <a:cs typeface="Consolas"/>
              </a:rPr>
              <a:t> </a:t>
            </a:r>
            <a:r>
              <a:rPr dirty="0" sz="1800" spc="-20">
                <a:latin typeface="Consolas"/>
                <a:cs typeface="Consolas"/>
              </a:rPr>
              <a:t>daha </a:t>
            </a:r>
            <a:r>
              <a:rPr dirty="0" sz="1800">
                <a:latin typeface="Consolas"/>
                <a:cs typeface="Consolas"/>
              </a:rPr>
              <a:t>sofistike</a:t>
            </a:r>
            <a:r>
              <a:rPr dirty="0" sz="1800" spc="-165">
                <a:latin typeface="Consolas"/>
                <a:cs typeface="Consolas"/>
              </a:rPr>
              <a:t>  </a:t>
            </a:r>
            <a:r>
              <a:rPr dirty="0" sz="1800">
                <a:latin typeface="Consolas"/>
                <a:cs typeface="Consolas"/>
              </a:rPr>
              <a:t>optimizasyon</a:t>
            </a:r>
            <a:r>
              <a:rPr dirty="0" sz="1800" spc="-160">
                <a:latin typeface="Consolas"/>
                <a:cs typeface="Consolas"/>
              </a:rPr>
              <a:t>  </a:t>
            </a:r>
            <a:r>
              <a:rPr dirty="0" sz="1800">
                <a:latin typeface="Consolas"/>
                <a:cs typeface="Consolas"/>
              </a:rPr>
              <a:t>teknikleriyle</a:t>
            </a:r>
            <a:r>
              <a:rPr dirty="0" sz="1800" spc="-165">
                <a:latin typeface="Consolas"/>
                <a:cs typeface="Consolas"/>
              </a:rPr>
              <a:t>  </a:t>
            </a:r>
            <a:r>
              <a:rPr dirty="0" sz="1800" spc="-10">
                <a:latin typeface="Consolas"/>
                <a:cs typeface="Consolas"/>
              </a:rPr>
              <a:t>birlikte </a:t>
            </a:r>
            <a:r>
              <a:rPr dirty="0" sz="1800">
                <a:latin typeface="Consolas"/>
                <a:cs typeface="Consolas"/>
              </a:rPr>
              <a:t>kullanılır</a:t>
            </a:r>
            <a:r>
              <a:rPr dirty="0" sz="1800" spc="335">
                <a:latin typeface="Consolas"/>
                <a:cs typeface="Consolas"/>
              </a:rPr>
              <a:t>  </a:t>
            </a:r>
            <a:r>
              <a:rPr dirty="0" sz="1800">
                <a:latin typeface="Consolas"/>
                <a:cs typeface="Consolas"/>
              </a:rPr>
              <a:t>veya</a:t>
            </a:r>
            <a:r>
              <a:rPr dirty="0" sz="1800" spc="335">
                <a:latin typeface="Consolas"/>
                <a:cs typeface="Consolas"/>
              </a:rPr>
              <a:t>  </a:t>
            </a:r>
            <a:r>
              <a:rPr dirty="0" sz="1800">
                <a:latin typeface="Consolas"/>
                <a:cs typeface="Consolas"/>
              </a:rPr>
              <a:t>geliştirilmiş</a:t>
            </a:r>
            <a:r>
              <a:rPr dirty="0" sz="1800" spc="335">
                <a:latin typeface="Consolas"/>
                <a:cs typeface="Consolas"/>
              </a:rPr>
              <a:t>  </a:t>
            </a:r>
            <a:r>
              <a:rPr dirty="0" sz="1800" spc="-10">
                <a:latin typeface="Consolas"/>
                <a:cs typeface="Consolas"/>
              </a:rPr>
              <a:t>versiyonları </a:t>
            </a:r>
            <a:r>
              <a:rPr dirty="0" sz="1800">
                <a:latin typeface="Consolas"/>
                <a:cs typeface="Consolas"/>
              </a:rPr>
              <a:t>tercih</a:t>
            </a:r>
            <a:r>
              <a:rPr dirty="0" sz="1800" spc="-30">
                <a:latin typeface="Consolas"/>
                <a:cs typeface="Consolas"/>
              </a:rPr>
              <a:t> </a:t>
            </a:r>
            <a:r>
              <a:rPr dirty="0" sz="1800" spc="-10">
                <a:latin typeface="Consolas"/>
                <a:cs typeface="Consolas"/>
              </a:rPr>
              <a:t>edilir.</a:t>
            </a:r>
            <a:endParaRPr sz="18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/>
              <a:t>HILL</a:t>
            </a:r>
            <a:r>
              <a:rPr dirty="0" sz="2000" spc="-10"/>
              <a:t> CLIMBING</a:t>
            </a:r>
            <a:endParaRPr sz="2000"/>
          </a:p>
        </p:txBody>
      </p:sp>
      <p:sp>
        <p:nvSpPr>
          <p:cNvPr id="3" name="object 3" descr=""/>
          <p:cNvSpPr txBox="1"/>
          <p:nvPr/>
        </p:nvSpPr>
        <p:spPr>
          <a:xfrm>
            <a:off x="294505" y="779061"/>
            <a:ext cx="10714355" cy="359282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Consolas"/>
                <a:cs typeface="Consolas"/>
              </a:rPr>
              <a:t>Başlama</a:t>
            </a:r>
            <a:r>
              <a:rPr dirty="0" sz="1800" spc="-35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noktası</a:t>
            </a:r>
            <a:r>
              <a:rPr dirty="0" sz="1800" spc="-25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iki</a:t>
            </a:r>
            <a:r>
              <a:rPr dirty="0" sz="1800" spc="-20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şekilde</a:t>
            </a:r>
            <a:r>
              <a:rPr dirty="0" sz="1800" spc="-25">
                <a:latin typeface="Consolas"/>
                <a:cs typeface="Consolas"/>
              </a:rPr>
              <a:t> </a:t>
            </a:r>
            <a:r>
              <a:rPr dirty="0" sz="1800" spc="-10">
                <a:latin typeface="Consolas"/>
                <a:cs typeface="Consolas"/>
              </a:rPr>
              <a:t>seçilebilir:</a:t>
            </a:r>
            <a:endParaRPr sz="1800">
              <a:latin typeface="Consolas"/>
              <a:cs typeface="Consolas"/>
            </a:endParaRPr>
          </a:p>
          <a:p>
            <a:pPr marL="756285" indent="-286385">
              <a:lnSpc>
                <a:spcPct val="100000"/>
              </a:lnSpc>
              <a:buFont typeface="Arial"/>
              <a:buChar char="•"/>
              <a:tabLst>
                <a:tab pos="756285" algn="l"/>
              </a:tabLst>
            </a:pPr>
            <a:r>
              <a:rPr dirty="0" sz="1800" spc="-10">
                <a:latin typeface="Consolas"/>
                <a:cs typeface="Consolas"/>
              </a:rPr>
              <a:t>Rastgele</a:t>
            </a:r>
            <a:endParaRPr sz="1800">
              <a:latin typeface="Consolas"/>
              <a:cs typeface="Consolas"/>
            </a:endParaRPr>
          </a:p>
          <a:p>
            <a:pPr marL="756285" indent="-286385">
              <a:lnSpc>
                <a:spcPct val="100000"/>
              </a:lnSpc>
              <a:buFont typeface="Arial"/>
              <a:buChar char="•"/>
              <a:tabLst>
                <a:tab pos="756285" algn="l"/>
              </a:tabLst>
            </a:pPr>
            <a:r>
              <a:rPr dirty="0" sz="1800">
                <a:latin typeface="Consolas"/>
                <a:cs typeface="Consolas"/>
              </a:rPr>
              <a:t>Daha</a:t>
            </a:r>
            <a:r>
              <a:rPr dirty="0" sz="1800" spc="-30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önceden</a:t>
            </a:r>
            <a:r>
              <a:rPr dirty="0" sz="1800" spc="-25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belirlenmiş</a:t>
            </a:r>
            <a:r>
              <a:rPr dirty="0" sz="1800" spc="-25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noktalara</a:t>
            </a:r>
            <a:r>
              <a:rPr dirty="0" sz="1800" spc="-35">
                <a:latin typeface="Consolas"/>
                <a:cs typeface="Consolas"/>
              </a:rPr>
              <a:t> </a:t>
            </a:r>
            <a:r>
              <a:rPr dirty="0" sz="1800" spc="-10">
                <a:latin typeface="Consolas"/>
                <a:cs typeface="Consolas"/>
              </a:rPr>
              <a:t>göre.</a:t>
            </a:r>
            <a:endParaRPr sz="18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800">
              <a:latin typeface="Consolas"/>
              <a:cs typeface="Consolas"/>
            </a:endParaRPr>
          </a:p>
          <a:p>
            <a:pPr marL="77470">
              <a:lnSpc>
                <a:spcPct val="100000"/>
              </a:lnSpc>
              <a:spcBef>
                <a:spcPts val="5"/>
              </a:spcBef>
            </a:pPr>
            <a:r>
              <a:rPr dirty="0" sz="1800">
                <a:latin typeface="Consolas"/>
                <a:cs typeface="Consolas"/>
              </a:rPr>
              <a:t>Zayıf</a:t>
            </a:r>
            <a:r>
              <a:rPr dirty="0" sz="1800" spc="-25">
                <a:latin typeface="Consolas"/>
                <a:cs typeface="Consolas"/>
              </a:rPr>
              <a:t> </a:t>
            </a:r>
            <a:r>
              <a:rPr dirty="0" sz="1800" spc="-10">
                <a:latin typeface="Consolas"/>
                <a:cs typeface="Consolas"/>
              </a:rPr>
              <a:t>yanları:</a:t>
            </a:r>
            <a:endParaRPr sz="1800">
              <a:latin typeface="Consolas"/>
              <a:cs typeface="Consolas"/>
            </a:endParaRPr>
          </a:p>
          <a:p>
            <a:pPr marL="77470">
              <a:lnSpc>
                <a:spcPct val="100000"/>
              </a:lnSpc>
            </a:pPr>
            <a:r>
              <a:rPr dirty="0" sz="1800" spc="-10">
                <a:latin typeface="Consolas"/>
                <a:cs typeface="Consolas"/>
              </a:rPr>
              <a:t>-</a:t>
            </a:r>
            <a:r>
              <a:rPr dirty="0" sz="1800">
                <a:latin typeface="Consolas"/>
                <a:cs typeface="Consolas"/>
              </a:rPr>
              <a:t>Genellikle</a:t>
            </a:r>
            <a:r>
              <a:rPr dirty="0" sz="1800" spc="-35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lokal</a:t>
            </a:r>
            <a:r>
              <a:rPr dirty="0" sz="1800" spc="-20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optimum</a:t>
            </a:r>
            <a:r>
              <a:rPr dirty="0" sz="1800" spc="-30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olan</a:t>
            </a:r>
            <a:r>
              <a:rPr dirty="0" sz="1800" spc="-30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çözümlerde</a:t>
            </a:r>
            <a:r>
              <a:rPr dirty="0" sz="1800" spc="-20">
                <a:latin typeface="Consolas"/>
                <a:cs typeface="Consolas"/>
              </a:rPr>
              <a:t> </a:t>
            </a:r>
            <a:r>
              <a:rPr dirty="0" sz="1800" spc="-10">
                <a:latin typeface="Consolas"/>
                <a:cs typeface="Consolas"/>
              </a:rPr>
              <a:t>sonlanmaktadır.</a:t>
            </a:r>
            <a:endParaRPr sz="1800">
              <a:latin typeface="Consolas"/>
              <a:cs typeface="Consolas"/>
            </a:endParaRPr>
          </a:p>
          <a:p>
            <a:pPr marL="78105">
              <a:lnSpc>
                <a:spcPct val="100000"/>
              </a:lnSpc>
            </a:pPr>
            <a:r>
              <a:rPr dirty="0" sz="1800" spc="-10">
                <a:latin typeface="Consolas"/>
                <a:cs typeface="Consolas"/>
              </a:rPr>
              <a:t>-</a:t>
            </a:r>
            <a:r>
              <a:rPr dirty="0" sz="1800">
                <a:latin typeface="Consolas"/>
                <a:cs typeface="Consolas"/>
              </a:rPr>
              <a:t>Elde</a:t>
            </a:r>
            <a:r>
              <a:rPr dirty="0" sz="1800" spc="-35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edilen</a:t>
            </a:r>
            <a:r>
              <a:rPr dirty="0" sz="1800" spc="-20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optimum</a:t>
            </a:r>
            <a:r>
              <a:rPr dirty="0" sz="1800" spc="-25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başlama</a:t>
            </a:r>
            <a:r>
              <a:rPr dirty="0" sz="1800" spc="-20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noktasına</a:t>
            </a:r>
            <a:r>
              <a:rPr dirty="0" sz="1800" spc="-30">
                <a:latin typeface="Consolas"/>
                <a:cs typeface="Consolas"/>
              </a:rPr>
              <a:t> </a:t>
            </a:r>
            <a:r>
              <a:rPr dirty="0" sz="1800" spc="-10">
                <a:latin typeface="Consolas"/>
                <a:cs typeface="Consolas"/>
              </a:rPr>
              <a:t>bağlıdır.</a:t>
            </a:r>
            <a:endParaRPr sz="1800">
              <a:latin typeface="Consolas"/>
              <a:cs typeface="Consolas"/>
            </a:endParaRPr>
          </a:p>
          <a:p>
            <a:pPr marL="78105">
              <a:lnSpc>
                <a:spcPct val="100000"/>
              </a:lnSpc>
            </a:pPr>
            <a:r>
              <a:rPr dirty="0" sz="1800" spc="-10">
                <a:latin typeface="Consolas"/>
                <a:cs typeface="Consolas"/>
              </a:rPr>
              <a:t>-</a:t>
            </a:r>
            <a:r>
              <a:rPr dirty="0" sz="1800">
                <a:latin typeface="Consolas"/>
                <a:cs typeface="Consolas"/>
              </a:rPr>
              <a:t>Genellikle</a:t>
            </a:r>
            <a:r>
              <a:rPr dirty="0" sz="1800" spc="-20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istenen</a:t>
            </a:r>
            <a:r>
              <a:rPr dirty="0" sz="1800" spc="-20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sonucu</a:t>
            </a:r>
            <a:r>
              <a:rPr dirty="0" sz="1800" spc="-30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elde</a:t>
            </a:r>
            <a:r>
              <a:rPr dirty="0" sz="1800" spc="-15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etmede</a:t>
            </a:r>
            <a:r>
              <a:rPr dirty="0" sz="1800" spc="-30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hesaplama</a:t>
            </a:r>
            <a:r>
              <a:rPr dirty="0" sz="1800" spc="-15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zamanı</a:t>
            </a:r>
            <a:r>
              <a:rPr dirty="0" sz="1800" spc="-20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için</a:t>
            </a:r>
            <a:r>
              <a:rPr dirty="0" sz="1800" spc="-20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bir</a:t>
            </a:r>
            <a:r>
              <a:rPr dirty="0" sz="1800" spc="-20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üst</a:t>
            </a:r>
            <a:r>
              <a:rPr dirty="0" sz="1800" spc="-15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limit</a:t>
            </a:r>
            <a:r>
              <a:rPr dirty="0" sz="1800" spc="-25">
                <a:latin typeface="Consolas"/>
                <a:cs typeface="Consolas"/>
              </a:rPr>
              <a:t> </a:t>
            </a:r>
            <a:r>
              <a:rPr dirty="0" sz="1800" spc="-10">
                <a:latin typeface="Consolas"/>
                <a:cs typeface="Consolas"/>
              </a:rPr>
              <a:t>yoktur.</a:t>
            </a:r>
            <a:endParaRPr sz="18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800">
              <a:latin typeface="Consolas"/>
              <a:cs typeface="Consolas"/>
            </a:endParaRPr>
          </a:p>
          <a:p>
            <a:pPr marL="78105">
              <a:lnSpc>
                <a:spcPct val="100000"/>
              </a:lnSpc>
            </a:pPr>
            <a:r>
              <a:rPr dirty="0" sz="1800" spc="-10">
                <a:latin typeface="Consolas"/>
                <a:cs typeface="Consolas"/>
              </a:rPr>
              <a:t>Avantajları:</a:t>
            </a:r>
            <a:endParaRPr sz="1800">
              <a:latin typeface="Consolas"/>
              <a:cs typeface="Consolas"/>
            </a:endParaRPr>
          </a:p>
          <a:p>
            <a:pPr marL="78105">
              <a:lnSpc>
                <a:spcPct val="100000"/>
              </a:lnSpc>
            </a:pPr>
            <a:r>
              <a:rPr dirty="0" sz="1800" spc="-10">
                <a:latin typeface="Consolas"/>
                <a:cs typeface="Consolas"/>
              </a:rPr>
              <a:t>-</a:t>
            </a:r>
            <a:r>
              <a:rPr dirty="0" sz="1800">
                <a:latin typeface="Consolas"/>
                <a:cs typeface="Consolas"/>
              </a:rPr>
              <a:t>Uygulamak</a:t>
            </a:r>
            <a:r>
              <a:rPr dirty="0" sz="1800" spc="-25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çok</a:t>
            </a:r>
            <a:r>
              <a:rPr dirty="0" sz="1800" spc="-20">
                <a:latin typeface="Consolas"/>
                <a:cs typeface="Consolas"/>
              </a:rPr>
              <a:t> </a:t>
            </a:r>
            <a:r>
              <a:rPr dirty="0" sz="1800" spc="-10">
                <a:latin typeface="Consolas"/>
                <a:cs typeface="Consolas"/>
              </a:rPr>
              <a:t>kolaydır.</a:t>
            </a:r>
            <a:endParaRPr sz="1800">
              <a:latin typeface="Consolas"/>
              <a:cs typeface="Consolas"/>
            </a:endParaRPr>
          </a:p>
          <a:p>
            <a:pPr marL="78105" marR="5080">
              <a:lnSpc>
                <a:spcPct val="100000"/>
              </a:lnSpc>
              <a:tabLst>
                <a:tab pos="1250950" algn="l"/>
                <a:tab pos="2676525" algn="l"/>
                <a:tab pos="4227195" algn="l"/>
                <a:tab pos="6154420" algn="l"/>
                <a:tab pos="8100695" algn="l"/>
                <a:tab pos="9023350" algn="l"/>
                <a:tab pos="9946005" algn="l"/>
              </a:tabLst>
            </a:pPr>
            <a:r>
              <a:rPr dirty="0" sz="1800" spc="-10">
                <a:latin typeface="Consolas"/>
                <a:cs typeface="Consolas"/>
              </a:rPr>
              <a:t>-Sadece</a:t>
            </a:r>
            <a:r>
              <a:rPr dirty="0" sz="1800">
                <a:latin typeface="Consolas"/>
                <a:cs typeface="Consolas"/>
              </a:rPr>
              <a:t>	</a:t>
            </a:r>
            <a:r>
              <a:rPr dirty="0" sz="1800" spc="-10">
                <a:latin typeface="Consolas"/>
                <a:cs typeface="Consolas"/>
              </a:rPr>
              <a:t>problemin</a:t>
            </a:r>
            <a:r>
              <a:rPr dirty="0" sz="1800">
                <a:latin typeface="Consolas"/>
                <a:cs typeface="Consolas"/>
              </a:rPr>
              <a:t>	</a:t>
            </a:r>
            <a:r>
              <a:rPr dirty="0" sz="1800" spc="-10">
                <a:latin typeface="Consolas"/>
                <a:cs typeface="Consolas"/>
              </a:rPr>
              <a:t>gösterimi,</a:t>
            </a:r>
            <a:r>
              <a:rPr dirty="0" sz="1800">
                <a:latin typeface="Consolas"/>
                <a:cs typeface="Consolas"/>
              </a:rPr>
              <a:t>	</a:t>
            </a:r>
            <a:r>
              <a:rPr dirty="0" sz="1800" spc="-10">
                <a:latin typeface="Consolas"/>
                <a:cs typeface="Consolas"/>
              </a:rPr>
              <a:t>değerlendirme</a:t>
            </a:r>
            <a:r>
              <a:rPr dirty="0" sz="1800">
                <a:latin typeface="Consolas"/>
                <a:cs typeface="Consolas"/>
              </a:rPr>
              <a:t>	fonksiyonu</a:t>
            </a:r>
            <a:r>
              <a:rPr dirty="0" sz="1800" spc="114">
                <a:latin typeface="Consolas"/>
                <a:cs typeface="Consolas"/>
              </a:rPr>
              <a:t> </a:t>
            </a:r>
            <a:r>
              <a:rPr dirty="0" sz="1800" spc="-25">
                <a:latin typeface="Consolas"/>
                <a:cs typeface="Consolas"/>
              </a:rPr>
              <a:t>ve</a:t>
            </a:r>
            <a:r>
              <a:rPr dirty="0" sz="1800">
                <a:latin typeface="Consolas"/>
                <a:cs typeface="Consolas"/>
              </a:rPr>
              <a:t>	</a:t>
            </a:r>
            <a:r>
              <a:rPr dirty="0" sz="1800" spc="-10">
                <a:latin typeface="Consolas"/>
                <a:cs typeface="Consolas"/>
              </a:rPr>
              <a:t>komşu</a:t>
            </a:r>
            <a:r>
              <a:rPr dirty="0" sz="1800">
                <a:latin typeface="Consolas"/>
                <a:cs typeface="Consolas"/>
              </a:rPr>
              <a:t>	</a:t>
            </a:r>
            <a:r>
              <a:rPr dirty="0" sz="1800" spc="-10">
                <a:latin typeface="Consolas"/>
                <a:cs typeface="Consolas"/>
              </a:rPr>
              <a:t>çözüm</a:t>
            </a:r>
            <a:r>
              <a:rPr dirty="0" sz="1800">
                <a:latin typeface="Consolas"/>
                <a:cs typeface="Consolas"/>
              </a:rPr>
              <a:t>	</a:t>
            </a:r>
            <a:r>
              <a:rPr dirty="0" sz="1800" spc="-10">
                <a:latin typeface="Consolas"/>
                <a:cs typeface="Consolas"/>
              </a:rPr>
              <a:t>üretme </a:t>
            </a:r>
            <a:r>
              <a:rPr dirty="0" sz="1800">
                <a:latin typeface="Consolas"/>
                <a:cs typeface="Consolas"/>
              </a:rPr>
              <a:t>fonksiyonu</a:t>
            </a:r>
            <a:r>
              <a:rPr dirty="0" sz="1800" spc="-40">
                <a:latin typeface="Consolas"/>
                <a:cs typeface="Consolas"/>
              </a:rPr>
              <a:t> </a:t>
            </a:r>
            <a:r>
              <a:rPr dirty="0" sz="1800" spc="-10">
                <a:latin typeface="Consolas"/>
                <a:cs typeface="Consolas"/>
              </a:rPr>
              <a:t>yeterlidir.</a:t>
            </a:r>
            <a:endParaRPr sz="1800">
              <a:latin typeface="Consolas"/>
              <a:cs typeface="Consolas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281981" y="1"/>
            <a:ext cx="910018" cy="685799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960755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GİRİŞ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1243088" y="777538"/>
            <a:ext cx="10532745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05"/>
              </a:spcBef>
              <a:buFont typeface="Arial"/>
              <a:buChar char="•"/>
              <a:tabLst>
                <a:tab pos="354965" algn="l"/>
              </a:tabLst>
            </a:pP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Bir</a:t>
            </a:r>
            <a:r>
              <a:rPr dirty="0" sz="2000" spc="4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 b="1">
                <a:solidFill>
                  <a:srgbClr val="0D0D0D"/>
                </a:solidFill>
                <a:latin typeface="Consolas"/>
                <a:cs typeface="Consolas"/>
              </a:rPr>
              <a:t>optimizasyon</a:t>
            </a:r>
            <a:r>
              <a:rPr dirty="0" sz="2000" spc="60" b="1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 b="1">
                <a:solidFill>
                  <a:srgbClr val="0D0D0D"/>
                </a:solidFill>
                <a:latin typeface="Consolas"/>
                <a:cs typeface="Consolas"/>
              </a:rPr>
              <a:t>problemi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,</a:t>
            </a:r>
            <a:r>
              <a:rPr dirty="0" sz="2000" spc="6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belirli</a:t>
            </a:r>
            <a:r>
              <a:rPr dirty="0" sz="2000" spc="7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bir</a:t>
            </a:r>
            <a:r>
              <a:rPr dirty="0" sz="2000" spc="6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hedefin</a:t>
            </a:r>
            <a:r>
              <a:rPr dirty="0" sz="2000" spc="5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veya</a:t>
            </a:r>
            <a:r>
              <a:rPr dirty="0" sz="2000" spc="6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kriterin</a:t>
            </a:r>
            <a:r>
              <a:rPr dirty="0" sz="2000" spc="6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en</a:t>
            </a:r>
            <a:r>
              <a:rPr dirty="0" sz="2000" spc="6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iyi</a:t>
            </a:r>
            <a:r>
              <a:rPr dirty="0" sz="2000" spc="7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 spc="-20">
                <a:solidFill>
                  <a:srgbClr val="0D0D0D"/>
                </a:solidFill>
                <a:latin typeface="Consolas"/>
                <a:cs typeface="Consolas"/>
              </a:rPr>
              <a:t>veya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1586497" y="1082439"/>
            <a:ext cx="8968740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672465" algn="l"/>
                <a:tab pos="1609725" algn="l"/>
                <a:tab pos="3106420" algn="l"/>
                <a:tab pos="4883150" algn="l"/>
                <a:tab pos="5820410" algn="l"/>
                <a:tab pos="6620509" algn="l"/>
                <a:tab pos="7557770" algn="l"/>
              </a:tabLst>
            </a:pPr>
            <a:r>
              <a:rPr dirty="0" sz="2000" spc="-25">
                <a:solidFill>
                  <a:srgbClr val="0D0D0D"/>
                </a:solidFill>
                <a:latin typeface="Consolas"/>
                <a:cs typeface="Consolas"/>
              </a:rPr>
              <a:t>en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2000" spc="-20">
                <a:solidFill>
                  <a:srgbClr val="0D0D0D"/>
                </a:solidFill>
                <a:latin typeface="Consolas"/>
                <a:cs typeface="Consolas"/>
              </a:rPr>
              <a:t>kötü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durumunu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belirlemek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2000" spc="-20">
                <a:solidFill>
                  <a:srgbClr val="0D0D0D"/>
                </a:solidFill>
                <a:latin typeface="Consolas"/>
                <a:cs typeface="Consolas"/>
              </a:rPr>
              <a:t>için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2000" spc="-25">
                <a:solidFill>
                  <a:srgbClr val="0D0D0D"/>
                </a:solidFill>
                <a:latin typeface="Consolas"/>
                <a:cs typeface="Consolas"/>
              </a:rPr>
              <a:t>bir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2000" spc="-20">
                <a:solidFill>
                  <a:srgbClr val="0D0D0D"/>
                </a:solidFill>
                <a:latin typeface="Consolas"/>
                <a:cs typeface="Consolas"/>
              </a:rPr>
              <a:t>dizi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değişkenin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1586752" y="1082439"/>
            <a:ext cx="10189210" cy="6362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r" marR="8255">
              <a:lnSpc>
                <a:spcPct val="100000"/>
              </a:lnSpc>
              <a:spcBef>
                <a:spcPts val="105"/>
              </a:spcBef>
            </a:pP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(karar</a:t>
            </a:r>
            <a:endParaRPr sz="2000">
              <a:latin typeface="Consolas"/>
              <a:cs typeface="Consolas"/>
            </a:endParaRPr>
          </a:p>
          <a:p>
            <a:pPr algn="r" marR="5080">
              <a:lnSpc>
                <a:spcPct val="100000"/>
              </a:lnSpc>
            </a:pP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değişkenleri)</a:t>
            </a:r>
            <a:r>
              <a:rPr dirty="0" sz="2000" spc="10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değerlerini</a:t>
            </a:r>
            <a:r>
              <a:rPr dirty="0" sz="2000" spc="10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belli</a:t>
            </a:r>
            <a:r>
              <a:rPr dirty="0" sz="2000" spc="10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sınırlamaları</a:t>
            </a:r>
            <a:r>
              <a:rPr dirty="0" sz="2000" spc="10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sağlayacak</a:t>
            </a:r>
            <a:r>
              <a:rPr dirty="0" sz="2000" spc="10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şekilde</a:t>
            </a:r>
            <a:r>
              <a:rPr dirty="0" sz="2000" spc="10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seçmeye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1243088" y="1692240"/>
            <a:ext cx="10529570" cy="1854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56235">
              <a:lnSpc>
                <a:spcPct val="100000"/>
              </a:lnSpc>
              <a:spcBef>
                <a:spcPts val="105"/>
              </a:spcBef>
            </a:pP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çalıştığımız</a:t>
            </a:r>
            <a:r>
              <a:rPr dirty="0" sz="2000" spc="-3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matematiksel</a:t>
            </a:r>
            <a:r>
              <a:rPr dirty="0" sz="2000" spc="-3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bir</a:t>
            </a:r>
            <a:r>
              <a:rPr dirty="0" sz="2000" spc="-3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problemdir.</a:t>
            </a:r>
            <a:endParaRPr sz="20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000">
              <a:latin typeface="Consolas"/>
              <a:cs typeface="Consolas"/>
            </a:endParaRPr>
          </a:p>
          <a:p>
            <a:pPr marL="354965" indent="-342265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354965" algn="l"/>
              </a:tabLst>
            </a:pPr>
            <a:r>
              <a:rPr dirty="0" sz="2000" b="1">
                <a:solidFill>
                  <a:srgbClr val="0D0D0D"/>
                </a:solidFill>
                <a:latin typeface="Consolas"/>
                <a:cs typeface="Consolas"/>
              </a:rPr>
              <a:t>Optimizasyon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,</a:t>
            </a:r>
            <a:r>
              <a:rPr dirty="0" sz="2000" spc="-2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verilen</a:t>
            </a:r>
            <a:r>
              <a:rPr dirty="0" sz="2000" spc="-3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şartlar</a:t>
            </a:r>
            <a:r>
              <a:rPr dirty="0" sz="2000" spc="-3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altında</a:t>
            </a:r>
            <a:r>
              <a:rPr dirty="0" sz="2000" spc="-2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en</a:t>
            </a:r>
            <a:r>
              <a:rPr dirty="0" sz="2000" spc="-2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iyi</a:t>
            </a:r>
            <a:r>
              <a:rPr dirty="0" sz="2000" spc="-2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sonucun</a:t>
            </a:r>
            <a:r>
              <a:rPr dirty="0" sz="2000" spc="-1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elde</a:t>
            </a: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 edilmesidir.</a:t>
            </a:r>
            <a:endParaRPr sz="20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Clr>
                <a:srgbClr val="0D0D0D"/>
              </a:buClr>
              <a:buFont typeface="Arial"/>
              <a:buChar char="•"/>
            </a:pPr>
            <a:endParaRPr sz="2000">
              <a:latin typeface="Consolas"/>
              <a:cs typeface="Consolas"/>
            </a:endParaRPr>
          </a:p>
          <a:p>
            <a:pPr marL="355600" marR="5080" indent="-343535">
              <a:lnSpc>
                <a:spcPct val="100000"/>
              </a:lnSpc>
              <a:buFont typeface="Arial"/>
              <a:buChar char="•"/>
              <a:tabLst>
                <a:tab pos="355600" algn="l"/>
                <a:tab pos="893444" algn="l"/>
                <a:tab pos="2407920" algn="l"/>
                <a:tab pos="3084830" algn="l"/>
                <a:tab pos="3900170" algn="l"/>
                <a:tab pos="4854575" algn="l"/>
                <a:tab pos="6788150" algn="l"/>
                <a:tab pos="7605395" algn="l"/>
                <a:tab pos="9676765" algn="l"/>
              </a:tabLst>
            </a:pPr>
            <a:r>
              <a:rPr dirty="0" sz="2000" spc="-25">
                <a:solidFill>
                  <a:srgbClr val="0D0D0D"/>
                </a:solidFill>
                <a:latin typeface="Consolas"/>
                <a:cs typeface="Consolas"/>
              </a:rPr>
              <a:t>Bu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problemde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2000" spc="-25">
                <a:solidFill>
                  <a:srgbClr val="0D0D0D"/>
                </a:solidFill>
                <a:latin typeface="Consolas"/>
                <a:cs typeface="Consolas"/>
              </a:rPr>
              <a:t>ilk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2000" spc="-20">
                <a:solidFill>
                  <a:srgbClr val="0D0D0D"/>
                </a:solidFill>
                <a:latin typeface="Consolas"/>
                <a:cs typeface="Consolas"/>
              </a:rPr>
              <a:t>adım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karar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değişkenleri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2000" spc="-20">
                <a:solidFill>
                  <a:srgbClr val="0D0D0D"/>
                </a:solidFill>
                <a:latin typeface="Consolas"/>
                <a:cs typeface="Consolas"/>
              </a:rPr>
              <a:t>veya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parametreleri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olarak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isimlendirilen</a:t>
            </a:r>
            <a:r>
              <a:rPr dirty="0" sz="2000" spc="-5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parametre</a:t>
            </a:r>
            <a:r>
              <a:rPr dirty="0" sz="2000" spc="-3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setini</a:t>
            </a:r>
            <a:r>
              <a:rPr dirty="0" sz="2000" spc="-3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tanımlamaktır.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1243088" y="3825538"/>
            <a:ext cx="3346450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4965" algn="l"/>
              </a:tabLst>
            </a:pP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Optimizasyon</a:t>
            </a:r>
            <a:r>
              <a:rPr dirty="0" sz="2000" spc="30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alanında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4745196" y="3825538"/>
            <a:ext cx="7028815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en</a:t>
            </a:r>
            <a:r>
              <a:rPr dirty="0" sz="2000" spc="30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önemli</a:t>
            </a:r>
            <a:r>
              <a:rPr dirty="0" sz="2000" spc="31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gelişmeler</a:t>
            </a:r>
            <a:r>
              <a:rPr dirty="0" sz="2000" spc="33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18</a:t>
            </a:r>
            <a:r>
              <a:rPr dirty="0" sz="2000" spc="31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yy’da</a:t>
            </a:r>
            <a:r>
              <a:rPr dirty="0" sz="2000" spc="32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Newton</a:t>
            </a:r>
            <a:r>
              <a:rPr dirty="0" sz="2000" spc="31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ve</a:t>
            </a:r>
            <a:r>
              <a:rPr dirty="0" sz="2000" spc="31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Lagrange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1586243" y="4130438"/>
            <a:ext cx="3237865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tarafından</a:t>
            </a:r>
            <a:r>
              <a:rPr dirty="0" sz="2000" spc="-4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yapılmıştır.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1243088" y="4739938"/>
            <a:ext cx="8479155" cy="15506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4965" algn="l"/>
              </a:tabLst>
            </a:pP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İstenilen</a:t>
            </a:r>
            <a:r>
              <a:rPr dirty="0" sz="2000" spc="48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kar</a:t>
            </a:r>
            <a:r>
              <a:rPr dirty="0" sz="2000" spc="49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veya</a:t>
            </a:r>
            <a:r>
              <a:rPr dirty="0" sz="2000" spc="50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gerekli</a:t>
            </a:r>
            <a:r>
              <a:rPr dirty="0" sz="2000" spc="49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çaba,</a:t>
            </a:r>
            <a:r>
              <a:rPr dirty="0" sz="2000" spc="49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karar</a:t>
            </a:r>
            <a:r>
              <a:rPr dirty="0" sz="2000" spc="50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değişkenlerinin</a:t>
            </a:r>
            <a:endParaRPr sz="2000">
              <a:latin typeface="Consolas"/>
              <a:cs typeface="Consolas"/>
            </a:endParaRPr>
          </a:p>
          <a:p>
            <a:pPr marL="354965">
              <a:lnSpc>
                <a:spcPct val="100000"/>
              </a:lnSpc>
              <a:spcBef>
                <a:spcPts val="5"/>
              </a:spcBef>
            </a:pP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olarak</a:t>
            </a:r>
            <a:r>
              <a:rPr dirty="0" sz="2000" spc="-3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ifade</a:t>
            </a:r>
            <a:r>
              <a:rPr dirty="0" sz="2000" spc="-1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edilir.</a:t>
            </a:r>
            <a:r>
              <a:rPr dirty="0" sz="2000" spc="-2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(amaç</a:t>
            </a:r>
            <a:r>
              <a:rPr dirty="0" sz="2000" spc="-2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fonksiyonu)</a:t>
            </a:r>
            <a:endParaRPr sz="20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000">
              <a:latin typeface="Consolas"/>
              <a:cs typeface="Consolas"/>
            </a:endParaRPr>
          </a:p>
          <a:p>
            <a:pPr marL="354965" indent="-342265">
              <a:lnSpc>
                <a:spcPct val="100000"/>
              </a:lnSpc>
              <a:buFont typeface="Arial"/>
              <a:buChar char="•"/>
              <a:tabLst>
                <a:tab pos="354965" algn="l"/>
              </a:tabLst>
            </a:pP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Optimizasyon</a:t>
            </a:r>
            <a:r>
              <a:rPr dirty="0" sz="2000" spc="35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sürecinde</a:t>
            </a:r>
            <a:r>
              <a:rPr dirty="0" sz="2000" spc="35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amaç</a:t>
            </a:r>
            <a:r>
              <a:rPr dirty="0" sz="2000" spc="35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fonksiyonunu</a:t>
            </a:r>
            <a:r>
              <a:rPr dirty="0" sz="2000" spc="34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maksimize</a:t>
            </a:r>
            <a:r>
              <a:rPr dirty="0" sz="2000" spc="34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ya</a:t>
            </a:r>
            <a:r>
              <a:rPr dirty="0" sz="2000" spc="35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 spc="-25">
                <a:solidFill>
                  <a:srgbClr val="0D0D0D"/>
                </a:solidFill>
                <a:latin typeface="Consolas"/>
                <a:cs typeface="Consolas"/>
              </a:rPr>
              <a:t>da</a:t>
            </a:r>
            <a:endParaRPr sz="2000">
              <a:latin typeface="Consolas"/>
              <a:cs typeface="Consolas"/>
            </a:endParaRPr>
          </a:p>
          <a:p>
            <a:pPr marL="354965">
              <a:lnSpc>
                <a:spcPct val="100000"/>
              </a:lnSpc>
            </a:pP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koşullar</a:t>
            </a:r>
            <a:r>
              <a:rPr dirty="0" sz="2000" spc="-1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bulunur.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9725408" y="4739938"/>
            <a:ext cx="2046605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bir</a:t>
            </a:r>
            <a:r>
              <a:rPr dirty="0" sz="2000" spc="-295">
                <a:solidFill>
                  <a:srgbClr val="0D0D0D"/>
                </a:solidFill>
                <a:latin typeface="Consolas"/>
                <a:cs typeface="Consolas"/>
              </a:rPr>
              <a:t>  </a:t>
            </a: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fonksiyonu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9882440" y="5654338"/>
            <a:ext cx="1144270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minimize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11187048" y="5654338"/>
            <a:ext cx="584835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20">
                <a:solidFill>
                  <a:srgbClr val="0D0D0D"/>
                </a:solidFill>
                <a:latin typeface="Consolas"/>
                <a:cs typeface="Consolas"/>
              </a:rPr>
              <a:t>eden</a:t>
            </a:r>
            <a:endParaRPr sz="2000">
              <a:latin typeface="Consolas"/>
              <a:cs typeface="Consolas"/>
            </a:endParaRPr>
          </a:p>
        </p:txBody>
      </p:sp>
      <p:pic>
        <p:nvPicPr>
          <p:cNvPr id="14" name="object 1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0018" cy="6857999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/>
              <a:t>HILL</a:t>
            </a:r>
            <a:r>
              <a:rPr dirty="0" sz="2000" spc="-10"/>
              <a:t> CLIMBING</a:t>
            </a:r>
            <a:endParaRPr sz="2000"/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281981" y="1"/>
            <a:ext cx="910018" cy="6857998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294505" y="807995"/>
            <a:ext cx="77787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 b="1">
                <a:latin typeface="Consolas"/>
                <a:cs typeface="Consolas"/>
              </a:rPr>
              <a:t>Örnek: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3162749" y="807995"/>
            <a:ext cx="504063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Consolas"/>
                <a:cs typeface="Consolas"/>
              </a:rPr>
              <a:t>fonksiyonunun</a:t>
            </a:r>
            <a:r>
              <a:rPr dirty="0" sz="1800" spc="-50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maksimum</a:t>
            </a:r>
            <a:r>
              <a:rPr dirty="0" sz="1800" spc="-25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değerini</a:t>
            </a:r>
            <a:r>
              <a:rPr dirty="0" sz="1800" spc="-20">
                <a:latin typeface="Consolas"/>
                <a:cs typeface="Consolas"/>
              </a:rPr>
              <a:t> </a:t>
            </a:r>
            <a:r>
              <a:rPr dirty="0" sz="1800" spc="-10">
                <a:latin typeface="Consolas"/>
                <a:cs typeface="Consolas"/>
              </a:rPr>
              <a:t>bulalım: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360857" y="1419834"/>
            <a:ext cx="889000" cy="268605"/>
          </a:xfrm>
          <a:prstGeom prst="rect">
            <a:avLst/>
          </a:prstGeom>
          <a:solidFill>
            <a:srgbClr val="FFFF00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005"/>
              </a:lnSpc>
            </a:pPr>
            <a:r>
              <a:rPr dirty="0" sz="1800">
                <a:latin typeface="Consolas"/>
                <a:cs typeface="Consolas"/>
              </a:rPr>
              <a:t>Adım</a:t>
            </a:r>
            <a:r>
              <a:rPr dirty="0" sz="1800" spc="-15">
                <a:latin typeface="Consolas"/>
                <a:cs typeface="Consolas"/>
              </a:rPr>
              <a:t> </a:t>
            </a:r>
            <a:r>
              <a:rPr dirty="0" sz="1800" spc="-25">
                <a:latin typeface="Consolas"/>
                <a:cs typeface="Consolas"/>
              </a:rPr>
              <a:t>1: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269417" y="1368018"/>
            <a:ext cx="4637405" cy="615950"/>
          </a:xfrm>
          <a:prstGeom prst="rect">
            <a:avLst/>
          </a:prstGeom>
          <a:ln w="9525">
            <a:solidFill>
              <a:srgbClr val="145F82"/>
            </a:solidFill>
          </a:ln>
        </p:spPr>
        <p:txBody>
          <a:bodyPr wrap="square" lIns="0" tIns="57150" rIns="0" bIns="0" rtlCol="0" vert="horz">
            <a:spAutoFit/>
          </a:bodyPr>
          <a:lstStyle/>
          <a:p>
            <a:pPr marL="1219200">
              <a:lnSpc>
                <a:spcPct val="100000"/>
              </a:lnSpc>
              <a:spcBef>
                <a:spcPts val="450"/>
              </a:spcBef>
            </a:pPr>
            <a:r>
              <a:rPr dirty="0" sz="1600">
                <a:latin typeface="Consolas"/>
                <a:cs typeface="Consolas"/>
              </a:rPr>
              <a:t>Rastgele</a:t>
            </a:r>
            <a:r>
              <a:rPr dirty="0" sz="1600" spc="-20">
                <a:latin typeface="Consolas"/>
                <a:cs typeface="Consolas"/>
              </a:rPr>
              <a:t> </a:t>
            </a:r>
            <a:r>
              <a:rPr dirty="0" sz="1600">
                <a:latin typeface="Consolas"/>
                <a:cs typeface="Consolas"/>
              </a:rPr>
              <a:t>bir</a:t>
            </a:r>
            <a:r>
              <a:rPr dirty="0" sz="1600" spc="-25">
                <a:latin typeface="Consolas"/>
                <a:cs typeface="Consolas"/>
              </a:rPr>
              <a:t> </a:t>
            </a:r>
            <a:r>
              <a:rPr dirty="0" sz="1600" i="1">
                <a:latin typeface="Consolas"/>
                <a:cs typeface="Consolas"/>
              </a:rPr>
              <a:t>x</a:t>
            </a:r>
            <a:r>
              <a:rPr dirty="0" sz="1600" spc="-20" i="1">
                <a:latin typeface="Consolas"/>
                <a:cs typeface="Consolas"/>
              </a:rPr>
              <a:t> </a:t>
            </a:r>
            <a:r>
              <a:rPr dirty="0" sz="1600" spc="-10">
                <a:latin typeface="Consolas"/>
                <a:cs typeface="Consolas"/>
              </a:rPr>
              <a:t>değeri</a:t>
            </a:r>
            <a:endParaRPr sz="1600">
              <a:latin typeface="Consolas"/>
              <a:cs typeface="Consolas"/>
            </a:endParaRPr>
          </a:p>
          <a:p>
            <a:pPr marL="90805">
              <a:lnSpc>
                <a:spcPct val="100000"/>
              </a:lnSpc>
              <a:spcBef>
                <a:spcPts val="60"/>
              </a:spcBef>
              <a:tabLst>
                <a:tab pos="1315085" algn="l"/>
              </a:tabLst>
            </a:pPr>
            <a:r>
              <a:rPr dirty="0" sz="1600" spc="-10">
                <a:latin typeface="Consolas"/>
                <a:cs typeface="Consolas"/>
              </a:rPr>
              <a:t>seçilsin.</a:t>
            </a:r>
            <a:r>
              <a:rPr dirty="0" sz="1600">
                <a:latin typeface="Consolas"/>
                <a:cs typeface="Consolas"/>
              </a:rPr>
              <a:t>	</a:t>
            </a:r>
            <a:r>
              <a:rPr dirty="0" sz="1600" i="1">
                <a:latin typeface="Consolas"/>
                <a:cs typeface="Consolas"/>
              </a:rPr>
              <a:t>x=2</a:t>
            </a:r>
            <a:r>
              <a:rPr dirty="0" sz="1600" spc="-30" i="1">
                <a:latin typeface="Consolas"/>
                <a:cs typeface="Consolas"/>
              </a:rPr>
              <a:t> </a:t>
            </a:r>
            <a:r>
              <a:rPr dirty="0" sz="1600" spc="-10">
                <a:latin typeface="Consolas"/>
                <a:cs typeface="Consolas"/>
              </a:rPr>
              <a:t>olsun</a:t>
            </a:r>
            <a:endParaRPr sz="1600">
              <a:latin typeface="Consolas"/>
              <a:cs typeface="Consolas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375348" y="2322537"/>
            <a:ext cx="889000" cy="268605"/>
          </a:xfrm>
          <a:prstGeom prst="rect">
            <a:avLst/>
          </a:prstGeom>
          <a:solidFill>
            <a:srgbClr val="FFFF00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005"/>
              </a:lnSpc>
            </a:pPr>
            <a:r>
              <a:rPr dirty="0" sz="1800">
                <a:latin typeface="Consolas"/>
                <a:cs typeface="Consolas"/>
              </a:rPr>
              <a:t>Adım</a:t>
            </a:r>
            <a:r>
              <a:rPr dirty="0" sz="1800" spc="-15">
                <a:latin typeface="Consolas"/>
                <a:cs typeface="Consolas"/>
              </a:rPr>
              <a:t> </a:t>
            </a:r>
            <a:r>
              <a:rPr dirty="0" sz="1800" spc="-25">
                <a:latin typeface="Consolas"/>
                <a:cs typeface="Consolas"/>
              </a:rPr>
              <a:t>2: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283908" y="2270721"/>
            <a:ext cx="4637405" cy="1108075"/>
          </a:xfrm>
          <a:prstGeom prst="rect">
            <a:avLst/>
          </a:prstGeom>
          <a:ln w="9525">
            <a:solidFill>
              <a:srgbClr val="145F82"/>
            </a:solidFill>
          </a:ln>
        </p:spPr>
        <p:txBody>
          <a:bodyPr wrap="square" lIns="0" tIns="57150" rIns="0" bIns="0" rtlCol="0" vert="horz">
            <a:spAutoFit/>
          </a:bodyPr>
          <a:lstStyle/>
          <a:p>
            <a:pPr marL="1092200">
              <a:lnSpc>
                <a:spcPct val="100000"/>
              </a:lnSpc>
              <a:spcBef>
                <a:spcPts val="450"/>
              </a:spcBef>
            </a:pPr>
            <a:r>
              <a:rPr dirty="0" sz="1600">
                <a:latin typeface="Consolas"/>
                <a:cs typeface="Consolas"/>
              </a:rPr>
              <a:t>Başlangıç</a:t>
            </a:r>
            <a:r>
              <a:rPr dirty="0" sz="1600" spc="-30">
                <a:latin typeface="Consolas"/>
                <a:cs typeface="Consolas"/>
              </a:rPr>
              <a:t> </a:t>
            </a:r>
            <a:r>
              <a:rPr dirty="0" sz="1600">
                <a:latin typeface="Consolas"/>
                <a:cs typeface="Consolas"/>
              </a:rPr>
              <a:t>değeri</a:t>
            </a:r>
            <a:r>
              <a:rPr dirty="0" sz="1600" spc="-30">
                <a:latin typeface="Consolas"/>
                <a:cs typeface="Consolas"/>
              </a:rPr>
              <a:t> </a:t>
            </a:r>
            <a:r>
              <a:rPr dirty="0" sz="1600" spc="-10">
                <a:latin typeface="Consolas"/>
                <a:cs typeface="Consolas"/>
              </a:rPr>
              <a:t>değerlendirme</a:t>
            </a:r>
            <a:endParaRPr sz="1600">
              <a:latin typeface="Consolas"/>
              <a:cs typeface="Consolas"/>
            </a:endParaRPr>
          </a:p>
          <a:p>
            <a:pPr marL="186055">
              <a:lnSpc>
                <a:spcPct val="100000"/>
              </a:lnSpc>
              <a:spcBef>
                <a:spcPts val="1605"/>
              </a:spcBef>
            </a:pPr>
            <a:r>
              <a:rPr dirty="0" sz="2300" i="1">
                <a:latin typeface="Times New Roman"/>
                <a:cs typeface="Times New Roman"/>
              </a:rPr>
              <a:t>f</a:t>
            </a:r>
            <a:r>
              <a:rPr dirty="0" sz="2300" spc="-10" i="1">
                <a:latin typeface="Times New Roman"/>
                <a:cs typeface="Times New Roman"/>
              </a:rPr>
              <a:t> </a:t>
            </a:r>
            <a:r>
              <a:rPr dirty="0" sz="2300">
                <a:latin typeface="Times New Roman"/>
                <a:cs typeface="Times New Roman"/>
              </a:rPr>
              <a:t>(2)</a:t>
            </a:r>
            <a:r>
              <a:rPr dirty="0" sz="2300" spc="-30">
                <a:latin typeface="Times New Roman"/>
                <a:cs typeface="Times New Roman"/>
              </a:rPr>
              <a:t> </a:t>
            </a:r>
            <a:r>
              <a:rPr dirty="0" sz="2300">
                <a:latin typeface="Symbol"/>
                <a:cs typeface="Symbol"/>
              </a:rPr>
              <a:t></a:t>
            </a:r>
            <a:r>
              <a:rPr dirty="0" sz="2300" spc="-20">
                <a:latin typeface="Times New Roman"/>
                <a:cs typeface="Times New Roman"/>
              </a:rPr>
              <a:t> </a:t>
            </a:r>
            <a:r>
              <a:rPr dirty="0" sz="2300">
                <a:latin typeface="Times New Roman"/>
                <a:cs typeface="Times New Roman"/>
              </a:rPr>
              <a:t>2</a:t>
            </a:r>
            <a:r>
              <a:rPr dirty="0" baseline="44871" sz="1950">
                <a:latin typeface="Times New Roman"/>
                <a:cs typeface="Times New Roman"/>
              </a:rPr>
              <a:t>2</a:t>
            </a:r>
            <a:r>
              <a:rPr dirty="0" baseline="44871" sz="1950" spc="465">
                <a:latin typeface="Times New Roman"/>
                <a:cs typeface="Times New Roman"/>
              </a:rPr>
              <a:t> </a:t>
            </a:r>
            <a:r>
              <a:rPr dirty="0" sz="2300">
                <a:latin typeface="Symbol"/>
                <a:cs typeface="Symbol"/>
              </a:rPr>
              <a:t></a:t>
            </a:r>
            <a:r>
              <a:rPr dirty="0" sz="2300" spc="-245">
                <a:latin typeface="Times New Roman"/>
                <a:cs typeface="Times New Roman"/>
              </a:rPr>
              <a:t> </a:t>
            </a:r>
            <a:r>
              <a:rPr dirty="0" sz="2300" spc="85">
                <a:latin typeface="Times New Roman"/>
                <a:cs typeface="Times New Roman"/>
              </a:rPr>
              <a:t>3</a:t>
            </a:r>
            <a:r>
              <a:rPr dirty="0" sz="2300" spc="85">
                <a:latin typeface="Symbol"/>
                <a:cs typeface="Symbol"/>
              </a:rPr>
              <a:t></a:t>
            </a:r>
            <a:r>
              <a:rPr dirty="0" sz="2300" spc="-275">
                <a:latin typeface="Times New Roman"/>
                <a:cs typeface="Times New Roman"/>
              </a:rPr>
              <a:t> </a:t>
            </a:r>
            <a:r>
              <a:rPr dirty="0" sz="2300">
                <a:latin typeface="Times New Roman"/>
                <a:cs typeface="Times New Roman"/>
              </a:rPr>
              <a:t>2</a:t>
            </a:r>
            <a:r>
              <a:rPr dirty="0" sz="2300" spc="-50">
                <a:latin typeface="Times New Roman"/>
                <a:cs typeface="Times New Roman"/>
              </a:rPr>
              <a:t> </a:t>
            </a:r>
            <a:r>
              <a:rPr dirty="0" sz="2300">
                <a:latin typeface="Symbol"/>
                <a:cs typeface="Symbol"/>
              </a:rPr>
              <a:t></a:t>
            </a:r>
            <a:r>
              <a:rPr dirty="0" sz="2300" spc="-20">
                <a:latin typeface="Times New Roman"/>
                <a:cs typeface="Times New Roman"/>
              </a:rPr>
              <a:t> </a:t>
            </a:r>
            <a:r>
              <a:rPr dirty="0" sz="2300" spc="-25">
                <a:latin typeface="Symbol"/>
                <a:cs typeface="Symbol"/>
              </a:rPr>
              <a:t></a:t>
            </a:r>
            <a:r>
              <a:rPr dirty="0" sz="2300" spc="-25">
                <a:latin typeface="Times New Roman"/>
                <a:cs typeface="Times New Roman"/>
              </a:rPr>
              <a:t>2</a:t>
            </a:r>
            <a:endParaRPr sz="2300">
              <a:latin typeface="Times New Roman"/>
              <a:cs typeface="Times New Roman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360857" y="3706304"/>
            <a:ext cx="890905" cy="268605"/>
          </a:xfrm>
          <a:prstGeom prst="rect">
            <a:avLst/>
          </a:prstGeom>
          <a:solidFill>
            <a:srgbClr val="FFFF00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005"/>
              </a:lnSpc>
            </a:pPr>
            <a:r>
              <a:rPr dirty="0" sz="1800">
                <a:latin typeface="Consolas"/>
                <a:cs typeface="Consolas"/>
              </a:rPr>
              <a:t>Adım</a:t>
            </a:r>
            <a:r>
              <a:rPr dirty="0" sz="1800" spc="-20">
                <a:latin typeface="Consolas"/>
                <a:cs typeface="Consolas"/>
              </a:rPr>
              <a:t> </a:t>
            </a:r>
            <a:r>
              <a:rPr dirty="0" sz="1800" spc="-25">
                <a:latin typeface="Consolas"/>
                <a:cs typeface="Consolas"/>
              </a:rPr>
              <a:t>3: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269417" y="3654488"/>
            <a:ext cx="4637405" cy="1016000"/>
          </a:xfrm>
          <a:prstGeom prst="rect">
            <a:avLst/>
          </a:prstGeom>
          <a:ln w="9525">
            <a:solidFill>
              <a:srgbClr val="145F82"/>
            </a:solidFill>
          </a:ln>
        </p:spPr>
        <p:txBody>
          <a:bodyPr wrap="square" lIns="0" tIns="78105" rIns="0" bIns="0" rtlCol="0" vert="horz">
            <a:spAutoFit/>
          </a:bodyPr>
          <a:lstStyle/>
          <a:p>
            <a:pPr algn="just" marL="91440" marR="85725" indent="1003935">
              <a:lnSpc>
                <a:spcPct val="102200"/>
              </a:lnSpc>
              <a:spcBef>
                <a:spcPts val="615"/>
              </a:spcBef>
            </a:pPr>
            <a:r>
              <a:rPr dirty="0" sz="1400">
                <a:latin typeface="Consolas"/>
                <a:cs typeface="Consolas"/>
              </a:rPr>
              <a:t>Komşu</a:t>
            </a:r>
            <a:r>
              <a:rPr dirty="0" sz="1400" spc="-50">
                <a:latin typeface="Consolas"/>
                <a:cs typeface="Consolas"/>
              </a:rPr>
              <a:t> </a:t>
            </a:r>
            <a:r>
              <a:rPr dirty="0" sz="1400">
                <a:latin typeface="Consolas"/>
                <a:cs typeface="Consolas"/>
              </a:rPr>
              <a:t>durumların</a:t>
            </a:r>
            <a:r>
              <a:rPr dirty="0" sz="1400" spc="-45">
                <a:latin typeface="Consolas"/>
                <a:cs typeface="Consolas"/>
              </a:rPr>
              <a:t> </a:t>
            </a:r>
            <a:r>
              <a:rPr dirty="0" sz="1400">
                <a:latin typeface="Consolas"/>
                <a:cs typeface="Consolas"/>
              </a:rPr>
              <a:t>üretilmesi.</a:t>
            </a:r>
            <a:r>
              <a:rPr dirty="0" sz="1400" spc="-60">
                <a:latin typeface="Consolas"/>
                <a:cs typeface="Consolas"/>
              </a:rPr>
              <a:t> </a:t>
            </a:r>
            <a:r>
              <a:rPr dirty="0" sz="1400" spc="-10">
                <a:latin typeface="Consolas"/>
                <a:cs typeface="Consolas"/>
              </a:rPr>
              <a:t>Mevcut </a:t>
            </a:r>
            <a:r>
              <a:rPr dirty="0" sz="1400">
                <a:latin typeface="Consolas"/>
                <a:cs typeface="Consolas"/>
              </a:rPr>
              <a:t>x</a:t>
            </a:r>
            <a:r>
              <a:rPr dirty="0" sz="1400" spc="114">
                <a:latin typeface="Consolas"/>
                <a:cs typeface="Consolas"/>
              </a:rPr>
              <a:t> </a:t>
            </a:r>
            <a:r>
              <a:rPr dirty="0" sz="1400">
                <a:latin typeface="Consolas"/>
                <a:cs typeface="Consolas"/>
              </a:rPr>
              <a:t>değerinden</a:t>
            </a:r>
            <a:r>
              <a:rPr dirty="0" sz="1400" spc="130">
                <a:latin typeface="Consolas"/>
                <a:cs typeface="Consolas"/>
              </a:rPr>
              <a:t> </a:t>
            </a:r>
            <a:r>
              <a:rPr dirty="0" sz="1400">
                <a:latin typeface="Consolas"/>
                <a:cs typeface="Consolas"/>
              </a:rPr>
              <a:t>belli</a:t>
            </a:r>
            <a:r>
              <a:rPr dirty="0" sz="1400" spc="120">
                <a:latin typeface="Consolas"/>
                <a:cs typeface="Consolas"/>
              </a:rPr>
              <a:t> </a:t>
            </a:r>
            <a:r>
              <a:rPr dirty="0" sz="1400">
                <a:latin typeface="Consolas"/>
                <a:cs typeface="Consolas"/>
              </a:rPr>
              <a:t>adım</a:t>
            </a:r>
            <a:r>
              <a:rPr dirty="0" sz="1400" spc="130">
                <a:latin typeface="Consolas"/>
                <a:cs typeface="Consolas"/>
              </a:rPr>
              <a:t> </a:t>
            </a:r>
            <a:r>
              <a:rPr dirty="0" sz="1400">
                <a:latin typeface="Consolas"/>
                <a:cs typeface="Consolas"/>
              </a:rPr>
              <a:t>boyutuyla</a:t>
            </a:r>
            <a:r>
              <a:rPr dirty="0" sz="1400" spc="120">
                <a:latin typeface="Consolas"/>
                <a:cs typeface="Consolas"/>
              </a:rPr>
              <a:t> </a:t>
            </a:r>
            <a:r>
              <a:rPr dirty="0" sz="1400">
                <a:latin typeface="Consolas"/>
                <a:cs typeface="Consolas"/>
              </a:rPr>
              <a:t>sağla</a:t>
            </a:r>
            <a:r>
              <a:rPr dirty="0" sz="1400" spc="120">
                <a:latin typeface="Consolas"/>
                <a:cs typeface="Consolas"/>
              </a:rPr>
              <a:t> </a:t>
            </a:r>
            <a:r>
              <a:rPr dirty="0" sz="1400" spc="-20">
                <a:latin typeface="Consolas"/>
                <a:cs typeface="Consolas"/>
              </a:rPr>
              <a:t>veya </a:t>
            </a:r>
            <a:r>
              <a:rPr dirty="0" sz="1400">
                <a:latin typeface="Consolas"/>
                <a:cs typeface="Consolas"/>
              </a:rPr>
              <a:t>sola</a:t>
            </a:r>
            <a:r>
              <a:rPr dirty="0" sz="1400" spc="390">
                <a:latin typeface="Consolas"/>
                <a:cs typeface="Consolas"/>
              </a:rPr>
              <a:t> </a:t>
            </a:r>
            <a:r>
              <a:rPr dirty="0" sz="1400">
                <a:latin typeface="Consolas"/>
                <a:cs typeface="Consolas"/>
              </a:rPr>
              <a:t>hareket</a:t>
            </a:r>
            <a:r>
              <a:rPr dirty="0" sz="1400" spc="385">
                <a:latin typeface="Consolas"/>
                <a:cs typeface="Consolas"/>
              </a:rPr>
              <a:t> </a:t>
            </a:r>
            <a:r>
              <a:rPr dirty="0" sz="1400">
                <a:latin typeface="Consolas"/>
                <a:cs typeface="Consolas"/>
              </a:rPr>
              <a:t>edilerek</a:t>
            </a:r>
            <a:r>
              <a:rPr dirty="0" sz="1400" spc="390">
                <a:latin typeface="Consolas"/>
                <a:cs typeface="Consolas"/>
              </a:rPr>
              <a:t> </a:t>
            </a:r>
            <a:r>
              <a:rPr dirty="0" sz="1400">
                <a:latin typeface="Consolas"/>
                <a:cs typeface="Consolas"/>
              </a:rPr>
              <a:t>iki</a:t>
            </a:r>
            <a:r>
              <a:rPr dirty="0" sz="1400" spc="390">
                <a:latin typeface="Consolas"/>
                <a:cs typeface="Consolas"/>
              </a:rPr>
              <a:t> </a:t>
            </a:r>
            <a:r>
              <a:rPr dirty="0" sz="1400">
                <a:latin typeface="Consolas"/>
                <a:cs typeface="Consolas"/>
              </a:rPr>
              <a:t>komşu</a:t>
            </a:r>
            <a:r>
              <a:rPr dirty="0" sz="1400" spc="395">
                <a:latin typeface="Consolas"/>
                <a:cs typeface="Consolas"/>
              </a:rPr>
              <a:t> </a:t>
            </a:r>
            <a:r>
              <a:rPr dirty="0" sz="1400">
                <a:latin typeface="Consolas"/>
                <a:cs typeface="Consolas"/>
              </a:rPr>
              <a:t>nokta</a:t>
            </a:r>
            <a:r>
              <a:rPr dirty="0" sz="1400" spc="390">
                <a:latin typeface="Consolas"/>
                <a:cs typeface="Consolas"/>
              </a:rPr>
              <a:t> </a:t>
            </a:r>
            <a:r>
              <a:rPr dirty="0" sz="1400" spc="-20">
                <a:latin typeface="Consolas"/>
                <a:cs typeface="Consolas"/>
              </a:rPr>
              <a:t>elde </a:t>
            </a:r>
            <a:r>
              <a:rPr dirty="0" sz="1400" spc="-10">
                <a:latin typeface="Consolas"/>
                <a:cs typeface="Consolas"/>
              </a:rPr>
              <a:t>edilir.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360857" y="4997742"/>
            <a:ext cx="890905" cy="268605"/>
          </a:xfrm>
          <a:prstGeom prst="rect">
            <a:avLst/>
          </a:prstGeom>
          <a:solidFill>
            <a:srgbClr val="FFFF00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005"/>
              </a:lnSpc>
            </a:pPr>
            <a:r>
              <a:rPr dirty="0" sz="1800">
                <a:latin typeface="Consolas"/>
                <a:cs typeface="Consolas"/>
              </a:rPr>
              <a:t>Adım</a:t>
            </a:r>
            <a:r>
              <a:rPr dirty="0" sz="1800" spc="-15">
                <a:latin typeface="Consolas"/>
                <a:cs typeface="Consolas"/>
              </a:rPr>
              <a:t> </a:t>
            </a:r>
            <a:r>
              <a:rPr dirty="0" sz="1800" spc="-25">
                <a:latin typeface="Consolas"/>
                <a:cs typeface="Consolas"/>
              </a:rPr>
              <a:t>4: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269417" y="4945926"/>
            <a:ext cx="4637405" cy="584835"/>
          </a:xfrm>
          <a:prstGeom prst="rect">
            <a:avLst/>
          </a:prstGeom>
          <a:ln w="9525">
            <a:solidFill>
              <a:srgbClr val="145F82"/>
            </a:solidFill>
          </a:ln>
        </p:spPr>
        <p:txBody>
          <a:bodyPr wrap="square" lIns="0" tIns="82550" rIns="0" bIns="0" rtlCol="0" vert="horz">
            <a:spAutoFit/>
          </a:bodyPr>
          <a:lstStyle/>
          <a:p>
            <a:pPr marL="1095375">
              <a:lnSpc>
                <a:spcPct val="100000"/>
              </a:lnSpc>
              <a:spcBef>
                <a:spcPts val="650"/>
              </a:spcBef>
            </a:pPr>
            <a:r>
              <a:rPr dirty="0" sz="1400">
                <a:latin typeface="Consolas"/>
                <a:cs typeface="Consolas"/>
              </a:rPr>
              <a:t>Komşu</a:t>
            </a:r>
            <a:r>
              <a:rPr dirty="0" sz="1400" spc="-40">
                <a:latin typeface="Consolas"/>
                <a:cs typeface="Consolas"/>
              </a:rPr>
              <a:t> </a:t>
            </a:r>
            <a:r>
              <a:rPr dirty="0" sz="1400">
                <a:latin typeface="Consolas"/>
                <a:cs typeface="Consolas"/>
              </a:rPr>
              <a:t>durumların</a:t>
            </a:r>
            <a:r>
              <a:rPr dirty="0" sz="1400" spc="-35">
                <a:latin typeface="Consolas"/>
                <a:cs typeface="Consolas"/>
              </a:rPr>
              <a:t> </a:t>
            </a:r>
            <a:r>
              <a:rPr dirty="0" sz="1400" spc="-10">
                <a:latin typeface="Consolas"/>
                <a:cs typeface="Consolas"/>
              </a:rPr>
              <a:t>değerlendirilmesi.</a:t>
            </a:r>
            <a:endParaRPr sz="1400">
              <a:latin typeface="Consolas"/>
              <a:cs typeface="Consolas"/>
            </a:endParaRPr>
          </a:p>
          <a:p>
            <a:pPr marL="91440">
              <a:lnSpc>
                <a:spcPct val="100000"/>
              </a:lnSpc>
              <a:spcBef>
                <a:spcPts val="110"/>
              </a:spcBef>
            </a:pPr>
            <a:r>
              <a:rPr dirty="0" sz="1400">
                <a:latin typeface="Consolas"/>
                <a:cs typeface="Consolas"/>
              </a:rPr>
              <a:t>1</a:t>
            </a:r>
            <a:r>
              <a:rPr dirty="0" sz="1400" spc="-35">
                <a:latin typeface="Consolas"/>
                <a:cs typeface="Consolas"/>
              </a:rPr>
              <a:t> </a:t>
            </a:r>
            <a:r>
              <a:rPr dirty="0" sz="1400">
                <a:latin typeface="Consolas"/>
                <a:cs typeface="Consolas"/>
              </a:rPr>
              <a:t>adım</a:t>
            </a:r>
            <a:r>
              <a:rPr dirty="0" sz="1400" spc="-25">
                <a:latin typeface="Consolas"/>
                <a:cs typeface="Consolas"/>
              </a:rPr>
              <a:t> </a:t>
            </a:r>
            <a:r>
              <a:rPr dirty="0" sz="1400">
                <a:latin typeface="Consolas"/>
                <a:cs typeface="Consolas"/>
              </a:rPr>
              <a:t>artıralım</a:t>
            </a:r>
            <a:r>
              <a:rPr dirty="0" sz="1400" spc="-30">
                <a:latin typeface="Consolas"/>
                <a:cs typeface="Consolas"/>
              </a:rPr>
              <a:t> </a:t>
            </a:r>
            <a:r>
              <a:rPr dirty="0" sz="1400">
                <a:latin typeface="Consolas"/>
                <a:cs typeface="Consolas"/>
              </a:rPr>
              <a:t>ve</a:t>
            </a:r>
            <a:r>
              <a:rPr dirty="0" sz="1400" spc="-35">
                <a:latin typeface="Consolas"/>
                <a:cs typeface="Consolas"/>
              </a:rPr>
              <a:t> </a:t>
            </a:r>
            <a:r>
              <a:rPr dirty="0" sz="1400">
                <a:latin typeface="Consolas"/>
                <a:cs typeface="Consolas"/>
              </a:rPr>
              <a:t>azaltalım.</a:t>
            </a:r>
            <a:r>
              <a:rPr dirty="0" sz="1400" spc="-35">
                <a:latin typeface="Consolas"/>
                <a:cs typeface="Consolas"/>
              </a:rPr>
              <a:t> </a:t>
            </a:r>
            <a:r>
              <a:rPr dirty="0" sz="1400">
                <a:latin typeface="Consolas"/>
                <a:cs typeface="Consolas"/>
              </a:rPr>
              <a:t>(x=3,</a:t>
            </a:r>
            <a:r>
              <a:rPr dirty="0" sz="1400" spc="-25">
                <a:latin typeface="Consolas"/>
                <a:cs typeface="Consolas"/>
              </a:rPr>
              <a:t> </a:t>
            </a:r>
            <a:r>
              <a:rPr dirty="0" sz="1400" spc="-20">
                <a:latin typeface="Consolas"/>
                <a:cs typeface="Consolas"/>
              </a:rPr>
              <a:t>x=1)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5493473" y="1427949"/>
            <a:ext cx="960755" cy="268605"/>
          </a:xfrm>
          <a:prstGeom prst="rect">
            <a:avLst/>
          </a:prstGeom>
          <a:solidFill>
            <a:srgbClr val="FFFF00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005"/>
              </a:lnSpc>
              <a:tabLst>
                <a:tab pos="695960" algn="l"/>
              </a:tabLst>
            </a:pPr>
            <a:r>
              <a:rPr dirty="0" sz="1800" spc="-20">
                <a:latin typeface="Consolas"/>
                <a:cs typeface="Consolas"/>
              </a:rPr>
              <a:t>Adım</a:t>
            </a:r>
            <a:r>
              <a:rPr dirty="0" sz="1800">
                <a:latin typeface="Consolas"/>
                <a:cs typeface="Consolas"/>
              </a:rPr>
              <a:t>	</a:t>
            </a:r>
            <a:r>
              <a:rPr dirty="0" sz="1800" spc="-25">
                <a:latin typeface="Consolas"/>
                <a:cs typeface="Consolas"/>
              </a:rPr>
              <a:t>5: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5402033" y="1376133"/>
            <a:ext cx="4637405" cy="1447165"/>
          </a:xfrm>
          <a:prstGeom prst="rect">
            <a:avLst/>
          </a:prstGeom>
          <a:ln w="9525">
            <a:solidFill>
              <a:srgbClr val="145F82"/>
            </a:solidFill>
          </a:ln>
        </p:spPr>
        <p:txBody>
          <a:bodyPr wrap="square" lIns="0" tIns="82550" rIns="0" bIns="0" rtlCol="0" vert="horz">
            <a:spAutoFit/>
          </a:bodyPr>
          <a:lstStyle/>
          <a:p>
            <a:pPr marL="1235710">
              <a:lnSpc>
                <a:spcPct val="100000"/>
              </a:lnSpc>
              <a:spcBef>
                <a:spcPts val="650"/>
              </a:spcBef>
              <a:tabLst>
                <a:tab pos="1602740" algn="l"/>
                <a:tab pos="2066289" algn="l"/>
                <a:tab pos="2729230" algn="l"/>
                <a:tab pos="3585845" algn="l"/>
                <a:tab pos="3952875" algn="l"/>
              </a:tabLst>
            </a:pPr>
            <a:r>
              <a:rPr dirty="0" sz="1400" spc="-25">
                <a:latin typeface="Consolas"/>
                <a:cs typeface="Consolas"/>
              </a:rPr>
              <a:t>En</a:t>
            </a:r>
            <a:r>
              <a:rPr dirty="0" sz="1400">
                <a:latin typeface="Consolas"/>
                <a:cs typeface="Consolas"/>
              </a:rPr>
              <a:t>	</a:t>
            </a:r>
            <a:r>
              <a:rPr dirty="0" sz="1400" spc="-25">
                <a:latin typeface="Consolas"/>
                <a:cs typeface="Consolas"/>
              </a:rPr>
              <a:t>iyi</a:t>
            </a:r>
            <a:r>
              <a:rPr dirty="0" sz="1400">
                <a:latin typeface="Consolas"/>
                <a:cs typeface="Consolas"/>
              </a:rPr>
              <a:t>	</a:t>
            </a:r>
            <a:r>
              <a:rPr dirty="0" sz="1400" spc="-20">
                <a:latin typeface="Consolas"/>
                <a:cs typeface="Consolas"/>
              </a:rPr>
              <a:t>komşu</a:t>
            </a:r>
            <a:r>
              <a:rPr dirty="0" sz="1400">
                <a:latin typeface="Consolas"/>
                <a:cs typeface="Consolas"/>
              </a:rPr>
              <a:t>	</a:t>
            </a:r>
            <a:r>
              <a:rPr dirty="0" sz="1400" spc="-10">
                <a:latin typeface="Consolas"/>
                <a:cs typeface="Consolas"/>
              </a:rPr>
              <a:t>seçimi.</a:t>
            </a:r>
            <a:r>
              <a:rPr dirty="0" sz="1400">
                <a:latin typeface="Consolas"/>
                <a:cs typeface="Consolas"/>
              </a:rPr>
              <a:t>	</a:t>
            </a:r>
            <a:r>
              <a:rPr dirty="0" sz="1400" spc="-25">
                <a:latin typeface="Consolas"/>
                <a:cs typeface="Consolas"/>
              </a:rPr>
              <a:t>En</a:t>
            </a:r>
            <a:r>
              <a:rPr dirty="0" sz="1400">
                <a:latin typeface="Consolas"/>
                <a:cs typeface="Consolas"/>
              </a:rPr>
              <a:t>	</a:t>
            </a:r>
            <a:r>
              <a:rPr dirty="0" sz="1400" spc="-10">
                <a:latin typeface="Consolas"/>
                <a:cs typeface="Consolas"/>
              </a:rPr>
              <a:t>yüksek</a:t>
            </a:r>
            <a:endParaRPr sz="1400">
              <a:latin typeface="Consolas"/>
              <a:cs typeface="Consolas"/>
            </a:endParaRPr>
          </a:p>
          <a:p>
            <a:pPr marL="91440">
              <a:lnSpc>
                <a:spcPct val="100000"/>
              </a:lnSpc>
              <a:spcBef>
                <a:spcPts val="110"/>
              </a:spcBef>
            </a:pPr>
            <a:r>
              <a:rPr dirty="0" sz="1400">
                <a:latin typeface="Consolas"/>
                <a:cs typeface="Consolas"/>
              </a:rPr>
              <a:t>değere</a:t>
            </a:r>
            <a:r>
              <a:rPr dirty="0" sz="1400" spc="-25">
                <a:latin typeface="Consolas"/>
                <a:cs typeface="Consolas"/>
              </a:rPr>
              <a:t> </a:t>
            </a:r>
            <a:r>
              <a:rPr dirty="0" sz="1400">
                <a:latin typeface="Consolas"/>
                <a:cs typeface="Consolas"/>
              </a:rPr>
              <a:t>sahip</a:t>
            </a:r>
            <a:r>
              <a:rPr dirty="0" sz="1400" spc="-30">
                <a:latin typeface="Consolas"/>
                <a:cs typeface="Consolas"/>
              </a:rPr>
              <a:t> </a:t>
            </a:r>
            <a:r>
              <a:rPr dirty="0" sz="1400">
                <a:latin typeface="Consolas"/>
                <a:cs typeface="Consolas"/>
              </a:rPr>
              <a:t>olan</a:t>
            </a:r>
            <a:r>
              <a:rPr dirty="0" sz="1400" spc="-30">
                <a:latin typeface="Consolas"/>
                <a:cs typeface="Consolas"/>
              </a:rPr>
              <a:t> </a:t>
            </a:r>
            <a:r>
              <a:rPr dirty="0" sz="1400">
                <a:latin typeface="Consolas"/>
                <a:cs typeface="Consolas"/>
              </a:rPr>
              <a:t>komşu</a:t>
            </a:r>
            <a:r>
              <a:rPr dirty="0" sz="1400" spc="-30">
                <a:latin typeface="Consolas"/>
                <a:cs typeface="Consolas"/>
              </a:rPr>
              <a:t> </a:t>
            </a:r>
            <a:r>
              <a:rPr dirty="0" sz="1400" spc="-10">
                <a:latin typeface="Consolas"/>
                <a:cs typeface="Consolas"/>
              </a:rPr>
              <a:t>seçilir:</a:t>
            </a:r>
            <a:endParaRPr sz="1400">
              <a:latin typeface="Consolas"/>
              <a:cs typeface="Consolas"/>
            </a:endParaRPr>
          </a:p>
          <a:p>
            <a:pPr marL="120014">
              <a:lnSpc>
                <a:spcPct val="100000"/>
              </a:lnSpc>
              <a:spcBef>
                <a:spcPts val="1075"/>
              </a:spcBef>
            </a:pPr>
            <a:r>
              <a:rPr dirty="0" sz="1700" i="1">
                <a:latin typeface="Times New Roman"/>
                <a:cs typeface="Times New Roman"/>
              </a:rPr>
              <a:t>f</a:t>
            </a:r>
            <a:r>
              <a:rPr dirty="0" sz="1700" spc="-65" i="1">
                <a:latin typeface="Times New Roman"/>
                <a:cs typeface="Times New Roman"/>
              </a:rPr>
              <a:t> </a:t>
            </a:r>
            <a:r>
              <a:rPr dirty="0" sz="1700">
                <a:latin typeface="Times New Roman"/>
                <a:cs typeface="Times New Roman"/>
              </a:rPr>
              <a:t>(3)</a:t>
            </a:r>
            <a:r>
              <a:rPr dirty="0" sz="1700" spc="-50">
                <a:latin typeface="Times New Roman"/>
                <a:cs typeface="Times New Roman"/>
              </a:rPr>
              <a:t> </a:t>
            </a:r>
            <a:r>
              <a:rPr dirty="0" sz="1700">
                <a:latin typeface="Symbol"/>
                <a:cs typeface="Symbol"/>
              </a:rPr>
              <a:t></a:t>
            </a:r>
            <a:r>
              <a:rPr dirty="0" sz="1700" spc="-100">
                <a:latin typeface="Times New Roman"/>
                <a:cs typeface="Times New Roman"/>
              </a:rPr>
              <a:t> </a:t>
            </a:r>
            <a:r>
              <a:rPr dirty="0" sz="1700">
                <a:latin typeface="Times New Roman"/>
                <a:cs typeface="Times New Roman"/>
              </a:rPr>
              <a:t>3</a:t>
            </a:r>
            <a:r>
              <a:rPr dirty="0" baseline="43859" sz="1425">
                <a:latin typeface="Times New Roman"/>
                <a:cs typeface="Times New Roman"/>
              </a:rPr>
              <a:t>2</a:t>
            </a:r>
            <a:r>
              <a:rPr dirty="0" baseline="43859" sz="1425" spc="300">
                <a:latin typeface="Times New Roman"/>
                <a:cs typeface="Times New Roman"/>
              </a:rPr>
              <a:t> </a:t>
            </a:r>
            <a:r>
              <a:rPr dirty="0" sz="1700" spc="-10">
                <a:latin typeface="Symbol"/>
                <a:cs typeface="Symbol"/>
              </a:rPr>
              <a:t></a:t>
            </a:r>
            <a:r>
              <a:rPr dirty="0" sz="1700" spc="-190">
                <a:latin typeface="Times New Roman"/>
                <a:cs typeface="Times New Roman"/>
              </a:rPr>
              <a:t> </a:t>
            </a:r>
            <a:r>
              <a:rPr dirty="0" sz="1700" spc="65">
                <a:latin typeface="Times New Roman"/>
                <a:cs typeface="Times New Roman"/>
              </a:rPr>
              <a:t>3</a:t>
            </a:r>
            <a:r>
              <a:rPr dirty="0" sz="1700" spc="65">
                <a:latin typeface="Symbol"/>
                <a:cs typeface="Symbol"/>
              </a:rPr>
              <a:t></a:t>
            </a:r>
            <a:r>
              <a:rPr dirty="0" sz="1700" spc="-270">
                <a:latin typeface="Times New Roman"/>
                <a:cs typeface="Times New Roman"/>
              </a:rPr>
              <a:t> </a:t>
            </a:r>
            <a:r>
              <a:rPr dirty="0" sz="1700">
                <a:latin typeface="Times New Roman"/>
                <a:cs typeface="Times New Roman"/>
              </a:rPr>
              <a:t>3</a:t>
            </a:r>
            <a:r>
              <a:rPr dirty="0" sz="1700" spc="-110">
                <a:latin typeface="Times New Roman"/>
                <a:cs typeface="Times New Roman"/>
              </a:rPr>
              <a:t> </a:t>
            </a:r>
            <a:r>
              <a:rPr dirty="0" sz="1700">
                <a:latin typeface="Symbol"/>
                <a:cs typeface="Symbol"/>
              </a:rPr>
              <a:t></a:t>
            </a:r>
            <a:r>
              <a:rPr dirty="0" sz="1700" spc="-70">
                <a:latin typeface="Times New Roman"/>
                <a:cs typeface="Times New Roman"/>
              </a:rPr>
              <a:t> </a:t>
            </a:r>
            <a:r>
              <a:rPr dirty="0" sz="1700" spc="-60">
                <a:latin typeface="Times New Roman"/>
                <a:cs typeface="Times New Roman"/>
              </a:rPr>
              <a:t>0</a:t>
            </a:r>
            <a:endParaRPr sz="1700">
              <a:latin typeface="Times New Roman"/>
              <a:cs typeface="Times New Roman"/>
            </a:endParaRPr>
          </a:p>
          <a:p>
            <a:pPr marL="120014">
              <a:lnSpc>
                <a:spcPct val="100000"/>
              </a:lnSpc>
              <a:spcBef>
                <a:spcPts val="715"/>
              </a:spcBef>
            </a:pPr>
            <a:r>
              <a:rPr dirty="0" sz="1700" i="1">
                <a:latin typeface="Times New Roman"/>
                <a:cs typeface="Times New Roman"/>
              </a:rPr>
              <a:t>f</a:t>
            </a:r>
            <a:r>
              <a:rPr dirty="0" sz="1700" spc="-70" i="1">
                <a:latin typeface="Times New Roman"/>
                <a:cs typeface="Times New Roman"/>
              </a:rPr>
              <a:t> </a:t>
            </a:r>
            <a:r>
              <a:rPr dirty="0" sz="1700" spc="-100">
                <a:latin typeface="Times New Roman"/>
                <a:cs typeface="Times New Roman"/>
              </a:rPr>
              <a:t>(1)</a:t>
            </a:r>
            <a:r>
              <a:rPr dirty="0" sz="1700" spc="-35">
                <a:latin typeface="Times New Roman"/>
                <a:cs typeface="Times New Roman"/>
              </a:rPr>
              <a:t> </a:t>
            </a:r>
            <a:r>
              <a:rPr dirty="0" sz="1700" spc="-10">
                <a:latin typeface="Symbol"/>
                <a:cs typeface="Symbol"/>
              </a:rPr>
              <a:t></a:t>
            </a:r>
            <a:r>
              <a:rPr dirty="0" sz="1700" spc="-220">
                <a:latin typeface="Times New Roman"/>
                <a:cs typeface="Times New Roman"/>
              </a:rPr>
              <a:t> </a:t>
            </a:r>
            <a:r>
              <a:rPr dirty="0" sz="1700">
                <a:latin typeface="Times New Roman"/>
                <a:cs typeface="Times New Roman"/>
              </a:rPr>
              <a:t>1</a:t>
            </a:r>
            <a:r>
              <a:rPr dirty="0" baseline="43859" sz="1425">
                <a:latin typeface="Times New Roman"/>
                <a:cs typeface="Times New Roman"/>
              </a:rPr>
              <a:t>2</a:t>
            </a:r>
            <a:r>
              <a:rPr dirty="0" baseline="43859" sz="1425" spc="300">
                <a:latin typeface="Times New Roman"/>
                <a:cs typeface="Times New Roman"/>
              </a:rPr>
              <a:t> </a:t>
            </a:r>
            <a:r>
              <a:rPr dirty="0" sz="1700" spc="-10">
                <a:latin typeface="Symbol"/>
                <a:cs typeface="Symbol"/>
              </a:rPr>
              <a:t></a:t>
            </a:r>
            <a:r>
              <a:rPr dirty="0" sz="1700" spc="-190">
                <a:latin typeface="Times New Roman"/>
                <a:cs typeface="Times New Roman"/>
              </a:rPr>
              <a:t> </a:t>
            </a:r>
            <a:r>
              <a:rPr dirty="0" sz="1700" spc="50">
                <a:latin typeface="Times New Roman"/>
                <a:cs typeface="Times New Roman"/>
              </a:rPr>
              <a:t>3</a:t>
            </a:r>
            <a:r>
              <a:rPr dirty="0" sz="1700" spc="50">
                <a:latin typeface="Symbol"/>
                <a:cs typeface="Symbol"/>
              </a:rPr>
              <a:t></a:t>
            </a:r>
            <a:r>
              <a:rPr dirty="0" sz="1700" spc="50">
                <a:latin typeface="Times New Roman"/>
                <a:cs typeface="Times New Roman"/>
              </a:rPr>
              <a:t>1</a:t>
            </a:r>
            <a:r>
              <a:rPr dirty="0" sz="1700" spc="-190">
                <a:latin typeface="Times New Roman"/>
                <a:cs typeface="Times New Roman"/>
              </a:rPr>
              <a:t> </a:t>
            </a:r>
            <a:r>
              <a:rPr dirty="0" sz="1700">
                <a:latin typeface="Symbol"/>
                <a:cs typeface="Symbol"/>
              </a:rPr>
              <a:t></a:t>
            </a:r>
            <a:r>
              <a:rPr dirty="0" sz="1700" spc="-40">
                <a:latin typeface="Times New Roman"/>
                <a:cs typeface="Times New Roman"/>
              </a:rPr>
              <a:t> </a:t>
            </a:r>
            <a:r>
              <a:rPr dirty="0" sz="1700" spc="-25">
                <a:latin typeface="Symbol"/>
                <a:cs typeface="Symbol"/>
              </a:rPr>
              <a:t></a:t>
            </a:r>
            <a:r>
              <a:rPr dirty="0" sz="1700" spc="-25">
                <a:latin typeface="Times New Roman"/>
                <a:cs typeface="Times New Roman"/>
              </a:rPr>
              <a:t>2</a:t>
            </a:r>
            <a:endParaRPr sz="1700">
              <a:latin typeface="Times New Roman"/>
              <a:cs typeface="Times New Roman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1445178" y="793977"/>
            <a:ext cx="1490345" cy="29908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800" i="1">
                <a:latin typeface="Times New Roman"/>
                <a:cs typeface="Times New Roman"/>
              </a:rPr>
              <a:t>f</a:t>
            </a:r>
            <a:r>
              <a:rPr dirty="0" sz="1800" spc="-10" i="1">
                <a:latin typeface="Times New Roman"/>
                <a:cs typeface="Times New Roman"/>
              </a:rPr>
              <a:t> </a:t>
            </a:r>
            <a:r>
              <a:rPr dirty="0" sz="1800" spc="50">
                <a:latin typeface="Times New Roman"/>
                <a:cs typeface="Times New Roman"/>
              </a:rPr>
              <a:t>(</a:t>
            </a:r>
            <a:r>
              <a:rPr dirty="0" sz="1800" spc="50" i="1">
                <a:latin typeface="Times New Roman"/>
                <a:cs typeface="Times New Roman"/>
              </a:rPr>
              <a:t>x</a:t>
            </a:r>
            <a:r>
              <a:rPr dirty="0" sz="1800" spc="50">
                <a:latin typeface="Times New Roman"/>
                <a:cs typeface="Times New Roman"/>
              </a:rPr>
              <a:t>)</a:t>
            </a:r>
            <a:r>
              <a:rPr dirty="0" sz="1800" spc="-25">
                <a:latin typeface="Times New Roman"/>
                <a:cs typeface="Times New Roman"/>
              </a:rPr>
              <a:t> </a:t>
            </a:r>
            <a:r>
              <a:rPr dirty="0" sz="1800">
                <a:latin typeface="Symbol"/>
                <a:cs typeface="Symbol"/>
              </a:rPr>
              <a:t></a:t>
            </a:r>
            <a:r>
              <a:rPr dirty="0" sz="1800" spc="70">
                <a:latin typeface="Times New Roman"/>
                <a:cs typeface="Times New Roman"/>
              </a:rPr>
              <a:t> </a:t>
            </a:r>
            <a:r>
              <a:rPr dirty="0" sz="1800" i="1">
                <a:latin typeface="Times New Roman"/>
                <a:cs typeface="Times New Roman"/>
              </a:rPr>
              <a:t>x</a:t>
            </a:r>
            <a:r>
              <a:rPr dirty="0" baseline="44444" sz="1500">
                <a:latin typeface="Times New Roman"/>
                <a:cs typeface="Times New Roman"/>
              </a:rPr>
              <a:t>2</a:t>
            </a:r>
            <a:r>
              <a:rPr dirty="0" baseline="44444" sz="1500" spc="359">
                <a:latin typeface="Times New Roman"/>
                <a:cs typeface="Times New Roman"/>
              </a:rPr>
              <a:t> </a:t>
            </a:r>
            <a:r>
              <a:rPr dirty="0" sz="1800" spc="-10">
                <a:latin typeface="Symbol"/>
                <a:cs typeface="Symbol"/>
              </a:rPr>
              <a:t></a:t>
            </a:r>
            <a:r>
              <a:rPr dirty="0" sz="1800" spc="-195">
                <a:latin typeface="Times New Roman"/>
                <a:cs typeface="Times New Roman"/>
              </a:rPr>
              <a:t> </a:t>
            </a:r>
            <a:r>
              <a:rPr dirty="0" sz="1800" spc="55">
                <a:latin typeface="Times New Roman"/>
                <a:cs typeface="Times New Roman"/>
              </a:rPr>
              <a:t>3</a:t>
            </a:r>
            <a:r>
              <a:rPr dirty="0" sz="1800" spc="55">
                <a:latin typeface="Symbol"/>
                <a:cs typeface="Symbol"/>
              </a:rPr>
              <a:t></a:t>
            </a:r>
            <a:r>
              <a:rPr dirty="0" sz="1800" spc="-135">
                <a:latin typeface="Times New Roman"/>
                <a:cs typeface="Times New Roman"/>
              </a:rPr>
              <a:t> </a:t>
            </a:r>
            <a:r>
              <a:rPr dirty="0" sz="1800" spc="-50" i="1">
                <a:latin typeface="Times New Roman"/>
                <a:cs typeface="Times New Roman"/>
              </a:rPr>
              <a:t>x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5493473" y="3002521"/>
            <a:ext cx="922655" cy="268605"/>
          </a:xfrm>
          <a:prstGeom prst="rect">
            <a:avLst/>
          </a:prstGeom>
          <a:solidFill>
            <a:srgbClr val="FFFF00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005"/>
              </a:lnSpc>
            </a:pPr>
            <a:r>
              <a:rPr dirty="0" sz="1800">
                <a:latin typeface="Consolas"/>
                <a:cs typeface="Consolas"/>
              </a:rPr>
              <a:t>Adım</a:t>
            </a:r>
            <a:r>
              <a:rPr dirty="0" sz="1800" spc="235">
                <a:latin typeface="Consolas"/>
                <a:cs typeface="Consolas"/>
              </a:rPr>
              <a:t> </a:t>
            </a:r>
            <a:r>
              <a:rPr dirty="0" sz="1800" spc="-25">
                <a:latin typeface="Consolas"/>
                <a:cs typeface="Consolas"/>
              </a:rPr>
              <a:t>6: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5402033" y="2950705"/>
            <a:ext cx="4637405" cy="584835"/>
          </a:xfrm>
          <a:prstGeom prst="rect">
            <a:avLst/>
          </a:prstGeom>
          <a:ln w="9525">
            <a:solidFill>
              <a:srgbClr val="145F82"/>
            </a:solidFill>
          </a:ln>
        </p:spPr>
        <p:txBody>
          <a:bodyPr wrap="square" lIns="0" tIns="82550" rIns="0" bIns="0" rtlCol="0" vert="horz">
            <a:spAutoFit/>
          </a:bodyPr>
          <a:lstStyle/>
          <a:p>
            <a:pPr marL="1160780">
              <a:lnSpc>
                <a:spcPct val="100000"/>
              </a:lnSpc>
              <a:spcBef>
                <a:spcPts val="650"/>
              </a:spcBef>
            </a:pPr>
            <a:r>
              <a:rPr dirty="0" sz="1400">
                <a:latin typeface="Consolas"/>
                <a:cs typeface="Consolas"/>
              </a:rPr>
              <a:t>Hareket</a:t>
            </a:r>
            <a:r>
              <a:rPr dirty="0" sz="1400" spc="225">
                <a:latin typeface="Consolas"/>
                <a:cs typeface="Consolas"/>
              </a:rPr>
              <a:t> </a:t>
            </a:r>
            <a:r>
              <a:rPr dirty="0" sz="1400">
                <a:latin typeface="Consolas"/>
                <a:cs typeface="Consolas"/>
              </a:rPr>
              <a:t>ve</a:t>
            </a:r>
            <a:r>
              <a:rPr dirty="0" sz="1400" spc="229">
                <a:latin typeface="Consolas"/>
                <a:cs typeface="Consolas"/>
              </a:rPr>
              <a:t> </a:t>
            </a:r>
            <a:r>
              <a:rPr dirty="0" sz="1400">
                <a:latin typeface="Consolas"/>
                <a:cs typeface="Consolas"/>
              </a:rPr>
              <a:t>güncelleme.</a:t>
            </a:r>
            <a:r>
              <a:rPr dirty="0" sz="1400" spc="229">
                <a:latin typeface="Consolas"/>
                <a:cs typeface="Consolas"/>
              </a:rPr>
              <a:t> </a:t>
            </a:r>
            <a:r>
              <a:rPr dirty="0" sz="1400">
                <a:latin typeface="Consolas"/>
                <a:cs typeface="Consolas"/>
              </a:rPr>
              <a:t>x=1</a:t>
            </a:r>
            <a:r>
              <a:rPr dirty="0" sz="1400" spc="229">
                <a:latin typeface="Consolas"/>
                <a:cs typeface="Consolas"/>
              </a:rPr>
              <a:t> </a:t>
            </a:r>
            <a:r>
              <a:rPr dirty="0" sz="1400" spc="-10">
                <a:latin typeface="Consolas"/>
                <a:cs typeface="Consolas"/>
              </a:rPr>
              <a:t>olarak</a:t>
            </a:r>
            <a:endParaRPr sz="1400">
              <a:latin typeface="Consolas"/>
              <a:cs typeface="Consolas"/>
            </a:endParaRPr>
          </a:p>
          <a:p>
            <a:pPr marL="91440">
              <a:lnSpc>
                <a:spcPct val="100000"/>
              </a:lnSpc>
              <a:spcBef>
                <a:spcPts val="110"/>
              </a:spcBef>
            </a:pPr>
            <a:r>
              <a:rPr dirty="0" sz="1400">
                <a:latin typeface="Consolas"/>
                <a:cs typeface="Consolas"/>
              </a:rPr>
              <a:t>güncellenir</a:t>
            </a:r>
            <a:r>
              <a:rPr dirty="0" sz="1400" spc="-40">
                <a:latin typeface="Consolas"/>
                <a:cs typeface="Consolas"/>
              </a:rPr>
              <a:t> </a:t>
            </a:r>
            <a:r>
              <a:rPr dirty="0" sz="1400">
                <a:latin typeface="Consolas"/>
                <a:cs typeface="Consolas"/>
              </a:rPr>
              <a:t>ve</a:t>
            </a:r>
            <a:r>
              <a:rPr dirty="0" sz="1400" spc="-40">
                <a:latin typeface="Consolas"/>
                <a:cs typeface="Consolas"/>
              </a:rPr>
              <a:t> </a:t>
            </a:r>
            <a:r>
              <a:rPr dirty="0" sz="1400">
                <a:latin typeface="Consolas"/>
                <a:cs typeface="Consolas"/>
              </a:rPr>
              <a:t>adımlar</a:t>
            </a:r>
            <a:r>
              <a:rPr dirty="0" sz="1400" spc="-45">
                <a:latin typeface="Consolas"/>
                <a:cs typeface="Consolas"/>
              </a:rPr>
              <a:t> </a:t>
            </a:r>
            <a:r>
              <a:rPr dirty="0" sz="1400" spc="-10">
                <a:latin typeface="Consolas"/>
                <a:cs typeface="Consolas"/>
              </a:rPr>
              <a:t>tekrarlanır.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9" name="object 19" descr=""/>
          <p:cNvSpPr/>
          <p:nvPr/>
        </p:nvSpPr>
        <p:spPr>
          <a:xfrm>
            <a:off x="5402033" y="3739908"/>
            <a:ext cx="4637405" cy="800735"/>
          </a:xfrm>
          <a:custGeom>
            <a:avLst/>
            <a:gdLst/>
            <a:ahLst/>
            <a:cxnLst/>
            <a:rect l="l" t="t" r="r" b="b"/>
            <a:pathLst>
              <a:path w="4637405" h="800735">
                <a:moveTo>
                  <a:pt x="0" y="0"/>
                </a:moveTo>
                <a:lnTo>
                  <a:pt x="4637316" y="0"/>
                </a:lnTo>
                <a:lnTo>
                  <a:pt x="4637316" y="800214"/>
                </a:lnTo>
                <a:lnTo>
                  <a:pt x="0" y="800214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145F8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 descr=""/>
          <p:cNvSpPr txBox="1"/>
          <p:nvPr/>
        </p:nvSpPr>
        <p:spPr>
          <a:xfrm>
            <a:off x="5493473" y="3791724"/>
            <a:ext cx="977265" cy="268605"/>
          </a:xfrm>
          <a:prstGeom prst="rect">
            <a:avLst/>
          </a:prstGeom>
          <a:solidFill>
            <a:srgbClr val="FFFF00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005"/>
              </a:lnSpc>
              <a:tabLst>
                <a:tab pos="725170" algn="l"/>
              </a:tabLst>
            </a:pPr>
            <a:r>
              <a:rPr dirty="0" sz="1800" spc="-20">
                <a:latin typeface="Consolas"/>
                <a:cs typeface="Consolas"/>
              </a:rPr>
              <a:t>Adım</a:t>
            </a:r>
            <a:r>
              <a:rPr dirty="0" sz="1800">
                <a:latin typeface="Consolas"/>
                <a:cs typeface="Consolas"/>
              </a:rPr>
              <a:t>	</a:t>
            </a:r>
            <a:r>
              <a:rPr dirty="0" sz="1800" spc="-25">
                <a:latin typeface="Consolas"/>
                <a:cs typeface="Consolas"/>
              </a:rPr>
              <a:t>7: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6694387" y="3809509"/>
            <a:ext cx="3263265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  <a:tabLst>
                <a:tab pos="690245" algn="l"/>
                <a:tab pos="1478280" algn="l"/>
                <a:tab pos="2462530" algn="l"/>
              </a:tabLst>
            </a:pPr>
            <a:r>
              <a:rPr dirty="0" sz="1400" spc="-10">
                <a:latin typeface="Consolas"/>
                <a:cs typeface="Consolas"/>
              </a:rPr>
              <a:t>Durma</a:t>
            </a:r>
            <a:r>
              <a:rPr dirty="0" sz="1400">
                <a:latin typeface="Consolas"/>
                <a:cs typeface="Consolas"/>
              </a:rPr>
              <a:t>	</a:t>
            </a:r>
            <a:r>
              <a:rPr dirty="0" sz="1400" spc="-10">
                <a:latin typeface="Consolas"/>
                <a:cs typeface="Consolas"/>
              </a:rPr>
              <a:t>koşulu</a:t>
            </a:r>
            <a:r>
              <a:rPr dirty="0" sz="1400">
                <a:latin typeface="Consolas"/>
                <a:cs typeface="Consolas"/>
              </a:rPr>
              <a:t>	</a:t>
            </a:r>
            <a:r>
              <a:rPr dirty="0" sz="1400" spc="-10">
                <a:latin typeface="Consolas"/>
                <a:cs typeface="Consolas"/>
              </a:rPr>
              <a:t>(örneğin</a:t>
            </a:r>
            <a:r>
              <a:rPr dirty="0" sz="1400">
                <a:latin typeface="Consolas"/>
                <a:cs typeface="Consolas"/>
              </a:rPr>
              <a:t>	</a:t>
            </a:r>
            <a:r>
              <a:rPr dirty="0" sz="1400" spc="-10">
                <a:latin typeface="Consolas"/>
                <a:cs typeface="Consolas"/>
              </a:rPr>
              <a:t>maksimum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22" name="object 22" descr=""/>
          <p:cNvSpPr txBox="1"/>
          <p:nvPr/>
        </p:nvSpPr>
        <p:spPr>
          <a:xfrm>
            <a:off x="5493661" y="4036674"/>
            <a:ext cx="446532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  <a:tabLst>
                <a:tab pos="1259840" algn="l"/>
                <a:tab pos="2323465" algn="l"/>
                <a:tab pos="3093085" algn="l"/>
                <a:tab pos="4058285" algn="l"/>
              </a:tabLst>
            </a:pPr>
            <a:r>
              <a:rPr dirty="0" sz="1400" spc="-10">
                <a:latin typeface="Consolas"/>
                <a:cs typeface="Consolas"/>
              </a:rPr>
              <a:t>iterasyon</a:t>
            </a:r>
            <a:r>
              <a:rPr dirty="0" sz="1400">
                <a:latin typeface="Consolas"/>
                <a:cs typeface="Consolas"/>
              </a:rPr>
              <a:t>	</a:t>
            </a:r>
            <a:r>
              <a:rPr dirty="0" sz="1400" spc="-10">
                <a:latin typeface="Consolas"/>
                <a:cs typeface="Consolas"/>
              </a:rPr>
              <a:t>sayısı,</a:t>
            </a:r>
            <a:r>
              <a:rPr dirty="0" sz="1400">
                <a:latin typeface="Consolas"/>
                <a:cs typeface="Consolas"/>
              </a:rPr>
              <a:t>	</a:t>
            </a:r>
            <a:r>
              <a:rPr dirty="0" sz="1400" spc="-20">
                <a:latin typeface="Consolas"/>
                <a:cs typeface="Consolas"/>
              </a:rPr>
              <a:t>hata</a:t>
            </a:r>
            <a:r>
              <a:rPr dirty="0" sz="1400">
                <a:latin typeface="Consolas"/>
                <a:cs typeface="Consolas"/>
              </a:rPr>
              <a:t>	</a:t>
            </a:r>
            <a:r>
              <a:rPr dirty="0" sz="1400" spc="-10">
                <a:latin typeface="Consolas"/>
                <a:cs typeface="Consolas"/>
              </a:rPr>
              <a:t>değeri</a:t>
            </a:r>
            <a:r>
              <a:rPr dirty="0" sz="1400">
                <a:latin typeface="Consolas"/>
                <a:cs typeface="Consolas"/>
              </a:rPr>
              <a:t>	</a:t>
            </a:r>
            <a:r>
              <a:rPr dirty="0" sz="1400" spc="-20">
                <a:latin typeface="Consolas"/>
                <a:cs typeface="Consolas"/>
              </a:rPr>
              <a:t>vb.)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23" name="object 23" descr=""/>
          <p:cNvSpPr txBox="1"/>
          <p:nvPr/>
        </p:nvSpPr>
        <p:spPr>
          <a:xfrm>
            <a:off x="5494017" y="4250108"/>
            <a:ext cx="3851275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Consolas"/>
                <a:cs typeface="Consolas"/>
              </a:rPr>
              <a:t>sağlanıncaya</a:t>
            </a:r>
            <a:r>
              <a:rPr dirty="0" sz="1400" spc="-60">
                <a:latin typeface="Consolas"/>
                <a:cs typeface="Consolas"/>
              </a:rPr>
              <a:t> </a:t>
            </a:r>
            <a:r>
              <a:rPr dirty="0" sz="1400">
                <a:latin typeface="Consolas"/>
                <a:cs typeface="Consolas"/>
              </a:rPr>
              <a:t>kadar</a:t>
            </a:r>
            <a:r>
              <a:rPr dirty="0" sz="1400" spc="-50">
                <a:latin typeface="Consolas"/>
                <a:cs typeface="Consolas"/>
              </a:rPr>
              <a:t> </a:t>
            </a:r>
            <a:r>
              <a:rPr dirty="0" sz="1400">
                <a:latin typeface="Consolas"/>
                <a:cs typeface="Consolas"/>
              </a:rPr>
              <a:t>adımlar</a:t>
            </a:r>
            <a:r>
              <a:rPr dirty="0" sz="1400" spc="-45">
                <a:latin typeface="Consolas"/>
                <a:cs typeface="Consolas"/>
              </a:rPr>
              <a:t> </a:t>
            </a:r>
            <a:r>
              <a:rPr dirty="0" sz="1400" spc="-10">
                <a:latin typeface="Consolas"/>
                <a:cs typeface="Consolas"/>
              </a:rPr>
              <a:t>tekrarlanır.</a:t>
            </a:r>
            <a:endParaRPr sz="14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20"/>
              <a:t>ÖDEV</a:t>
            </a:r>
            <a:endParaRPr sz="2000"/>
          </a:p>
        </p:txBody>
      </p:sp>
      <p:sp>
        <p:nvSpPr>
          <p:cNvPr id="3" name="object 3" descr=""/>
          <p:cNvSpPr txBox="1"/>
          <p:nvPr/>
        </p:nvSpPr>
        <p:spPr>
          <a:xfrm>
            <a:off x="294505" y="779061"/>
            <a:ext cx="10530840" cy="3124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6350" indent="-635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Consolas"/>
                <a:cs typeface="Consolas"/>
              </a:rPr>
              <a:t>Hill</a:t>
            </a:r>
            <a:r>
              <a:rPr dirty="0" sz="1800" spc="450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Climbing</a:t>
            </a:r>
            <a:r>
              <a:rPr dirty="0" sz="1800" spc="445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konusunda</a:t>
            </a:r>
            <a:r>
              <a:rPr dirty="0" sz="1800" spc="440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bir</a:t>
            </a:r>
            <a:r>
              <a:rPr dirty="0" sz="1800" spc="445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makale</a:t>
            </a:r>
            <a:r>
              <a:rPr dirty="0" sz="1800" spc="445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incelenerek</a:t>
            </a:r>
            <a:r>
              <a:rPr dirty="0" sz="1800" spc="440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elde</a:t>
            </a:r>
            <a:r>
              <a:rPr dirty="0" sz="1800" spc="455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edilen</a:t>
            </a:r>
            <a:r>
              <a:rPr dirty="0" sz="1800" spc="455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sonuçları</a:t>
            </a:r>
            <a:r>
              <a:rPr dirty="0" sz="1800" spc="440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içeren</a:t>
            </a:r>
            <a:r>
              <a:rPr dirty="0" sz="1800" spc="455">
                <a:latin typeface="Consolas"/>
                <a:cs typeface="Consolas"/>
              </a:rPr>
              <a:t> </a:t>
            </a:r>
            <a:r>
              <a:rPr dirty="0" sz="1800" spc="-25">
                <a:latin typeface="Consolas"/>
                <a:cs typeface="Consolas"/>
              </a:rPr>
              <a:t>bir </a:t>
            </a:r>
            <a:r>
              <a:rPr dirty="0" sz="1800">
                <a:latin typeface="Consolas"/>
                <a:cs typeface="Consolas"/>
              </a:rPr>
              <a:t>rapor</a:t>
            </a:r>
            <a:r>
              <a:rPr dirty="0" sz="1800" spc="-25">
                <a:latin typeface="Consolas"/>
                <a:cs typeface="Consolas"/>
              </a:rPr>
              <a:t> </a:t>
            </a:r>
            <a:r>
              <a:rPr dirty="0" sz="1800" spc="-10">
                <a:latin typeface="Consolas"/>
                <a:cs typeface="Consolas"/>
              </a:rPr>
              <a:t>hazırlanacaktır.</a:t>
            </a:r>
            <a:endParaRPr sz="18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800">
              <a:latin typeface="Consolas"/>
              <a:cs typeface="Consolas"/>
            </a:endParaRPr>
          </a:p>
          <a:p>
            <a:pPr marL="13335" marR="5080" indent="-635">
              <a:lnSpc>
                <a:spcPct val="100000"/>
              </a:lnSpc>
            </a:pPr>
            <a:r>
              <a:rPr dirty="0" sz="1800">
                <a:latin typeface="Consolas"/>
                <a:cs typeface="Consolas"/>
              </a:rPr>
              <a:t>İncelenen</a:t>
            </a:r>
            <a:r>
              <a:rPr dirty="0" sz="1800" spc="55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makalede</a:t>
            </a:r>
            <a:r>
              <a:rPr dirty="0" sz="1800" spc="70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Hill</a:t>
            </a:r>
            <a:r>
              <a:rPr dirty="0" sz="1800" spc="85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climbing</a:t>
            </a:r>
            <a:r>
              <a:rPr dirty="0" sz="1800" spc="80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kullanılmasının</a:t>
            </a:r>
            <a:r>
              <a:rPr dirty="0" sz="1800" spc="80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gerekçeleri,</a:t>
            </a:r>
            <a:r>
              <a:rPr dirty="0" sz="1800" spc="70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uygulamanın</a:t>
            </a:r>
            <a:r>
              <a:rPr dirty="0" sz="1800" spc="70">
                <a:latin typeface="Consolas"/>
                <a:cs typeface="Consolas"/>
              </a:rPr>
              <a:t> </a:t>
            </a:r>
            <a:r>
              <a:rPr dirty="0" sz="1800" spc="-10">
                <a:latin typeface="Consolas"/>
                <a:cs typeface="Consolas"/>
              </a:rPr>
              <a:t>sonuçları değerlendirilecektir.</a:t>
            </a:r>
            <a:endParaRPr sz="1800">
              <a:latin typeface="Consolas"/>
              <a:cs typeface="Consolas"/>
            </a:endParaRPr>
          </a:p>
          <a:p>
            <a:pPr marL="84455" marR="2917190" indent="-635">
              <a:lnSpc>
                <a:spcPct val="200000"/>
              </a:lnSpc>
              <a:spcBef>
                <a:spcPts val="640"/>
              </a:spcBef>
            </a:pPr>
            <a:r>
              <a:rPr dirty="0" sz="1800">
                <a:latin typeface="Consolas"/>
                <a:cs typeface="Consolas"/>
              </a:rPr>
              <a:t>İncelenen</a:t>
            </a:r>
            <a:r>
              <a:rPr dirty="0" sz="1800" spc="-30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makale</a:t>
            </a:r>
            <a:r>
              <a:rPr dirty="0" sz="1800" spc="-20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güncel</a:t>
            </a:r>
            <a:r>
              <a:rPr dirty="0" sz="1800" spc="-20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(son</a:t>
            </a:r>
            <a:r>
              <a:rPr dirty="0" sz="1800" spc="-20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5</a:t>
            </a:r>
            <a:r>
              <a:rPr dirty="0" sz="1800" spc="-30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yılda</a:t>
            </a:r>
            <a:r>
              <a:rPr dirty="0" sz="1800" spc="-15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yayınlanmış)</a:t>
            </a:r>
            <a:r>
              <a:rPr dirty="0" sz="1800" spc="-30">
                <a:latin typeface="Consolas"/>
                <a:cs typeface="Consolas"/>
              </a:rPr>
              <a:t> </a:t>
            </a:r>
            <a:r>
              <a:rPr dirty="0" sz="1800" spc="-10">
                <a:latin typeface="Consolas"/>
                <a:cs typeface="Consolas"/>
              </a:rPr>
              <a:t>olacaktır. </a:t>
            </a:r>
            <a:r>
              <a:rPr dirty="0" sz="1800">
                <a:latin typeface="Consolas"/>
                <a:cs typeface="Consolas"/>
              </a:rPr>
              <a:t>Makale</a:t>
            </a:r>
            <a:r>
              <a:rPr dirty="0" sz="1800" spc="-35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uluslararası</a:t>
            </a:r>
            <a:r>
              <a:rPr dirty="0" sz="1800" spc="-25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bir</a:t>
            </a:r>
            <a:r>
              <a:rPr dirty="0" sz="1800" spc="-25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dergide</a:t>
            </a:r>
            <a:r>
              <a:rPr dirty="0" sz="1800" spc="-25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yayınlanmış</a:t>
            </a:r>
            <a:r>
              <a:rPr dirty="0" sz="1800" spc="-25">
                <a:latin typeface="Consolas"/>
                <a:cs typeface="Consolas"/>
              </a:rPr>
              <a:t> </a:t>
            </a:r>
            <a:r>
              <a:rPr dirty="0" sz="1800" spc="-10">
                <a:latin typeface="Consolas"/>
                <a:cs typeface="Consolas"/>
              </a:rPr>
              <a:t>olacaktır.</a:t>
            </a:r>
            <a:endParaRPr sz="18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800">
              <a:latin typeface="Consolas"/>
              <a:cs typeface="Consolas"/>
            </a:endParaRPr>
          </a:p>
          <a:p>
            <a:pPr marL="83820">
              <a:lnSpc>
                <a:spcPct val="100000"/>
              </a:lnSpc>
            </a:pPr>
            <a:r>
              <a:rPr dirty="0" sz="1800">
                <a:latin typeface="Consolas"/>
                <a:cs typeface="Consolas"/>
              </a:rPr>
              <a:t>Makale</a:t>
            </a:r>
            <a:r>
              <a:rPr dirty="0" sz="1800" spc="-35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aramak</a:t>
            </a:r>
            <a:r>
              <a:rPr dirty="0" sz="1800" spc="-25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için</a:t>
            </a:r>
            <a:r>
              <a:rPr dirty="0" sz="1800" spc="-25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Google</a:t>
            </a:r>
            <a:r>
              <a:rPr dirty="0" sz="1800" spc="-25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Scholar’dan</a:t>
            </a:r>
            <a:r>
              <a:rPr dirty="0" sz="1800" spc="-30">
                <a:latin typeface="Consolas"/>
                <a:cs typeface="Consolas"/>
              </a:rPr>
              <a:t> </a:t>
            </a:r>
            <a:r>
              <a:rPr dirty="0" sz="1800" spc="-10">
                <a:latin typeface="Consolas"/>
                <a:cs typeface="Consolas"/>
              </a:rPr>
              <a:t>faydalanabilirsiniz.</a:t>
            </a:r>
            <a:endParaRPr sz="1800">
              <a:latin typeface="Consolas"/>
              <a:cs typeface="Consolas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281981" y="1"/>
            <a:ext cx="910018" cy="6857998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37450" y="3052114"/>
            <a:ext cx="5261610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rgbClr val="B94609"/>
                </a:solidFill>
              </a:rPr>
              <a:t>Metasezgisel</a:t>
            </a:r>
            <a:r>
              <a:rPr dirty="0" spc="-250">
                <a:solidFill>
                  <a:srgbClr val="B94609"/>
                </a:solidFill>
              </a:rPr>
              <a:t> </a:t>
            </a:r>
            <a:r>
              <a:rPr dirty="0" spc="-10">
                <a:solidFill>
                  <a:srgbClr val="B94609"/>
                </a:solidFill>
              </a:rPr>
              <a:t>Algoritmalar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5537682"/>
            <a:ext cx="12191987" cy="1320316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/>
              <a:t>METASEZGİSEL</a:t>
            </a:r>
            <a:r>
              <a:rPr dirty="0" sz="2000" spc="-35"/>
              <a:t> </a:t>
            </a:r>
            <a:r>
              <a:rPr dirty="0" sz="2000" spc="-10"/>
              <a:t>ALGORİTMALAR</a:t>
            </a:r>
            <a:endParaRPr sz="2000"/>
          </a:p>
        </p:txBody>
      </p:sp>
      <p:sp>
        <p:nvSpPr>
          <p:cNvPr id="3" name="object 3" descr=""/>
          <p:cNvSpPr txBox="1"/>
          <p:nvPr/>
        </p:nvSpPr>
        <p:spPr>
          <a:xfrm>
            <a:off x="294505" y="779061"/>
            <a:ext cx="10530205" cy="1397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tabLst>
                <a:tab pos="1783080" algn="l"/>
                <a:tab pos="3679190" algn="l"/>
                <a:tab pos="4949825" algn="l"/>
                <a:tab pos="6845934" algn="l"/>
                <a:tab pos="8618220" algn="l"/>
                <a:tab pos="10013950" algn="l"/>
              </a:tabLst>
            </a:pPr>
            <a:r>
              <a:rPr dirty="0" sz="1800" spc="-10">
                <a:latin typeface="Consolas"/>
                <a:cs typeface="Consolas"/>
              </a:rPr>
              <a:t>Metasezgisel</a:t>
            </a:r>
            <a:r>
              <a:rPr dirty="0" sz="1800">
                <a:latin typeface="Consolas"/>
                <a:cs typeface="Consolas"/>
              </a:rPr>
              <a:t>	</a:t>
            </a:r>
            <a:r>
              <a:rPr dirty="0" sz="1800" spc="-10">
                <a:latin typeface="Consolas"/>
                <a:cs typeface="Consolas"/>
              </a:rPr>
              <a:t>algoritmalar,</a:t>
            </a:r>
            <a:r>
              <a:rPr dirty="0" sz="1800">
                <a:latin typeface="Consolas"/>
                <a:cs typeface="Consolas"/>
              </a:rPr>
              <a:t>	</a:t>
            </a:r>
            <a:r>
              <a:rPr dirty="0" sz="1800" spc="-10">
                <a:latin typeface="Consolas"/>
                <a:cs typeface="Consolas"/>
              </a:rPr>
              <a:t>sezgisel</a:t>
            </a:r>
            <a:r>
              <a:rPr dirty="0" sz="1800">
                <a:latin typeface="Consolas"/>
                <a:cs typeface="Consolas"/>
              </a:rPr>
              <a:t>	</a:t>
            </a:r>
            <a:r>
              <a:rPr dirty="0" sz="1800" spc="-10">
                <a:latin typeface="Consolas"/>
                <a:cs typeface="Consolas"/>
              </a:rPr>
              <a:t>algoritmaları</a:t>
            </a:r>
            <a:r>
              <a:rPr dirty="0" sz="1800">
                <a:latin typeface="Consolas"/>
                <a:cs typeface="Consolas"/>
              </a:rPr>
              <a:t>	</a:t>
            </a:r>
            <a:r>
              <a:rPr dirty="0" sz="1800" spc="-10">
                <a:latin typeface="Consolas"/>
                <a:cs typeface="Consolas"/>
              </a:rPr>
              <a:t>geliştirmek,</a:t>
            </a:r>
            <a:r>
              <a:rPr dirty="0" sz="1800">
                <a:latin typeface="Consolas"/>
                <a:cs typeface="Consolas"/>
              </a:rPr>
              <a:t>	</a:t>
            </a:r>
            <a:r>
              <a:rPr dirty="0" sz="1800" spc="-10">
                <a:latin typeface="Consolas"/>
                <a:cs typeface="Consolas"/>
              </a:rPr>
              <a:t>uyarlamak</a:t>
            </a:r>
            <a:r>
              <a:rPr dirty="0" sz="1800">
                <a:latin typeface="Consolas"/>
                <a:cs typeface="Consolas"/>
              </a:rPr>
              <a:t>	</a:t>
            </a:r>
            <a:r>
              <a:rPr dirty="0" sz="1800" spc="-20">
                <a:latin typeface="Consolas"/>
                <a:cs typeface="Consolas"/>
              </a:rPr>
              <a:t>veya </a:t>
            </a:r>
            <a:r>
              <a:rPr dirty="0" sz="1800">
                <a:latin typeface="Consolas"/>
                <a:cs typeface="Consolas"/>
              </a:rPr>
              <a:t>optimize</a:t>
            </a:r>
            <a:r>
              <a:rPr dirty="0" sz="1800" spc="-20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etmek</a:t>
            </a:r>
            <a:r>
              <a:rPr dirty="0" sz="1800" spc="-30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için</a:t>
            </a:r>
            <a:r>
              <a:rPr dirty="0" sz="1800" spc="-15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kullanılan</a:t>
            </a:r>
            <a:r>
              <a:rPr dirty="0" sz="1800" spc="-30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üst</a:t>
            </a:r>
            <a:r>
              <a:rPr dirty="0" sz="1800" spc="-30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düzey</a:t>
            </a:r>
            <a:r>
              <a:rPr dirty="0" sz="1800" spc="-20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algoritmalar</a:t>
            </a:r>
            <a:r>
              <a:rPr dirty="0" sz="1800" spc="-20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veya</a:t>
            </a:r>
            <a:r>
              <a:rPr dirty="0" sz="1800" spc="-25">
                <a:latin typeface="Consolas"/>
                <a:cs typeface="Consolas"/>
              </a:rPr>
              <a:t> </a:t>
            </a:r>
            <a:r>
              <a:rPr dirty="0" sz="1800" spc="-10">
                <a:latin typeface="Consolas"/>
                <a:cs typeface="Consolas"/>
              </a:rPr>
              <a:t>çerçevelerdir.</a:t>
            </a:r>
            <a:endParaRPr sz="18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800">
              <a:latin typeface="Consolas"/>
              <a:cs typeface="Consolas"/>
            </a:endParaRPr>
          </a:p>
          <a:p>
            <a:pPr marL="12700" marR="5080" indent="-635">
              <a:lnSpc>
                <a:spcPct val="100000"/>
              </a:lnSpc>
            </a:pPr>
            <a:r>
              <a:rPr dirty="0" sz="1800">
                <a:latin typeface="Consolas"/>
                <a:cs typeface="Consolas"/>
              </a:rPr>
              <a:t>Bunlar,</a:t>
            </a:r>
            <a:r>
              <a:rPr dirty="0" sz="1800" spc="350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sezgisel</a:t>
            </a:r>
            <a:r>
              <a:rPr dirty="0" sz="1800" spc="360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algoritmaların</a:t>
            </a:r>
            <a:r>
              <a:rPr dirty="0" sz="1800" spc="365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çalışma</a:t>
            </a:r>
            <a:r>
              <a:rPr dirty="0" sz="1800" spc="360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prensiplerini</a:t>
            </a:r>
            <a:r>
              <a:rPr dirty="0" sz="1800" spc="360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ve</a:t>
            </a:r>
            <a:r>
              <a:rPr dirty="0" sz="1800" spc="365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özelliklerini</a:t>
            </a:r>
            <a:r>
              <a:rPr dirty="0" sz="1800" spc="375">
                <a:latin typeface="Consolas"/>
                <a:cs typeface="Consolas"/>
              </a:rPr>
              <a:t> </a:t>
            </a:r>
            <a:r>
              <a:rPr dirty="0" sz="1800" spc="-10">
                <a:latin typeface="Consolas"/>
                <a:cs typeface="Consolas"/>
              </a:rPr>
              <a:t>kullanarak </a:t>
            </a:r>
            <a:r>
              <a:rPr dirty="0" sz="1800">
                <a:latin typeface="Consolas"/>
                <a:cs typeface="Consolas"/>
              </a:rPr>
              <a:t>daha</a:t>
            </a:r>
            <a:r>
              <a:rPr dirty="0" sz="1800" spc="-30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karmaşık</a:t>
            </a:r>
            <a:r>
              <a:rPr dirty="0" sz="1800" spc="-30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ve</a:t>
            </a:r>
            <a:r>
              <a:rPr dirty="0" sz="1800" spc="-10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genel</a:t>
            </a:r>
            <a:r>
              <a:rPr dirty="0" sz="1800" spc="-30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çözümler</a:t>
            </a:r>
            <a:r>
              <a:rPr dirty="0" sz="1800" spc="-15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sağlamak</a:t>
            </a:r>
            <a:r>
              <a:rPr dirty="0" sz="1800" spc="-20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için</a:t>
            </a:r>
            <a:r>
              <a:rPr dirty="0" sz="1800" spc="-25">
                <a:latin typeface="Consolas"/>
                <a:cs typeface="Consolas"/>
              </a:rPr>
              <a:t> </a:t>
            </a:r>
            <a:r>
              <a:rPr dirty="0" sz="1800" spc="-10">
                <a:latin typeface="Consolas"/>
                <a:cs typeface="Consolas"/>
              </a:rPr>
              <a:t>tasarlanmıştır.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294276" y="2424981"/>
            <a:ext cx="836612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3335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Consolas"/>
                <a:cs typeface="Consolas"/>
              </a:rPr>
              <a:t>Metasezgisel</a:t>
            </a:r>
            <a:r>
              <a:rPr dirty="0" sz="1800" spc="370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algoritmaların</a:t>
            </a:r>
            <a:r>
              <a:rPr dirty="0" sz="1800" spc="385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amacı,</a:t>
            </a:r>
            <a:r>
              <a:rPr dirty="0" sz="1800" spc="395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belirli</a:t>
            </a:r>
            <a:r>
              <a:rPr dirty="0" sz="1800" spc="390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bir</a:t>
            </a:r>
            <a:r>
              <a:rPr dirty="0" sz="1800" spc="385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problem</a:t>
            </a:r>
            <a:r>
              <a:rPr dirty="0" sz="1800" spc="390">
                <a:latin typeface="Consolas"/>
                <a:cs typeface="Consolas"/>
              </a:rPr>
              <a:t> </a:t>
            </a:r>
            <a:r>
              <a:rPr dirty="0" sz="1800" spc="-10">
                <a:latin typeface="Consolas"/>
                <a:cs typeface="Consolas"/>
              </a:rPr>
              <a:t>sınıfında</a:t>
            </a:r>
            <a:endParaRPr sz="18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tabLst>
                <a:tab pos="709930" algn="l"/>
                <a:tab pos="1912620" algn="l"/>
                <a:tab pos="3489960" algn="l"/>
                <a:tab pos="4063365" algn="l"/>
                <a:tab pos="4888865" algn="l"/>
                <a:tab pos="6214745" algn="l"/>
                <a:tab pos="6914515" algn="l"/>
              </a:tabLst>
            </a:pPr>
            <a:r>
              <a:rPr dirty="0" sz="1800" spc="-20">
                <a:latin typeface="Consolas"/>
                <a:cs typeface="Consolas"/>
              </a:rPr>
              <a:t>dizi</a:t>
            </a:r>
            <a:r>
              <a:rPr dirty="0" sz="1800">
                <a:latin typeface="Consolas"/>
                <a:cs typeface="Consolas"/>
              </a:rPr>
              <a:t>	</a:t>
            </a:r>
            <a:r>
              <a:rPr dirty="0" sz="1800" spc="-10">
                <a:latin typeface="Consolas"/>
                <a:cs typeface="Consolas"/>
              </a:rPr>
              <a:t>sezgisel</a:t>
            </a:r>
            <a:r>
              <a:rPr dirty="0" sz="1800">
                <a:latin typeface="Consolas"/>
                <a:cs typeface="Consolas"/>
              </a:rPr>
              <a:t>	</a:t>
            </a:r>
            <a:r>
              <a:rPr dirty="0" sz="1800" spc="-10">
                <a:latin typeface="Consolas"/>
                <a:cs typeface="Consolas"/>
              </a:rPr>
              <a:t>algoritmayı</a:t>
            </a:r>
            <a:r>
              <a:rPr dirty="0" sz="1800">
                <a:latin typeface="Consolas"/>
                <a:cs typeface="Consolas"/>
              </a:rPr>
              <a:t>	</a:t>
            </a:r>
            <a:r>
              <a:rPr dirty="0" sz="1800" spc="-25">
                <a:latin typeface="Consolas"/>
                <a:cs typeface="Consolas"/>
              </a:rPr>
              <a:t>bir</a:t>
            </a:r>
            <a:r>
              <a:rPr dirty="0" sz="1800">
                <a:latin typeface="Consolas"/>
                <a:cs typeface="Consolas"/>
              </a:rPr>
              <a:t>	</a:t>
            </a:r>
            <a:r>
              <a:rPr dirty="0" sz="1800" spc="-10">
                <a:latin typeface="Consolas"/>
                <a:cs typeface="Consolas"/>
              </a:rPr>
              <a:t>araya</a:t>
            </a:r>
            <a:r>
              <a:rPr dirty="0" sz="1800">
                <a:latin typeface="Consolas"/>
                <a:cs typeface="Consolas"/>
              </a:rPr>
              <a:t>	</a:t>
            </a:r>
            <a:r>
              <a:rPr dirty="0" sz="1800" spc="-10">
                <a:latin typeface="Consolas"/>
                <a:cs typeface="Consolas"/>
              </a:rPr>
              <a:t>getirerek</a:t>
            </a:r>
            <a:r>
              <a:rPr dirty="0" sz="1800">
                <a:latin typeface="Consolas"/>
                <a:cs typeface="Consolas"/>
              </a:rPr>
              <a:t>	</a:t>
            </a:r>
            <a:r>
              <a:rPr dirty="0" sz="1800" spc="-20">
                <a:latin typeface="Consolas"/>
                <a:cs typeface="Consolas"/>
              </a:rPr>
              <a:t>daha</a:t>
            </a:r>
            <a:r>
              <a:rPr dirty="0" sz="1800">
                <a:latin typeface="Consolas"/>
                <a:cs typeface="Consolas"/>
              </a:rPr>
              <a:t>	</a:t>
            </a:r>
            <a:r>
              <a:rPr dirty="0" sz="1800" spc="-10">
                <a:latin typeface="Consolas"/>
                <a:cs typeface="Consolas"/>
              </a:rPr>
              <a:t>yüksek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8147372" y="2699301"/>
            <a:ext cx="210502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589405" algn="l"/>
              </a:tabLst>
            </a:pPr>
            <a:r>
              <a:rPr dirty="0" sz="1800" spc="-10">
                <a:latin typeface="Consolas"/>
                <a:cs typeface="Consolas"/>
              </a:rPr>
              <a:t>performans,</a:t>
            </a:r>
            <a:r>
              <a:rPr dirty="0" sz="1800">
                <a:latin typeface="Consolas"/>
                <a:cs typeface="Consolas"/>
              </a:rPr>
              <a:t>	</a:t>
            </a:r>
            <a:r>
              <a:rPr dirty="0" sz="1800" spc="-20">
                <a:latin typeface="Consolas"/>
                <a:cs typeface="Consolas"/>
              </a:rPr>
              <a:t>daha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8812141" y="2424981"/>
            <a:ext cx="201485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r" marR="635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Consolas"/>
                <a:cs typeface="Consolas"/>
              </a:rPr>
              <a:t>iyi</a:t>
            </a:r>
            <a:r>
              <a:rPr dirty="0" sz="1800" spc="390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çalışan</a:t>
            </a:r>
            <a:r>
              <a:rPr dirty="0" sz="1800" spc="400">
                <a:latin typeface="Consolas"/>
                <a:cs typeface="Consolas"/>
              </a:rPr>
              <a:t> </a:t>
            </a:r>
            <a:r>
              <a:rPr dirty="0" sz="1800" spc="-25">
                <a:latin typeface="Consolas"/>
                <a:cs typeface="Consolas"/>
              </a:rPr>
              <a:t>bir</a:t>
            </a:r>
            <a:endParaRPr sz="1800">
              <a:latin typeface="Consolas"/>
              <a:cs typeface="Consolas"/>
            </a:endParaRPr>
          </a:p>
          <a:p>
            <a:pPr algn="r" marR="5080">
              <a:lnSpc>
                <a:spcPct val="100000"/>
              </a:lnSpc>
            </a:pPr>
            <a:r>
              <a:rPr dirty="0" sz="1800" spc="-25">
                <a:latin typeface="Consolas"/>
                <a:cs typeface="Consolas"/>
              </a:rPr>
              <a:t>iyi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294276" y="2973621"/>
            <a:ext cx="10532110" cy="1397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Consolas"/>
                <a:cs typeface="Consolas"/>
              </a:rPr>
              <a:t>yakınsama</a:t>
            </a:r>
            <a:r>
              <a:rPr dirty="0" sz="1800" spc="-40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veya</a:t>
            </a:r>
            <a:r>
              <a:rPr dirty="0" sz="1800" spc="-25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daha</a:t>
            </a:r>
            <a:r>
              <a:rPr dirty="0" sz="1800" spc="-10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geniş</a:t>
            </a:r>
            <a:r>
              <a:rPr dirty="0" sz="1800" spc="-25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bir</a:t>
            </a:r>
            <a:r>
              <a:rPr dirty="0" sz="1800" spc="-10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uygulama</a:t>
            </a:r>
            <a:r>
              <a:rPr dirty="0" sz="1800" spc="-25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alanı</a:t>
            </a:r>
            <a:r>
              <a:rPr dirty="0" sz="1800" spc="-10">
                <a:latin typeface="Consolas"/>
                <a:cs typeface="Consolas"/>
              </a:rPr>
              <a:t> sağlamaktır.</a:t>
            </a:r>
            <a:endParaRPr sz="18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800">
              <a:latin typeface="Consolas"/>
              <a:cs typeface="Consolas"/>
            </a:endParaRPr>
          </a:p>
          <a:p>
            <a:pPr algn="just" marL="12700" marR="5080">
              <a:lnSpc>
                <a:spcPct val="100000"/>
              </a:lnSpc>
            </a:pPr>
            <a:r>
              <a:rPr dirty="0" sz="1800">
                <a:latin typeface="Consolas"/>
                <a:cs typeface="Consolas"/>
              </a:rPr>
              <a:t>Bu,</a:t>
            </a:r>
            <a:r>
              <a:rPr dirty="0" sz="1800" spc="415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farklı</a:t>
            </a:r>
            <a:r>
              <a:rPr dirty="0" sz="1800" spc="425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sezgisel</a:t>
            </a:r>
            <a:r>
              <a:rPr dirty="0" sz="1800" spc="425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algoritmaların</a:t>
            </a:r>
            <a:r>
              <a:rPr dirty="0" sz="1800" spc="425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birleştirilmesi,</a:t>
            </a:r>
            <a:r>
              <a:rPr dirty="0" sz="1800" spc="409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parametrelerinin</a:t>
            </a:r>
            <a:r>
              <a:rPr dirty="0" sz="1800" spc="430">
                <a:latin typeface="Consolas"/>
                <a:cs typeface="Consolas"/>
              </a:rPr>
              <a:t> </a:t>
            </a:r>
            <a:r>
              <a:rPr dirty="0" sz="1800" spc="-10">
                <a:latin typeface="Consolas"/>
                <a:cs typeface="Consolas"/>
              </a:rPr>
              <a:t>ayarlanması, </a:t>
            </a:r>
            <a:r>
              <a:rPr dirty="0" sz="1800">
                <a:latin typeface="Consolas"/>
                <a:cs typeface="Consolas"/>
              </a:rPr>
              <a:t>çapraz</a:t>
            </a:r>
            <a:r>
              <a:rPr dirty="0" sz="1800" spc="-45">
                <a:latin typeface="Consolas"/>
                <a:cs typeface="Consolas"/>
              </a:rPr>
              <a:t>  </a:t>
            </a:r>
            <a:r>
              <a:rPr dirty="0" sz="1800">
                <a:latin typeface="Consolas"/>
                <a:cs typeface="Consolas"/>
              </a:rPr>
              <a:t>optimizasyonu</a:t>
            </a:r>
            <a:r>
              <a:rPr dirty="0" sz="1800" spc="-30">
                <a:latin typeface="Consolas"/>
                <a:cs typeface="Consolas"/>
              </a:rPr>
              <a:t>  </a:t>
            </a:r>
            <a:r>
              <a:rPr dirty="0" sz="1800">
                <a:latin typeface="Consolas"/>
                <a:cs typeface="Consolas"/>
              </a:rPr>
              <a:t>veya</a:t>
            </a:r>
            <a:r>
              <a:rPr dirty="0" sz="1800" spc="-30">
                <a:latin typeface="Consolas"/>
                <a:cs typeface="Consolas"/>
              </a:rPr>
              <a:t>  </a:t>
            </a:r>
            <a:r>
              <a:rPr dirty="0" sz="1800">
                <a:latin typeface="Consolas"/>
                <a:cs typeface="Consolas"/>
              </a:rPr>
              <a:t>daha</a:t>
            </a:r>
            <a:r>
              <a:rPr dirty="0" sz="1800" spc="-25">
                <a:latin typeface="Consolas"/>
                <a:cs typeface="Consolas"/>
              </a:rPr>
              <a:t>  </a:t>
            </a:r>
            <a:r>
              <a:rPr dirty="0" sz="1800">
                <a:latin typeface="Consolas"/>
                <a:cs typeface="Consolas"/>
              </a:rPr>
              <a:t>sofistike</a:t>
            </a:r>
            <a:r>
              <a:rPr dirty="0" sz="1800" spc="-25">
                <a:latin typeface="Consolas"/>
                <a:cs typeface="Consolas"/>
              </a:rPr>
              <a:t>  </a:t>
            </a:r>
            <a:r>
              <a:rPr dirty="0" sz="1800">
                <a:latin typeface="Consolas"/>
                <a:cs typeface="Consolas"/>
              </a:rPr>
              <a:t>arama</a:t>
            </a:r>
            <a:r>
              <a:rPr dirty="0" sz="1800" spc="-30">
                <a:latin typeface="Consolas"/>
                <a:cs typeface="Consolas"/>
              </a:rPr>
              <a:t>  </a:t>
            </a:r>
            <a:r>
              <a:rPr dirty="0" sz="1800">
                <a:latin typeface="Consolas"/>
                <a:cs typeface="Consolas"/>
              </a:rPr>
              <a:t>stratejileri</a:t>
            </a:r>
            <a:r>
              <a:rPr dirty="0" sz="1800" spc="-25">
                <a:latin typeface="Consolas"/>
                <a:cs typeface="Consolas"/>
              </a:rPr>
              <a:t>  </a:t>
            </a:r>
            <a:r>
              <a:rPr dirty="0" sz="1800">
                <a:latin typeface="Consolas"/>
                <a:cs typeface="Consolas"/>
              </a:rPr>
              <a:t>gibi</a:t>
            </a:r>
            <a:r>
              <a:rPr dirty="0" sz="1800" spc="-25">
                <a:latin typeface="Consolas"/>
                <a:cs typeface="Consolas"/>
              </a:rPr>
              <a:t>  </a:t>
            </a:r>
            <a:r>
              <a:rPr dirty="0" sz="1800" spc="-10">
                <a:latin typeface="Consolas"/>
                <a:cs typeface="Consolas"/>
              </a:rPr>
              <a:t>yöntemlerle gerçekleştirilebilir.</a:t>
            </a:r>
            <a:endParaRPr sz="1800">
              <a:latin typeface="Consolas"/>
              <a:cs typeface="Consolas"/>
            </a:endParaRPr>
          </a:p>
        </p:txBody>
      </p:sp>
      <p:pic>
        <p:nvPicPr>
          <p:cNvPr id="8" name="object 8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281981" y="1"/>
            <a:ext cx="910018" cy="6857998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/>
              <a:t>METASEZGİSEL</a:t>
            </a:r>
            <a:r>
              <a:rPr dirty="0" sz="2000" spc="-35"/>
              <a:t> </a:t>
            </a:r>
            <a:r>
              <a:rPr dirty="0" sz="2000" spc="-10"/>
              <a:t>ALGORİTMALAR</a:t>
            </a:r>
            <a:endParaRPr sz="2000"/>
          </a:p>
        </p:txBody>
      </p:sp>
      <p:sp>
        <p:nvSpPr>
          <p:cNvPr id="3" name="object 3" descr=""/>
          <p:cNvSpPr txBox="1"/>
          <p:nvPr/>
        </p:nvSpPr>
        <p:spPr>
          <a:xfrm>
            <a:off x="294505" y="779061"/>
            <a:ext cx="717105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Consolas"/>
                <a:cs typeface="Consolas"/>
              </a:rPr>
              <a:t>Bir</a:t>
            </a:r>
            <a:r>
              <a:rPr dirty="0" sz="1800" spc="-30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metasezgisel</a:t>
            </a:r>
            <a:r>
              <a:rPr dirty="0" sz="1800" spc="-25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algoritma</a:t>
            </a:r>
            <a:r>
              <a:rPr dirty="0" sz="1800" spc="-25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genellikle</a:t>
            </a:r>
            <a:r>
              <a:rPr dirty="0" sz="1800" spc="-35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şu</a:t>
            </a:r>
            <a:r>
              <a:rPr dirty="0" sz="1800" spc="-20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adımları</a:t>
            </a:r>
            <a:r>
              <a:rPr dirty="0" sz="1800" spc="-25">
                <a:latin typeface="Consolas"/>
                <a:cs typeface="Consolas"/>
              </a:rPr>
              <a:t> </a:t>
            </a:r>
            <a:r>
              <a:rPr dirty="0" sz="1800" spc="-10">
                <a:latin typeface="Consolas"/>
                <a:cs typeface="Consolas"/>
              </a:rPr>
              <a:t>içerir: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294505" y="1327702"/>
            <a:ext cx="5953760" cy="8483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299085" marR="5080" indent="-28702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99085" algn="l"/>
              </a:tabLst>
            </a:pPr>
            <a:r>
              <a:rPr dirty="0" sz="1800">
                <a:latin typeface="Consolas"/>
                <a:cs typeface="Consolas"/>
              </a:rPr>
              <a:t>Sezgisel</a:t>
            </a:r>
            <a:r>
              <a:rPr dirty="0" sz="1800" spc="455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Algoritma</a:t>
            </a:r>
            <a:r>
              <a:rPr dirty="0" sz="1800" spc="465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Seçimi:</a:t>
            </a:r>
            <a:r>
              <a:rPr dirty="0" sz="1800" spc="465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Problem</a:t>
            </a:r>
            <a:r>
              <a:rPr dirty="0" sz="1800" spc="459">
                <a:latin typeface="Consolas"/>
                <a:cs typeface="Consolas"/>
              </a:rPr>
              <a:t> </a:t>
            </a:r>
            <a:r>
              <a:rPr dirty="0" sz="1800" spc="-10">
                <a:latin typeface="Consolas"/>
                <a:cs typeface="Consolas"/>
              </a:rPr>
              <a:t>alanına </a:t>
            </a:r>
            <a:r>
              <a:rPr dirty="0" sz="1800">
                <a:latin typeface="Consolas"/>
                <a:cs typeface="Consolas"/>
              </a:rPr>
              <a:t>sezgisel</a:t>
            </a:r>
            <a:r>
              <a:rPr dirty="0" sz="1800" spc="320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algoritmaların</a:t>
            </a:r>
            <a:r>
              <a:rPr dirty="0" sz="1800" spc="325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seçilmesi.</a:t>
            </a:r>
            <a:r>
              <a:rPr dirty="0" sz="1800" spc="325">
                <a:latin typeface="Consolas"/>
                <a:cs typeface="Consolas"/>
              </a:rPr>
              <a:t> </a:t>
            </a:r>
            <a:r>
              <a:rPr dirty="0" sz="1800" spc="-10">
                <a:latin typeface="Consolas"/>
                <a:cs typeface="Consolas"/>
              </a:rPr>
              <a:t>Örneğin, </a:t>
            </a:r>
            <a:r>
              <a:rPr dirty="0" sz="1800">
                <a:latin typeface="Consolas"/>
                <a:cs typeface="Consolas"/>
              </a:rPr>
              <a:t>tavlama,</a:t>
            </a:r>
            <a:r>
              <a:rPr dirty="0" sz="1800" spc="-30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karınca</a:t>
            </a:r>
            <a:r>
              <a:rPr dirty="0" sz="1800" spc="-30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kolonisi</a:t>
            </a:r>
            <a:r>
              <a:rPr dirty="0" sz="1800" spc="-35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optimizasyonu</a:t>
            </a:r>
            <a:r>
              <a:rPr dirty="0" sz="1800" spc="-40">
                <a:latin typeface="Consolas"/>
                <a:cs typeface="Consolas"/>
              </a:rPr>
              <a:t> </a:t>
            </a:r>
            <a:r>
              <a:rPr dirty="0" sz="1800" spc="-10">
                <a:latin typeface="Consolas"/>
                <a:cs typeface="Consolas"/>
              </a:rPr>
              <a:t>gibi.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6283901" y="1327702"/>
            <a:ext cx="453834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Consolas"/>
                <a:cs typeface="Consolas"/>
              </a:rPr>
              <a:t>ve</a:t>
            </a:r>
            <a:r>
              <a:rPr dirty="0" sz="1800" spc="455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gereksinimlere</a:t>
            </a:r>
            <a:r>
              <a:rPr dirty="0" sz="1800" spc="470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uygun</a:t>
            </a:r>
            <a:r>
              <a:rPr dirty="0" sz="1800" spc="475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olan</a:t>
            </a:r>
            <a:r>
              <a:rPr dirty="0" sz="1800" spc="480">
                <a:latin typeface="Consolas"/>
                <a:cs typeface="Consolas"/>
              </a:rPr>
              <a:t> </a:t>
            </a:r>
            <a:r>
              <a:rPr dirty="0" sz="1800" spc="-10">
                <a:latin typeface="Consolas"/>
                <a:cs typeface="Consolas"/>
              </a:rPr>
              <a:t>temel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6277957" y="1602022"/>
            <a:ext cx="454914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Consolas"/>
                <a:cs typeface="Consolas"/>
              </a:rPr>
              <a:t>genetik</a:t>
            </a:r>
            <a:r>
              <a:rPr dirty="0" sz="1800" spc="330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algoritmalar,</a:t>
            </a:r>
            <a:r>
              <a:rPr dirty="0" sz="1800" spc="325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simüle</a:t>
            </a:r>
            <a:r>
              <a:rPr dirty="0" sz="1800" spc="330">
                <a:latin typeface="Consolas"/>
                <a:cs typeface="Consolas"/>
              </a:rPr>
              <a:t> </a:t>
            </a:r>
            <a:r>
              <a:rPr dirty="0" sz="1800" spc="-10">
                <a:latin typeface="Consolas"/>
                <a:cs typeface="Consolas"/>
              </a:rPr>
              <a:t>edilen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294505" y="2424982"/>
            <a:ext cx="899541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99085" algn="l"/>
              </a:tabLst>
            </a:pPr>
            <a:r>
              <a:rPr dirty="0" sz="1800">
                <a:latin typeface="Consolas"/>
                <a:cs typeface="Consolas"/>
              </a:rPr>
              <a:t>Parametre</a:t>
            </a:r>
            <a:r>
              <a:rPr dirty="0" sz="1800" spc="215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Ayarlama:</a:t>
            </a:r>
            <a:r>
              <a:rPr dirty="0" sz="1800" spc="215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Seçilen</a:t>
            </a:r>
            <a:r>
              <a:rPr dirty="0" sz="1800" spc="220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sezgisel</a:t>
            </a:r>
            <a:r>
              <a:rPr dirty="0" sz="1800" spc="215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algoritmaların</a:t>
            </a:r>
            <a:r>
              <a:rPr dirty="0" sz="1800" spc="220">
                <a:latin typeface="Consolas"/>
                <a:cs typeface="Consolas"/>
              </a:rPr>
              <a:t> </a:t>
            </a:r>
            <a:r>
              <a:rPr dirty="0" sz="1800" spc="-10">
                <a:latin typeface="Consolas"/>
                <a:cs typeface="Consolas"/>
              </a:rPr>
              <a:t>parametrelerinin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9420293" y="2424982"/>
            <a:ext cx="140525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latin typeface="Consolas"/>
                <a:cs typeface="Consolas"/>
              </a:rPr>
              <a:t>ayarlanması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581017" y="2699302"/>
            <a:ext cx="1024191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-635">
              <a:lnSpc>
                <a:spcPct val="100000"/>
              </a:lnSpc>
              <a:spcBef>
                <a:spcPts val="100"/>
              </a:spcBef>
              <a:tabLst>
                <a:tab pos="826135" algn="l"/>
                <a:tab pos="2143125" algn="l"/>
                <a:tab pos="3584575" algn="l"/>
                <a:tab pos="4273550" algn="l"/>
                <a:tab pos="6091555" algn="l"/>
                <a:tab pos="8034655" algn="l"/>
                <a:tab pos="8598535" algn="l"/>
              </a:tabLst>
            </a:pPr>
            <a:r>
              <a:rPr dirty="0" sz="1800" spc="-20">
                <a:latin typeface="Consolas"/>
                <a:cs typeface="Consolas"/>
              </a:rPr>
              <a:t>veya</a:t>
            </a:r>
            <a:r>
              <a:rPr dirty="0" sz="1800">
                <a:latin typeface="Consolas"/>
                <a:cs typeface="Consolas"/>
              </a:rPr>
              <a:t>	</a:t>
            </a:r>
            <a:r>
              <a:rPr dirty="0" sz="1800" spc="-10">
                <a:latin typeface="Consolas"/>
                <a:cs typeface="Consolas"/>
              </a:rPr>
              <a:t>optimize</a:t>
            </a:r>
            <a:r>
              <a:rPr dirty="0" sz="1800">
                <a:latin typeface="Consolas"/>
                <a:cs typeface="Consolas"/>
              </a:rPr>
              <a:t>	</a:t>
            </a:r>
            <a:r>
              <a:rPr dirty="0" sz="1800" spc="-10">
                <a:latin typeface="Consolas"/>
                <a:cs typeface="Consolas"/>
              </a:rPr>
              <a:t>edilmesi.</a:t>
            </a:r>
            <a:r>
              <a:rPr dirty="0" sz="1800">
                <a:latin typeface="Consolas"/>
                <a:cs typeface="Consolas"/>
              </a:rPr>
              <a:t>	</a:t>
            </a:r>
            <a:r>
              <a:rPr dirty="0" sz="1800" spc="-25">
                <a:latin typeface="Consolas"/>
                <a:cs typeface="Consolas"/>
              </a:rPr>
              <a:t>Bu,</a:t>
            </a:r>
            <a:r>
              <a:rPr dirty="0" sz="1800">
                <a:latin typeface="Consolas"/>
                <a:cs typeface="Consolas"/>
              </a:rPr>
              <a:t>	</a:t>
            </a:r>
            <a:r>
              <a:rPr dirty="0" sz="1800" spc="-10">
                <a:latin typeface="Consolas"/>
                <a:cs typeface="Consolas"/>
              </a:rPr>
              <a:t>algoritmanın</a:t>
            </a:r>
            <a:r>
              <a:rPr dirty="0" sz="1800">
                <a:latin typeface="Consolas"/>
                <a:cs typeface="Consolas"/>
              </a:rPr>
              <a:t>	</a:t>
            </a:r>
            <a:r>
              <a:rPr dirty="0" sz="1800" spc="-10">
                <a:latin typeface="Consolas"/>
                <a:cs typeface="Consolas"/>
              </a:rPr>
              <a:t>performansını</a:t>
            </a:r>
            <a:r>
              <a:rPr dirty="0" sz="1800">
                <a:latin typeface="Consolas"/>
                <a:cs typeface="Consolas"/>
              </a:rPr>
              <a:t>	</a:t>
            </a:r>
            <a:r>
              <a:rPr dirty="0" sz="1800" spc="-25">
                <a:latin typeface="Consolas"/>
                <a:cs typeface="Consolas"/>
              </a:rPr>
              <a:t>ve</a:t>
            </a:r>
            <a:r>
              <a:rPr dirty="0" sz="1800">
                <a:latin typeface="Consolas"/>
                <a:cs typeface="Consolas"/>
              </a:rPr>
              <a:t>	</a:t>
            </a:r>
            <a:r>
              <a:rPr dirty="0" sz="1800" spc="-10">
                <a:latin typeface="Consolas"/>
                <a:cs typeface="Consolas"/>
              </a:rPr>
              <a:t>yakınsamasını artırabilir.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9795197" y="3522260"/>
            <a:ext cx="102933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latin typeface="Consolas"/>
                <a:cs typeface="Consolas"/>
              </a:rPr>
              <a:t>sezgisel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294505" y="3522260"/>
            <a:ext cx="926592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99085" algn="l"/>
                <a:tab pos="1812289" algn="l"/>
                <a:tab pos="3199130" algn="l"/>
                <a:tab pos="3959860" algn="l"/>
                <a:tab pos="5724525" algn="l"/>
                <a:tab pos="7614284" algn="l"/>
                <a:tab pos="8625840" algn="l"/>
              </a:tabLst>
            </a:pPr>
            <a:r>
              <a:rPr dirty="0" sz="1800" spc="-10">
                <a:latin typeface="Consolas"/>
                <a:cs typeface="Consolas"/>
              </a:rPr>
              <a:t>Popülasyon</a:t>
            </a:r>
            <a:r>
              <a:rPr dirty="0" sz="1800">
                <a:latin typeface="Consolas"/>
                <a:cs typeface="Consolas"/>
              </a:rPr>
              <a:t>	</a:t>
            </a:r>
            <a:r>
              <a:rPr dirty="0" sz="1800" spc="-10">
                <a:latin typeface="Consolas"/>
                <a:cs typeface="Consolas"/>
              </a:rPr>
              <a:t>Yönetimi:</a:t>
            </a:r>
            <a:r>
              <a:rPr dirty="0" sz="1800">
                <a:latin typeface="Consolas"/>
                <a:cs typeface="Consolas"/>
              </a:rPr>
              <a:t>	</a:t>
            </a:r>
            <a:r>
              <a:rPr dirty="0" sz="1800" spc="-20">
                <a:latin typeface="Consolas"/>
                <a:cs typeface="Consolas"/>
              </a:rPr>
              <a:t>Bazı</a:t>
            </a:r>
            <a:r>
              <a:rPr dirty="0" sz="1800">
                <a:latin typeface="Consolas"/>
                <a:cs typeface="Consolas"/>
              </a:rPr>
              <a:t>	</a:t>
            </a:r>
            <a:r>
              <a:rPr dirty="0" sz="1800" spc="-10">
                <a:latin typeface="Consolas"/>
                <a:cs typeface="Consolas"/>
              </a:rPr>
              <a:t>metasezgisel</a:t>
            </a:r>
            <a:r>
              <a:rPr dirty="0" sz="1800">
                <a:latin typeface="Consolas"/>
                <a:cs typeface="Consolas"/>
              </a:rPr>
              <a:t>	</a:t>
            </a:r>
            <a:r>
              <a:rPr dirty="0" sz="1800" spc="-10">
                <a:latin typeface="Consolas"/>
                <a:cs typeface="Consolas"/>
              </a:rPr>
              <a:t>algoritmalar,</a:t>
            </a:r>
            <a:r>
              <a:rPr dirty="0" sz="1800">
                <a:latin typeface="Consolas"/>
                <a:cs typeface="Consolas"/>
              </a:rPr>
              <a:t>	</a:t>
            </a:r>
            <a:r>
              <a:rPr dirty="0" sz="1800" spc="-10">
                <a:latin typeface="Consolas"/>
                <a:cs typeface="Consolas"/>
              </a:rPr>
              <a:t>birden</a:t>
            </a:r>
            <a:r>
              <a:rPr dirty="0" sz="1800">
                <a:latin typeface="Consolas"/>
                <a:cs typeface="Consolas"/>
              </a:rPr>
              <a:t>	</a:t>
            </a:r>
            <a:r>
              <a:rPr dirty="0" sz="1800" spc="-10">
                <a:latin typeface="Consolas"/>
                <a:cs typeface="Consolas"/>
              </a:rPr>
              <a:t>fazla</a:t>
            </a:r>
            <a:endParaRPr sz="1800">
              <a:latin typeface="Consolas"/>
              <a:cs typeface="Consolas"/>
            </a:endParaRPr>
          </a:p>
          <a:p>
            <a:pPr marL="299085">
              <a:lnSpc>
                <a:spcPct val="100000"/>
              </a:lnSpc>
              <a:tabLst>
                <a:tab pos="2025650" algn="l"/>
                <a:tab pos="2625725" algn="l"/>
                <a:tab pos="3476625" algn="l"/>
                <a:tab pos="5079365" algn="l"/>
                <a:tab pos="5805170" algn="l"/>
              </a:tabLst>
            </a:pPr>
            <a:r>
              <a:rPr dirty="0" sz="1800" spc="-10">
                <a:latin typeface="Consolas"/>
                <a:cs typeface="Consolas"/>
              </a:rPr>
              <a:t>algoritmanın</a:t>
            </a:r>
            <a:r>
              <a:rPr dirty="0" sz="1800">
                <a:latin typeface="Consolas"/>
                <a:cs typeface="Consolas"/>
              </a:rPr>
              <a:t>	</a:t>
            </a:r>
            <a:r>
              <a:rPr dirty="0" sz="1800" spc="-25">
                <a:latin typeface="Consolas"/>
                <a:cs typeface="Consolas"/>
              </a:rPr>
              <a:t>bir</a:t>
            </a:r>
            <a:r>
              <a:rPr dirty="0" sz="1800">
                <a:latin typeface="Consolas"/>
                <a:cs typeface="Consolas"/>
              </a:rPr>
              <a:t>	</a:t>
            </a:r>
            <a:r>
              <a:rPr dirty="0" sz="1800" spc="-20">
                <a:latin typeface="Consolas"/>
                <a:cs typeface="Consolas"/>
              </a:rPr>
              <a:t>araya</a:t>
            </a:r>
            <a:r>
              <a:rPr dirty="0" sz="1800">
                <a:latin typeface="Consolas"/>
                <a:cs typeface="Consolas"/>
              </a:rPr>
              <a:t>	</a:t>
            </a:r>
            <a:r>
              <a:rPr dirty="0" sz="1800" spc="-10">
                <a:latin typeface="Consolas"/>
                <a:cs typeface="Consolas"/>
              </a:rPr>
              <a:t>getirilmesi</a:t>
            </a:r>
            <a:r>
              <a:rPr dirty="0" sz="1800">
                <a:latin typeface="Consolas"/>
                <a:cs typeface="Consolas"/>
              </a:rPr>
              <a:t>	</a:t>
            </a:r>
            <a:r>
              <a:rPr dirty="0" sz="1800" spc="-20">
                <a:latin typeface="Consolas"/>
                <a:cs typeface="Consolas"/>
              </a:rPr>
              <a:t>veya</a:t>
            </a:r>
            <a:r>
              <a:rPr dirty="0" sz="1800">
                <a:latin typeface="Consolas"/>
                <a:cs typeface="Consolas"/>
              </a:rPr>
              <a:t>	</a:t>
            </a:r>
            <a:r>
              <a:rPr dirty="0" sz="1800" spc="-10">
                <a:latin typeface="Consolas"/>
                <a:cs typeface="Consolas"/>
              </a:rPr>
              <a:t>ağırlıklandırılması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8693116" y="3796581"/>
            <a:ext cx="52705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20">
                <a:latin typeface="Consolas"/>
                <a:cs typeface="Consolas"/>
              </a:rPr>
              <a:t>gibi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9420065" y="3796581"/>
            <a:ext cx="140398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latin typeface="Consolas"/>
                <a:cs typeface="Consolas"/>
              </a:rPr>
              <a:t>yöntemlerle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580788" y="4070901"/>
            <a:ext cx="416242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Consolas"/>
                <a:cs typeface="Consolas"/>
              </a:rPr>
              <a:t>popülasyon</a:t>
            </a:r>
            <a:r>
              <a:rPr dirty="0" sz="1800" spc="-40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yönetimini</a:t>
            </a:r>
            <a:r>
              <a:rPr dirty="0" sz="1800" spc="-35">
                <a:latin typeface="Consolas"/>
                <a:cs typeface="Consolas"/>
              </a:rPr>
              <a:t> </a:t>
            </a:r>
            <a:r>
              <a:rPr dirty="0" sz="1800" spc="-10">
                <a:latin typeface="Consolas"/>
                <a:cs typeface="Consolas"/>
              </a:rPr>
              <a:t>içerebilir.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294505" y="4619541"/>
            <a:ext cx="295275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99085" algn="l"/>
                <a:tab pos="1309370" algn="l"/>
              </a:tabLst>
            </a:pPr>
            <a:r>
              <a:rPr dirty="0" sz="1800" spc="-10">
                <a:latin typeface="Consolas"/>
                <a:cs typeface="Consolas"/>
              </a:rPr>
              <a:t>Çapraz</a:t>
            </a:r>
            <a:r>
              <a:rPr dirty="0" sz="1800">
                <a:latin typeface="Consolas"/>
                <a:cs typeface="Consolas"/>
              </a:rPr>
              <a:t>	</a:t>
            </a:r>
            <a:r>
              <a:rPr dirty="0" sz="1800" spc="-10">
                <a:latin typeface="Consolas"/>
                <a:cs typeface="Consolas"/>
              </a:rPr>
              <a:t>Optimizasyon: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3478293" y="4619541"/>
            <a:ext cx="734631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022985" algn="l"/>
                <a:tab pos="2284730" algn="l"/>
                <a:tab pos="4046220" algn="l"/>
                <a:tab pos="5308600" algn="l"/>
                <a:tab pos="6193790" algn="l"/>
                <a:tab pos="6701155" algn="l"/>
              </a:tabLst>
            </a:pPr>
            <a:r>
              <a:rPr dirty="0" sz="1800" spc="-10">
                <a:latin typeface="Consolas"/>
                <a:cs typeface="Consolas"/>
              </a:rPr>
              <a:t>Farklı</a:t>
            </a:r>
            <a:r>
              <a:rPr dirty="0" sz="1800">
                <a:latin typeface="Consolas"/>
                <a:cs typeface="Consolas"/>
              </a:rPr>
              <a:t>	</a:t>
            </a:r>
            <a:r>
              <a:rPr dirty="0" sz="1800" spc="-10">
                <a:latin typeface="Consolas"/>
                <a:cs typeface="Consolas"/>
              </a:rPr>
              <a:t>sezgisel</a:t>
            </a:r>
            <a:r>
              <a:rPr dirty="0" sz="1800">
                <a:latin typeface="Consolas"/>
                <a:cs typeface="Consolas"/>
              </a:rPr>
              <a:t>	</a:t>
            </a:r>
            <a:r>
              <a:rPr dirty="0" sz="1800" spc="-10">
                <a:latin typeface="Consolas"/>
                <a:cs typeface="Consolas"/>
              </a:rPr>
              <a:t>algoritmalar</a:t>
            </a:r>
            <a:r>
              <a:rPr dirty="0" sz="1800">
                <a:latin typeface="Consolas"/>
                <a:cs typeface="Consolas"/>
              </a:rPr>
              <a:t>	</a:t>
            </a:r>
            <a:r>
              <a:rPr dirty="0" sz="1800" spc="-10">
                <a:latin typeface="Consolas"/>
                <a:cs typeface="Consolas"/>
              </a:rPr>
              <a:t>arasında</a:t>
            </a:r>
            <a:r>
              <a:rPr dirty="0" sz="1800">
                <a:latin typeface="Consolas"/>
                <a:cs typeface="Consolas"/>
              </a:rPr>
              <a:t>	</a:t>
            </a:r>
            <a:r>
              <a:rPr dirty="0" sz="1800" spc="-10">
                <a:latin typeface="Consolas"/>
                <a:cs typeface="Consolas"/>
              </a:rPr>
              <a:t>bilgi</a:t>
            </a:r>
            <a:r>
              <a:rPr dirty="0" sz="1800">
                <a:latin typeface="Consolas"/>
                <a:cs typeface="Consolas"/>
              </a:rPr>
              <a:t>	</a:t>
            </a:r>
            <a:r>
              <a:rPr dirty="0" sz="1800" spc="-25">
                <a:latin typeface="Consolas"/>
                <a:cs typeface="Consolas"/>
              </a:rPr>
              <a:t>ve</a:t>
            </a:r>
            <a:r>
              <a:rPr dirty="0" sz="1800">
                <a:latin typeface="Consolas"/>
                <a:cs typeface="Consolas"/>
              </a:rPr>
              <a:t>	</a:t>
            </a:r>
            <a:r>
              <a:rPr dirty="0" sz="1800" spc="-10">
                <a:latin typeface="Consolas"/>
                <a:cs typeface="Consolas"/>
              </a:rPr>
              <a:t>çözüm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581245" y="4893860"/>
            <a:ext cx="767207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Consolas"/>
                <a:cs typeface="Consolas"/>
              </a:rPr>
              <a:t>değişimini</a:t>
            </a:r>
            <a:r>
              <a:rPr dirty="0" sz="1800" spc="-35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sağlayarak</a:t>
            </a:r>
            <a:r>
              <a:rPr dirty="0" sz="1800" spc="-35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daha</a:t>
            </a:r>
            <a:r>
              <a:rPr dirty="0" sz="1800" spc="-30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iyi</a:t>
            </a:r>
            <a:r>
              <a:rPr dirty="0" sz="1800" spc="-35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çözümlerin</a:t>
            </a:r>
            <a:r>
              <a:rPr dirty="0" sz="1800" spc="-20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bulunmasını</a:t>
            </a:r>
            <a:r>
              <a:rPr dirty="0" sz="1800" spc="-20">
                <a:latin typeface="Consolas"/>
                <a:cs typeface="Consolas"/>
              </a:rPr>
              <a:t> </a:t>
            </a:r>
            <a:r>
              <a:rPr dirty="0" sz="1800" spc="-10">
                <a:latin typeface="Consolas"/>
                <a:cs typeface="Consolas"/>
              </a:rPr>
              <a:t>sağlar.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294505" y="5442502"/>
            <a:ext cx="312356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99085" algn="l"/>
              </a:tabLst>
            </a:pPr>
            <a:r>
              <a:rPr dirty="0" sz="1800">
                <a:latin typeface="Consolas"/>
                <a:cs typeface="Consolas"/>
              </a:rPr>
              <a:t>Sonlandırma</a:t>
            </a:r>
            <a:r>
              <a:rPr dirty="0" sz="1800" spc="385">
                <a:latin typeface="Consolas"/>
                <a:cs typeface="Consolas"/>
              </a:rPr>
              <a:t> </a:t>
            </a:r>
            <a:r>
              <a:rPr dirty="0" sz="1800" spc="-10">
                <a:latin typeface="Consolas"/>
                <a:cs typeface="Consolas"/>
              </a:rPr>
              <a:t>Koşulları: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3569504" y="5442502"/>
            <a:ext cx="725614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Consolas"/>
                <a:cs typeface="Consolas"/>
              </a:rPr>
              <a:t>Algoritmanın</a:t>
            </a:r>
            <a:r>
              <a:rPr dirty="0" sz="1800" spc="380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sonlanma</a:t>
            </a:r>
            <a:r>
              <a:rPr dirty="0" sz="1800" spc="380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koşullarının</a:t>
            </a:r>
            <a:r>
              <a:rPr dirty="0" sz="1800" spc="365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belirlenmesi,</a:t>
            </a:r>
            <a:r>
              <a:rPr dirty="0" sz="1800" spc="380">
                <a:latin typeface="Consolas"/>
                <a:cs typeface="Consolas"/>
              </a:rPr>
              <a:t> </a:t>
            </a:r>
            <a:r>
              <a:rPr dirty="0" sz="1800" spc="-10">
                <a:latin typeface="Consolas"/>
                <a:cs typeface="Consolas"/>
              </a:rPr>
              <a:t>örneğin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581017" y="5716822"/>
            <a:ext cx="829881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Consolas"/>
                <a:cs typeface="Consolas"/>
              </a:rPr>
              <a:t>maksimum</a:t>
            </a:r>
            <a:r>
              <a:rPr dirty="0" sz="1800" spc="-20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iterasyon</a:t>
            </a:r>
            <a:r>
              <a:rPr dirty="0" sz="1800" spc="-25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sayısı</a:t>
            </a:r>
            <a:r>
              <a:rPr dirty="0" sz="1800" spc="-30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veya</a:t>
            </a:r>
            <a:r>
              <a:rPr dirty="0" sz="1800" spc="-25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belirli</a:t>
            </a:r>
            <a:r>
              <a:rPr dirty="0" sz="1800" spc="-25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bir</a:t>
            </a:r>
            <a:r>
              <a:rPr dirty="0" sz="1800" spc="-30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iyileştirme</a:t>
            </a:r>
            <a:r>
              <a:rPr dirty="0" sz="1800" spc="-30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eşiği</a:t>
            </a:r>
            <a:r>
              <a:rPr dirty="0" sz="1800" spc="-10">
                <a:latin typeface="Consolas"/>
                <a:cs typeface="Consolas"/>
              </a:rPr>
              <a:t> gibi.</a:t>
            </a:r>
            <a:endParaRPr sz="1800">
              <a:latin typeface="Consolas"/>
              <a:cs typeface="Consolas"/>
            </a:endParaRPr>
          </a:p>
        </p:txBody>
      </p:sp>
      <p:pic>
        <p:nvPicPr>
          <p:cNvPr id="21" name="object 21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281981" y="1"/>
            <a:ext cx="910018" cy="6857998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/>
              <a:t>METASEZGİSEL</a:t>
            </a:r>
            <a:r>
              <a:rPr dirty="0" sz="2000" spc="-40"/>
              <a:t> </a:t>
            </a:r>
            <a:r>
              <a:rPr dirty="0" sz="2000"/>
              <a:t>ALGORİTMALARIN</a:t>
            </a:r>
            <a:r>
              <a:rPr dirty="0" sz="2000" spc="-40"/>
              <a:t> </a:t>
            </a:r>
            <a:r>
              <a:rPr dirty="0" sz="2000" spc="-10"/>
              <a:t>ÖZELLİKLERİ</a:t>
            </a:r>
            <a:endParaRPr sz="2000"/>
          </a:p>
        </p:txBody>
      </p:sp>
      <p:sp>
        <p:nvSpPr>
          <p:cNvPr id="3" name="object 3" descr=""/>
          <p:cNvSpPr txBox="1"/>
          <p:nvPr/>
        </p:nvSpPr>
        <p:spPr>
          <a:xfrm>
            <a:off x="294505" y="779061"/>
            <a:ext cx="313817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619885" algn="l"/>
              </a:tabLst>
            </a:pPr>
            <a:r>
              <a:rPr dirty="0" sz="1800" spc="-10">
                <a:latin typeface="Consolas"/>
                <a:cs typeface="Consolas"/>
              </a:rPr>
              <a:t>Modülerlik:</a:t>
            </a:r>
            <a:r>
              <a:rPr dirty="0" sz="1800">
                <a:latin typeface="Consolas"/>
                <a:cs typeface="Consolas"/>
              </a:rPr>
              <a:t>	</a:t>
            </a:r>
            <a:r>
              <a:rPr dirty="0" sz="1800" spc="-10">
                <a:latin typeface="Consolas"/>
                <a:cs typeface="Consolas"/>
              </a:rPr>
              <a:t>Metasezgisel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3635037" y="779061"/>
            <a:ext cx="165544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latin typeface="Consolas"/>
                <a:cs typeface="Consolas"/>
              </a:rPr>
              <a:t>algoritmalar,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5494240" y="779061"/>
            <a:ext cx="77978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latin typeface="Consolas"/>
                <a:cs typeface="Consolas"/>
              </a:rPr>
              <a:t>farklı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7708460" y="779061"/>
            <a:ext cx="165544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latin typeface="Consolas"/>
                <a:cs typeface="Consolas"/>
              </a:rPr>
              <a:t>algoritmaları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9566292" y="779061"/>
            <a:ext cx="12573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17220" algn="l"/>
              </a:tabLst>
            </a:pPr>
            <a:r>
              <a:rPr dirty="0" sz="1800" spc="-25">
                <a:latin typeface="Consolas"/>
                <a:cs typeface="Consolas"/>
              </a:rPr>
              <a:t>bir</a:t>
            </a:r>
            <a:r>
              <a:rPr dirty="0" sz="1800">
                <a:latin typeface="Consolas"/>
                <a:cs typeface="Consolas"/>
              </a:rPr>
              <a:t>	</a:t>
            </a:r>
            <a:r>
              <a:rPr dirty="0" sz="1800" spc="-20">
                <a:latin typeface="Consolas"/>
                <a:cs typeface="Consolas"/>
              </a:rPr>
              <a:t>araya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294505" y="1053381"/>
            <a:ext cx="61849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332230" algn="l"/>
                <a:tab pos="2025650" algn="l"/>
                <a:tab pos="2969895" algn="l"/>
                <a:tab pos="4541520" algn="l"/>
              </a:tabLst>
            </a:pPr>
            <a:r>
              <a:rPr dirty="0" sz="1800" spc="-10">
                <a:latin typeface="Consolas"/>
                <a:cs typeface="Consolas"/>
              </a:rPr>
              <a:t>getirerek</a:t>
            </a:r>
            <a:r>
              <a:rPr dirty="0" sz="1800">
                <a:latin typeface="Consolas"/>
                <a:cs typeface="Consolas"/>
              </a:rPr>
              <a:t>	</a:t>
            </a:r>
            <a:r>
              <a:rPr dirty="0" sz="1800" spc="-20">
                <a:latin typeface="Consolas"/>
                <a:cs typeface="Consolas"/>
              </a:rPr>
              <a:t>veya</a:t>
            </a:r>
            <a:r>
              <a:rPr dirty="0" sz="1800">
                <a:latin typeface="Consolas"/>
                <a:cs typeface="Consolas"/>
              </a:rPr>
              <a:t>	</a:t>
            </a:r>
            <a:r>
              <a:rPr dirty="0" sz="1800" spc="-10">
                <a:latin typeface="Consolas"/>
                <a:cs typeface="Consolas"/>
              </a:rPr>
              <a:t>farklı</a:t>
            </a:r>
            <a:r>
              <a:rPr dirty="0" sz="1800">
                <a:latin typeface="Consolas"/>
                <a:cs typeface="Consolas"/>
              </a:rPr>
              <a:t>	</a:t>
            </a:r>
            <a:r>
              <a:rPr dirty="0" sz="1800" spc="-10">
                <a:latin typeface="Consolas"/>
                <a:cs typeface="Consolas"/>
              </a:rPr>
              <a:t>bileşenleri</a:t>
            </a:r>
            <a:r>
              <a:rPr dirty="0" sz="1800">
                <a:latin typeface="Consolas"/>
                <a:cs typeface="Consolas"/>
              </a:rPr>
              <a:t>	</a:t>
            </a:r>
            <a:r>
              <a:rPr dirty="0" sz="1800" spc="-10">
                <a:latin typeface="Consolas"/>
                <a:cs typeface="Consolas"/>
              </a:rPr>
              <a:t>birleştirerek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6475620" y="779061"/>
            <a:ext cx="107378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81610" marR="5080" indent="-169545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latin typeface="Consolas"/>
                <a:cs typeface="Consolas"/>
              </a:rPr>
              <a:t>sezgisel modüler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7714404" y="1053381"/>
            <a:ext cx="13462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81025" algn="l"/>
              </a:tabLst>
            </a:pPr>
            <a:r>
              <a:rPr dirty="0" sz="1800" spc="-25">
                <a:latin typeface="Consolas"/>
                <a:cs typeface="Consolas"/>
              </a:rPr>
              <a:t>bir</a:t>
            </a:r>
            <a:r>
              <a:rPr dirty="0" sz="1800">
                <a:latin typeface="Consolas"/>
                <a:cs typeface="Consolas"/>
              </a:rPr>
              <a:t>	</a:t>
            </a:r>
            <a:r>
              <a:rPr dirty="0" sz="1800" spc="-10">
                <a:latin typeface="Consolas"/>
                <a:cs typeface="Consolas"/>
              </a:rPr>
              <a:t>yapıya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9226136" y="1053381"/>
            <a:ext cx="159702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333500" algn="l"/>
              </a:tabLst>
            </a:pPr>
            <a:r>
              <a:rPr dirty="0" sz="1800" spc="-10">
                <a:latin typeface="Consolas"/>
                <a:cs typeface="Consolas"/>
              </a:rPr>
              <a:t>sahiptir.</a:t>
            </a:r>
            <a:r>
              <a:rPr dirty="0" sz="1800">
                <a:latin typeface="Consolas"/>
                <a:cs typeface="Consolas"/>
              </a:rPr>
              <a:t>	</a:t>
            </a:r>
            <a:r>
              <a:rPr dirty="0" sz="1800" spc="-25">
                <a:latin typeface="Consolas"/>
                <a:cs typeface="Consolas"/>
              </a:rPr>
              <a:t>Bu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294048" y="1327701"/>
            <a:ext cx="10534015" cy="11226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635125" algn="l"/>
                <a:tab pos="3636645" algn="l"/>
                <a:tab pos="4759960" algn="l"/>
                <a:tab pos="7137400" algn="l"/>
                <a:tab pos="8260715" algn="l"/>
              </a:tabLst>
            </a:pPr>
            <a:r>
              <a:rPr dirty="0" sz="1800" spc="-10">
                <a:latin typeface="Consolas"/>
                <a:cs typeface="Consolas"/>
              </a:rPr>
              <a:t>modülerlik,</a:t>
            </a:r>
            <a:r>
              <a:rPr dirty="0" sz="1800">
                <a:latin typeface="Consolas"/>
                <a:cs typeface="Consolas"/>
              </a:rPr>
              <a:t>	</a:t>
            </a:r>
            <a:r>
              <a:rPr dirty="0" sz="1800" spc="-10">
                <a:latin typeface="Consolas"/>
                <a:cs typeface="Consolas"/>
              </a:rPr>
              <a:t>algoritmaların</a:t>
            </a:r>
            <a:r>
              <a:rPr dirty="0" sz="1800">
                <a:latin typeface="Consolas"/>
                <a:cs typeface="Consolas"/>
              </a:rPr>
              <a:t>	</a:t>
            </a:r>
            <a:r>
              <a:rPr dirty="0" sz="1800" spc="-10">
                <a:latin typeface="Consolas"/>
                <a:cs typeface="Consolas"/>
              </a:rPr>
              <a:t>kolayca</a:t>
            </a:r>
            <a:r>
              <a:rPr dirty="0" sz="1800">
                <a:latin typeface="Consolas"/>
                <a:cs typeface="Consolas"/>
              </a:rPr>
              <a:t>	</a:t>
            </a:r>
            <a:r>
              <a:rPr dirty="0" sz="1800" spc="-10">
                <a:latin typeface="Consolas"/>
                <a:cs typeface="Consolas"/>
              </a:rPr>
              <a:t>değiştirilmesini,</a:t>
            </a:r>
            <a:r>
              <a:rPr dirty="0" sz="1800">
                <a:latin typeface="Consolas"/>
                <a:cs typeface="Consolas"/>
              </a:rPr>
              <a:t>	</a:t>
            </a:r>
            <a:r>
              <a:rPr dirty="0" sz="1800" spc="-10">
                <a:latin typeface="Consolas"/>
                <a:cs typeface="Consolas"/>
              </a:rPr>
              <a:t>yeniden</a:t>
            </a:r>
            <a:r>
              <a:rPr dirty="0" sz="1800">
                <a:latin typeface="Consolas"/>
                <a:cs typeface="Consolas"/>
              </a:rPr>
              <a:t>	</a:t>
            </a:r>
            <a:r>
              <a:rPr dirty="0" sz="1800" spc="-10">
                <a:latin typeface="Consolas"/>
                <a:cs typeface="Consolas"/>
              </a:rPr>
              <a:t>yapılandırılmasını</a:t>
            </a:r>
            <a:endParaRPr sz="18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dirty="0" sz="1800">
                <a:latin typeface="Consolas"/>
                <a:cs typeface="Consolas"/>
              </a:rPr>
              <a:t>veya</a:t>
            </a:r>
            <a:r>
              <a:rPr dirty="0" sz="1800" spc="-25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optimize</a:t>
            </a:r>
            <a:r>
              <a:rPr dirty="0" sz="1800" spc="-35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edilmesini</a:t>
            </a:r>
            <a:r>
              <a:rPr dirty="0" sz="1800" spc="-20">
                <a:latin typeface="Consolas"/>
                <a:cs typeface="Consolas"/>
              </a:rPr>
              <a:t> </a:t>
            </a:r>
            <a:r>
              <a:rPr dirty="0" sz="1800" spc="-10">
                <a:latin typeface="Consolas"/>
                <a:cs typeface="Consolas"/>
              </a:rPr>
              <a:t>sağlar.</a:t>
            </a:r>
            <a:endParaRPr sz="18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8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dirty="0" sz="1800">
                <a:latin typeface="Consolas"/>
                <a:cs typeface="Consolas"/>
              </a:rPr>
              <a:t>Esneklik:</a:t>
            </a:r>
            <a:r>
              <a:rPr dirty="0" sz="1800" spc="55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Metasezgisel</a:t>
            </a:r>
            <a:r>
              <a:rPr dirty="0" sz="1800" spc="60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algoritmalar,</a:t>
            </a:r>
            <a:r>
              <a:rPr dirty="0" sz="1800" spc="65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farklı</a:t>
            </a:r>
            <a:r>
              <a:rPr dirty="0" sz="1800" spc="65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problem</a:t>
            </a:r>
            <a:r>
              <a:rPr dirty="0" sz="1800" spc="60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türleri</a:t>
            </a:r>
            <a:r>
              <a:rPr dirty="0" sz="1800" spc="70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veya</a:t>
            </a:r>
            <a:r>
              <a:rPr dirty="0" sz="1800" spc="65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gereksinimler</a:t>
            </a:r>
            <a:r>
              <a:rPr dirty="0" sz="1800" spc="60">
                <a:latin typeface="Consolas"/>
                <a:cs typeface="Consolas"/>
              </a:rPr>
              <a:t> </a:t>
            </a:r>
            <a:r>
              <a:rPr dirty="0" sz="1800" spc="-20">
                <a:latin typeface="Consolas"/>
                <a:cs typeface="Consolas"/>
              </a:rPr>
              <a:t>için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8572796" y="2424981"/>
            <a:ext cx="52768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20">
                <a:latin typeface="Consolas"/>
                <a:cs typeface="Consolas"/>
              </a:rPr>
              <a:t>veya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9289001" y="2424981"/>
            <a:ext cx="153543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latin typeface="Consolas"/>
                <a:cs typeface="Consolas"/>
              </a:rPr>
              <a:t>bileşenlerin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294505" y="2424981"/>
            <a:ext cx="808863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53440" algn="l"/>
                <a:tab pos="1571625" algn="l"/>
                <a:tab pos="3542029" algn="l"/>
                <a:tab pos="4133215" algn="l"/>
                <a:tab pos="5100955" algn="l"/>
                <a:tab pos="6320155" algn="l"/>
              </a:tabLst>
            </a:pPr>
            <a:r>
              <a:rPr dirty="0" sz="1800" spc="-10">
                <a:latin typeface="Consolas"/>
                <a:cs typeface="Consolas"/>
              </a:rPr>
              <a:t>uygun</a:t>
            </a:r>
            <a:r>
              <a:rPr dirty="0" sz="1800">
                <a:latin typeface="Consolas"/>
                <a:cs typeface="Consolas"/>
              </a:rPr>
              <a:t>	</a:t>
            </a:r>
            <a:r>
              <a:rPr dirty="0" sz="1800" spc="-20">
                <a:latin typeface="Consolas"/>
                <a:cs typeface="Consolas"/>
              </a:rPr>
              <a:t>hale</a:t>
            </a:r>
            <a:r>
              <a:rPr dirty="0" sz="1800">
                <a:latin typeface="Consolas"/>
                <a:cs typeface="Consolas"/>
              </a:rPr>
              <a:t>	</a:t>
            </a:r>
            <a:r>
              <a:rPr dirty="0" sz="1800" spc="-10">
                <a:latin typeface="Consolas"/>
                <a:cs typeface="Consolas"/>
              </a:rPr>
              <a:t>getirilebilir.</a:t>
            </a:r>
            <a:r>
              <a:rPr dirty="0" sz="1800">
                <a:latin typeface="Consolas"/>
                <a:cs typeface="Consolas"/>
              </a:rPr>
              <a:t>	</a:t>
            </a:r>
            <a:r>
              <a:rPr dirty="0" sz="1800" spc="-25">
                <a:latin typeface="Consolas"/>
                <a:cs typeface="Consolas"/>
              </a:rPr>
              <a:t>Bu,</a:t>
            </a:r>
            <a:r>
              <a:rPr dirty="0" sz="1800">
                <a:latin typeface="Consolas"/>
                <a:cs typeface="Consolas"/>
              </a:rPr>
              <a:t>	</a:t>
            </a:r>
            <a:r>
              <a:rPr dirty="0" sz="1800" spc="-10">
                <a:latin typeface="Consolas"/>
                <a:cs typeface="Consolas"/>
              </a:rPr>
              <a:t>farklı</a:t>
            </a:r>
            <a:r>
              <a:rPr dirty="0" sz="1800">
                <a:latin typeface="Consolas"/>
                <a:cs typeface="Consolas"/>
              </a:rPr>
              <a:t>	</a:t>
            </a:r>
            <a:r>
              <a:rPr dirty="0" sz="1800" spc="-10">
                <a:latin typeface="Consolas"/>
                <a:cs typeface="Consolas"/>
              </a:rPr>
              <a:t>sezgisel</a:t>
            </a:r>
            <a:r>
              <a:rPr dirty="0" sz="1800">
                <a:latin typeface="Consolas"/>
                <a:cs typeface="Consolas"/>
              </a:rPr>
              <a:t>	</a:t>
            </a:r>
            <a:r>
              <a:rPr dirty="0" sz="1800" spc="-10">
                <a:latin typeface="Consolas"/>
                <a:cs typeface="Consolas"/>
              </a:rPr>
              <a:t>algoritmaların</a:t>
            </a:r>
            <a:endParaRPr sz="1800">
              <a:latin typeface="Consolas"/>
              <a:cs typeface="Consolas"/>
            </a:endParaRPr>
          </a:p>
          <a:p>
            <a:pPr marL="6358255">
              <a:lnSpc>
                <a:spcPct val="100000"/>
              </a:lnSpc>
            </a:pPr>
            <a:r>
              <a:rPr dirty="0" sz="1800" spc="-10">
                <a:latin typeface="Consolas"/>
                <a:cs typeface="Consolas"/>
              </a:rPr>
              <a:t>algoritmanın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8414377" y="2699301"/>
            <a:ext cx="241109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latin typeface="Consolas"/>
                <a:cs typeface="Consolas"/>
              </a:rPr>
              <a:t>yapılandırılmasıyla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294505" y="2699301"/>
            <a:ext cx="6100445" cy="11226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911350" algn="l"/>
                <a:tab pos="3937000" algn="l"/>
                <a:tab pos="5585460" algn="l"/>
              </a:tabLst>
            </a:pPr>
            <a:r>
              <a:rPr dirty="0" sz="1800" spc="-10">
                <a:latin typeface="Consolas"/>
                <a:cs typeface="Consolas"/>
              </a:rPr>
              <a:t>kullanılması,</a:t>
            </a:r>
            <a:r>
              <a:rPr dirty="0" sz="1800">
                <a:latin typeface="Consolas"/>
                <a:cs typeface="Consolas"/>
              </a:rPr>
              <a:t>	</a:t>
            </a:r>
            <a:r>
              <a:rPr dirty="0" sz="1800" spc="-10">
                <a:latin typeface="Consolas"/>
                <a:cs typeface="Consolas"/>
              </a:rPr>
              <a:t>parametrelerin</a:t>
            </a:r>
            <a:r>
              <a:rPr dirty="0" sz="1800">
                <a:latin typeface="Consolas"/>
                <a:cs typeface="Consolas"/>
              </a:rPr>
              <a:t>	</a:t>
            </a:r>
            <a:r>
              <a:rPr dirty="0" sz="1800" spc="-10">
                <a:latin typeface="Consolas"/>
                <a:cs typeface="Consolas"/>
              </a:rPr>
              <a:t>ayarlanması</a:t>
            </a:r>
            <a:r>
              <a:rPr dirty="0" sz="1800">
                <a:latin typeface="Consolas"/>
                <a:cs typeface="Consolas"/>
              </a:rPr>
              <a:t>	</a:t>
            </a:r>
            <a:r>
              <a:rPr dirty="0" sz="1800" spc="-20">
                <a:latin typeface="Consolas"/>
                <a:cs typeface="Consolas"/>
              </a:rPr>
              <a:t>veya</a:t>
            </a:r>
            <a:endParaRPr sz="18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dirty="0" sz="1800" spc="-10">
                <a:latin typeface="Consolas"/>
                <a:cs typeface="Consolas"/>
              </a:rPr>
              <a:t>gerçekleştirilebilir.</a:t>
            </a:r>
            <a:endParaRPr sz="18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8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dirty="0" sz="1800">
                <a:latin typeface="Consolas"/>
                <a:cs typeface="Consolas"/>
              </a:rPr>
              <a:t>Yönlendirme:</a:t>
            </a:r>
            <a:r>
              <a:rPr dirty="0" sz="1800" spc="185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Metasezgisel</a:t>
            </a:r>
            <a:r>
              <a:rPr dirty="0" sz="1800" spc="170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algoritmalar,</a:t>
            </a:r>
            <a:r>
              <a:rPr dirty="0" sz="1800" spc="190">
                <a:latin typeface="Consolas"/>
                <a:cs typeface="Consolas"/>
              </a:rPr>
              <a:t> </a:t>
            </a:r>
            <a:r>
              <a:rPr dirty="0" sz="1800" spc="-10">
                <a:latin typeface="Consolas"/>
                <a:cs typeface="Consolas"/>
              </a:rPr>
              <a:t>problem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6424185" y="3522260"/>
            <a:ext cx="180721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Consolas"/>
                <a:cs typeface="Consolas"/>
              </a:rPr>
              <a:t>alanında</a:t>
            </a:r>
            <a:r>
              <a:rPr dirty="0" sz="1800" spc="185">
                <a:latin typeface="Consolas"/>
                <a:cs typeface="Consolas"/>
              </a:rPr>
              <a:t> </a:t>
            </a:r>
            <a:r>
              <a:rPr dirty="0" sz="1800" spc="-10">
                <a:latin typeface="Consolas"/>
                <a:cs typeface="Consolas"/>
              </a:rPr>
              <a:t>çözüm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8359741" y="3522260"/>
            <a:ext cx="904875" cy="8483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61925" marR="5080" indent="-14986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latin typeface="Consolas"/>
                <a:cs typeface="Consolas"/>
              </a:rPr>
              <a:t>alanını bilgi </a:t>
            </a:r>
            <a:r>
              <a:rPr dirty="0" sz="1800" spc="-20">
                <a:latin typeface="Consolas"/>
                <a:cs typeface="Consolas"/>
              </a:rPr>
              <a:t>gibi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9391642" y="3522260"/>
            <a:ext cx="1436370" cy="8483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39370" marR="5080" indent="-27305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Consolas"/>
                <a:cs typeface="Consolas"/>
              </a:rPr>
              <a:t>aramak</a:t>
            </a:r>
            <a:r>
              <a:rPr dirty="0" sz="1800" spc="185">
                <a:latin typeface="Consolas"/>
                <a:cs typeface="Consolas"/>
              </a:rPr>
              <a:t> </a:t>
            </a:r>
            <a:r>
              <a:rPr dirty="0" sz="1800" spc="-20">
                <a:latin typeface="Consolas"/>
                <a:cs typeface="Consolas"/>
              </a:rPr>
              <a:t>için </a:t>
            </a:r>
            <a:r>
              <a:rPr dirty="0" sz="1800" spc="-10">
                <a:latin typeface="Consolas"/>
                <a:cs typeface="Consolas"/>
              </a:rPr>
              <a:t>alışverişi, yöntemlerle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294733" y="3796581"/>
            <a:ext cx="102743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latin typeface="Consolas"/>
                <a:cs typeface="Consolas"/>
              </a:rPr>
              <a:t>sezgisel çapraz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22" name="object 22" descr=""/>
          <p:cNvSpPr txBox="1"/>
          <p:nvPr/>
        </p:nvSpPr>
        <p:spPr>
          <a:xfrm>
            <a:off x="1454421" y="3796581"/>
            <a:ext cx="3373754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00965">
              <a:lnSpc>
                <a:spcPct val="100000"/>
              </a:lnSpc>
              <a:spcBef>
                <a:spcPts val="100"/>
              </a:spcBef>
              <a:tabLst>
                <a:tab pos="1978660" algn="l"/>
              </a:tabLst>
            </a:pPr>
            <a:r>
              <a:rPr dirty="0" sz="1800" spc="-10">
                <a:latin typeface="Consolas"/>
                <a:cs typeface="Consolas"/>
              </a:rPr>
              <a:t>algoritmaları</a:t>
            </a:r>
            <a:r>
              <a:rPr dirty="0" sz="1800">
                <a:latin typeface="Consolas"/>
                <a:cs typeface="Consolas"/>
              </a:rPr>
              <a:t>	</a:t>
            </a:r>
            <a:r>
              <a:rPr dirty="0" sz="1800" spc="-10">
                <a:latin typeface="Consolas"/>
                <a:cs typeface="Consolas"/>
              </a:rPr>
              <a:t>yönlendirme</a:t>
            </a:r>
            <a:endParaRPr sz="18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tabLst>
                <a:tab pos="1925320" algn="l"/>
              </a:tabLst>
            </a:pPr>
            <a:r>
              <a:rPr dirty="0" sz="1800" spc="-10">
                <a:latin typeface="Consolas"/>
                <a:cs typeface="Consolas"/>
              </a:rPr>
              <a:t>optimizasyon</a:t>
            </a:r>
            <a:r>
              <a:rPr dirty="0" sz="1800">
                <a:latin typeface="Consolas"/>
                <a:cs typeface="Consolas"/>
              </a:rPr>
              <a:t>	</a:t>
            </a:r>
            <a:r>
              <a:rPr dirty="0" sz="1800" spc="-20">
                <a:latin typeface="Consolas"/>
                <a:cs typeface="Consolas"/>
              </a:rPr>
              <a:t>veya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23" name="object 23" descr=""/>
          <p:cNvSpPr txBox="1"/>
          <p:nvPr/>
        </p:nvSpPr>
        <p:spPr>
          <a:xfrm>
            <a:off x="4275345" y="4070901"/>
            <a:ext cx="1939289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297305" algn="l"/>
              </a:tabLst>
            </a:pPr>
            <a:r>
              <a:rPr dirty="0" sz="1800" spc="-10">
                <a:latin typeface="Consolas"/>
                <a:cs typeface="Consolas"/>
              </a:rPr>
              <a:t>çeşitli</a:t>
            </a:r>
            <a:r>
              <a:rPr dirty="0" sz="1800">
                <a:latin typeface="Consolas"/>
                <a:cs typeface="Consolas"/>
              </a:rPr>
              <a:t>	</a:t>
            </a:r>
            <a:r>
              <a:rPr dirty="0" sz="1800" spc="-20">
                <a:latin typeface="Consolas"/>
                <a:cs typeface="Consolas"/>
              </a:rPr>
              <a:t>arama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24" name="object 24" descr=""/>
          <p:cNvSpPr txBox="1"/>
          <p:nvPr/>
        </p:nvSpPr>
        <p:spPr>
          <a:xfrm>
            <a:off x="5046642" y="3796581"/>
            <a:ext cx="327977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513840" algn="l"/>
                <a:tab pos="2889250" algn="l"/>
              </a:tabLst>
            </a:pPr>
            <a:r>
              <a:rPr dirty="0" sz="1800" spc="-10">
                <a:latin typeface="Consolas"/>
                <a:cs typeface="Consolas"/>
              </a:rPr>
              <a:t>yeteneğine</a:t>
            </a:r>
            <a:r>
              <a:rPr dirty="0" sz="1800">
                <a:latin typeface="Consolas"/>
                <a:cs typeface="Consolas"/>
              </a:rPr>
              <a:t>	</a:t>
            </a:r>
            <a:r>
              <a:rPr dirty="0" sz="1800" spc="-10">
                <a:latin typeface="Consolas"/>
                <a:cs typeface="Consolas"/>
              </a:rPr>
              <a:t>sahiptir.</a:t>
            </a:r>
            <a:r>
              <a:rPr dirty="0" sz="1800">
                <a:latin typeface="Consolas"/>
                <a:cs typeface="Consolas"/>
              </a:rPr>
              <a:t>	</a:t>
            </a:r>
            <a:r>
              <a:rPr dirty="0" sz="1800" spc="-25">
                <a:latin typeface="Consolas"/>
                <a:cs typeface="Consolas"/>
              </a:rPr>
              <a:t>Bu,</a:t>
            </a:r>
            <a:endParaRPr sz="1800">
              <a:latin typeface="Consolas"/>
              <a:cs typeface="Consolas"/>
            </a:endParaRPr>
          </a:p>
          <a:p>
            <a:pPr marL="1562100">
              <a:lnSpc>
                <a:spcPct val="100000"/>
              </a:lnSpc>
            </a:pPr>
            <a:r>
              <a:rPr dirty="0" sz="1800" spc="-10">
                <a:latin typeface="Consolas"/>
                <a:cs typeface="Consolas"/>
              </a:rPr>
              <a:t>stratejileri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25" name="object 25" descr=""/>
          <p:cNvSpPr txBox="1"/>
          <p:nvPr/>
        </p:nvSpPr>
        <p:spPr>
          <a:xfrm>
            <a:off x="294733" y="4345221"/>
            <a:ext cx="265874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latin typeface="Consolas"/>
                <a:cs typeface="Consolas"/>
              </a:rPr>
              <a:t>gerçekleştirilebilir.</a:t>
            </a:r>
            <a:endParaRPr sz="1800">
              <a:latin typeface="Consolas"/>
              <a:cs typeface="Consolas"/>
            </a:endParaRPr>
          </a:p>
        </p:txBody>
      </p:sp>
      <p:pic>
        <p:nvPicPr>
          <p:cNvPr id="26" name="object 26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281981" y="1"/>
            <a:ext cx="910018" cy="6857998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/>
              <a:t>METASEZGİSEL</a:t>
            </a:r>
            <a:r>
              <a:rPr dirty="0" sz="2000" spc="-40"/>
              <a:t> </a:t>
            </a:r>
            <a:r>
              <a:rPr dirty="0" sz="2000"/>
              <a:t>ALGORİTMALARIN</a:t>
            </a:r>
            <a:r>
              <a:rPr dirty="0" sz="2000" spc="-40"/>
              <a:t> </a:t>
            </a:r>
            <a:r>
              <a:rPr dirty="0" sz="2000" spc="-10"/>
              <a:t>ÖZELLİKLERİ</a:t>
            </a:r>
            <a:endParaRPr sz="2000"/>
          </a:p>
        </p:txBody>
      </p:sp>
      <p:sp>
        <p:nvSpPr>
          <p:cNvPr id="3" name="object 3" descr=""/>
          <p:cNvSpPr txBox="1"/>
          <p:nvPr/>
        </p:nvSpPr>
        <p:spPr>
          <a:xfrm>
            <a:off x="294505" y="779061"/>
            <a:ext cx="779589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466215" algn="l"/>
                <a:tab pos="1915795" algn="l"/>
                <a:tab pos="3369945" algn="l"/>
                <a:tab pos="5074920" algn="l"/>
                <a:tab pos="6905625" algn="l"/>
              </a:tabLst>
            </a:pPr>
            <a:r>
              <a:rPr dirty="0" sz="1800" spc="-10">
                <a:latin typeface="Consolas"/>
                <a:cs typeface="Consolas"/>
              </a:rPr>
              <a:t>Optimalite</a:t>
            </a:r>
            <a:r>
              <a:rPr dirty="0" sz="1800">
                <a:latin typeface="Consolas"/>
                <a:cs typeface="Consolas"/>
              </a:rPr>
              <a:t>	</a:t>
            </a:r>
            <a:r>
              <a:rPr dirty="0" sz="1800" spc="-25">
                <a:latin typeface="Consolas"/>
                <a:cs typeface="Consolas"/>
              </a:rPr>
              <a:t>ve</a:t>
            </a:r>
            <a:r>
              <a:rPr dirty="0" sz="1800">
                <a:latin typeface="Consolas"/>
                <a:cs typeface="Consolas"/>
              </a:rPr>
              <a:t>	</a:t>
            </a:r>
            <a:r>
              <a:rPr dirty="0" sz="1800" spc="-10">
                <a:latin typeface="Consolas"/>
                <a:cs typeface="Consolas"/>
              </a:rPr>
              <a:t>Yakınsama:</a:t>
            </a:r>
            <a:r>
              <a:rPr dirty="0" sz="1800">
                <a:latin typeface="Consolas"/>
                <a:cs typeface="Consolas"/>
              </a:rPr>
              <a:t>	</a:t>
            </a:r>
            <a:r>
              <a:rPr dirty="0" sz="1800" spc="-10">
                <a:latin typeface="Consolas"/>
                <a:cs typeface="Consolas"/>
              </a:rPr>
              <a:t>Metasezgisel</a:t>
            </a:r>
            <a:r>
              <a:rPr dirty="0" sz="1800">
                <a:latin typeface="Consolas"/>
                <a:cs typeface="Consolas"/>
              </a:rPr>
              <a:t>	</a:t>
            </a:r>
            <a:r>
              <a:rPr dirty="0" sz="1800" spc="-10">
                <a:latin typeface="Consolas"/>
                <a:cs typeface="Consolas"/>
              </a:rPr>
              <a:t>algoritmalar,</a:t>
            </a:r>
            <a:r>
              <a:rPr dirty="0" sz="1800">
                <a:latin typeface="Consolas"/>
                <a:cs typeface="Consolas"/>
              </a:rPr>
              <a:t>	</a:t>
            </a:r>
            <a:r>
              <a:rPr dirty="0" sz="1800" spc="-10">
                <a:latin typeface="Consolas"/>
                <a:cs typeface="Consolas"/>
              </a:rPr>
              <a:t>belirli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8265101" y="779061"/>
            <a:ext cx="255905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88645" algn="l"/>
                <a:tab pos="1790700" algn="l"/>
              </a:tabLst>
            </a:pPr>
            <a:r>
              <a:rPr dirty="0" sz="1800" spc="-25">
                <a:latin typeface="Consolas"/>
                <a:cs typeface="Consolas"/>
              </a:rPr>
              <a:t>bir</a:t>
            </a:r>
            <a:r>
              <a:rPr dirty="0" sz="1800">
                <a:latin typeface="Consolas"/>
                <a:cs typeface="Consolas"/>
              </a:rPr>
              <a:t>	</a:t>
            </a:r>
            <a:r>
              <a:rPr dirty="0" sz="1800" spc="-10">
                <a:latin typeface="Consolas"/>
                <a:cs typeface="Consolas"/>
              </a:rPr>
              <a:t>problemi</a:t>
            </a:r>
            <a:r>
              <a:rPr dirty="0" sz="1800">
                <a:latin typeface="Consolas"/>
                <a:cs typeface="Consolas"/>
              </a:rPr>
              <a:t>	</a:t>
            </a:r>
            <a:r>
              <a:rPr dirty="0" sz="1800" spc="-10">
                <a:latin typeface="Consolas"/>
                <a:cs typeface="Consolas"/>
              </a:rPr>
              <a:t>çözmek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294733" y="1053381"/>
            <a:ext cx="924941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75970" algn="l"/>
                <a:tab pos="1666239" algn="l"/>
                <a:tab pos="2932430" algn="l"/>
                <a:tab pos="4948555" algn="l"/>
                <a:tab pos="6841490" algn="l"/>
                <a:tab pos="8734425" algn="l"/>
              </a:tabLst>
            </a:pPr>
            <a:r>
              <a:rPr dirty="0" sz="1800" spc="-20">
                <a:latin typeface="Consolas"/>
                <a:cs typeface="Consolas"/>
              </a:rPr>
              <a:t>için</a:t>
            </a:r>
            <a:r>
              <a:rPr dirty="0" sz="1800">
                <a:latin typeface="Consolas"/>
                <a:cs typeface="Consolas"/>
              </a:rPr>
              <a:t>	</a:t>
            </a:r>
            <a:r>
              <a:rPr dirty="0" sz="1800" spc="-20">
                <a:latin typeface="Consolas"/>
                <a:cs typeface="Consolas"/>
              </a:rPr>
              <a:t>temel</a:t>
            </a:r>
            <a:r>
              <a:rPr dirty="0" sz="1800">
                <a:latin typeface="Consolas"/>
                <a:cs typeface="Consolas"/>
              </a:rPr>
              <a:t>	</a:t>
            </a:r>
            <a:r>
              <a:rPr dirty="0" sz="1800" spc="-10">
                <a:latin typeface="Consolas"/>
                <a:cs typeface="Consolas"/>
              </a:rPr>
              <a:t>sezgisel</a:t>
            </a:r>
            <a:r>
              <a:rPr dirty="0" sz="1800">
                <a:latin typeface="Consolas"/>
                <a:cs typeface="Consolas"/>
              </a:rPr>
              <a:t>	</a:t>
            </a:r>
            <a:r>
              <a:rPr dirty="0" sz="1800" spc="-10">
                <a:latin typeface="Consolas"/>
                <a:cs typeface="Consolas"/>
              </a:rPr>
              <a:t>algoritmaların</a:t>
            </a:r>
            <a:r>
              <a:rPr dirty="0" sz="1800">
                <a:latin typeface="Consolas"/>
                <a:cs typeface="Consolas"/>
              </a:rPr>
              <a:t>	</a:t>
            </a:r>
            <a:r>
              <a:rPr dirty="0" sz="1800" spc="-10">
                <a:latin typeface="Consolas"/>
                <a:cs typeface="Consolas"/>
              </a:rPr>
              <a:t>avantajlarını</a:t>
            </a:r>
            <a:r>
              <a:rPr dirty="0" sz="1800">
                <a:latin typeface="Consolas"/>
                <a:cs typeface="Consolas"/>
              </a:rPr>
              <a:t>	</a:t>
            </a:r>
            <a:r>
              <a:rPr dirty="0" sz="1800" spc="-10">
                <a:latin typeface="Consolas"/>
                <a:cs typeface="Consolas"/>
              </a:rPr>
              <a:t>birleştirerek</a:t>
            </a:r>
            <a:r>
              <a:rPr dirty="0" sz="1800">
                <a:latin typeface="Consolas"/>
                <a:cs typeface="Consolas"/>
              </a:rPr>
              <a:t>	</a:t>
            </a:r>
            <a:r>
              <a:rPr dirty="0" sz="1800" spc="-20">
                <a:latin typeface="Consolas"/>
                <a:cs typeface="Consolas"/>
              </a:rPr>
              <a:t>daha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9780262" y="1053381"/>
            <a:ext cx="1042669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50875" algn="l"/>
              </a:tabLst>
            </a:pPr>
            <a:r>
              <a:rPr dirty="0" sz="1800" spc="-25">
                <a:latin typeface="Consolas"/>
                <a:cs typeface="Consolas"/>
              </a:rPr>
              <a:t>iyi</a:t>
            </a:r>
            <a:r>
              <a:rPr dirty="0" sz="1800">
                <a:latin typeface="Consolas"/>
                <a:cs typeface="Consolas"/>
              </a:rPr>
              <a:t>	</a:t>
            </a:r>
            <a:r>
              <a:rPr dirty="0" sz="1800" spc="-25">
                <a:latin typeface="Consolas"/>
                <a:cs typeface="Consolas"/>
              </a:rPr>
              <a:t>bir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294962" y="1327701"/>
            <a:ext cx="10530205" cy="11226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Consolas"/>
                <a:cs typeface="Consolas"/>
              </a:rPr>
              <a:t>performans</a:t>
            </a:r>
            <a:r>
              <a:rPr dirty="0" sz="1800" spc="434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sağlayabilir.</a:t>
            </a:r>
            <a:r>
              <a:rPr dirty="0" sz="1800" spc="440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Bu,</a:t>
            </a:r>
            <a:r>
              <a:rPr dirty="0" sz="1800" spc="440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daha</a:t>
            </a:r>
            <a:r>
              <a:rPr dirty="0" sz="1800" spc="459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hızlı</a:t>
            </a:r>
            <a:r>
              <a:rPr dirty="0" sz="1800" spc="450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yakınsama,</a:t>
            </a:r>
            <a:r>
              <a:rPr dirty="0" sz="1800" spc="450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daha</a:t>
            </a:r>
            <a:r>
              <a:rPr dirty="0" sz="1800" spc="459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iyi</a:t>
            </a:r>
            <a:r>
              <a:rPr dirty="0" sz="1800" spc="450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çözüm</a:t>
            </a:r>
            <a:r>
              <a:rPr dirty="0" sz="1800" spc="450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kalitesi</a:t>
            </a:r>
            <a:r>
              <a:rPr dirty="0" sz="1800" spc="450">
                <a:latin typeface="Consolas"/>
                <a:cs typeface="Consolas"/>
              </a:rPr>
              <a:t> </a:t>
            </a:r>
            <a:r>
              <a:rPr dirty="0" sz="1800" spc="-20">
                <a:latin typeface="Consolas"/>
                <a:cs typeface="Consolas"/>
              </a:rPr>
              <a:t>veya </a:t>
            </a:r>
            <a:r>
              <a:rPr dirty="0" sz="1800">
                <a:latin typeface="Consolas"/>
                <a:cs typeface="Consolas"/>
              </a:rPr>
              <a:t>daha</a:t>
            </a:r>
            <a:r>
              <a:rPr dirty="0" sz="1800" spc="-30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geniş</a:t>
            </a:r>
            <a:r>
              <a:rPr dirty="0" sz="1800" spc="-25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bir</a:t>
            </a:r>
            <a:r>
              <a:rPr dirty="0" sz="1800" spc="-25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çözüm</a:t>
            </a:r>
            <a:r>
              <a:rPr dirty="0" sz="1800" spc="-10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alanı</a:t>
            </a:r>
            <a:r>
              <a:rPr dirty="0" sz="1800" spc="-25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sağlamak</a:t>
            </a:r>
            <a:r>
              <a:rPr dirty="0" sz="1800" spc="-15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için</a:t>
            </a:r>
            <a:r>
              <a:rPr dirty="0" sz="1800" spc="-15">
                <a:latin typeface="Consolas"/>
                <a:cs typeface="Consolas"/>
              </a:rPr>
              <a:t> </a:t>
            </a:r>
            <a:r>
              <a:rPr dirty="0" sz="1800" spc="-10">
                <a:latin typeface="Consolas"/>
                <a:cs typeface="Consolas"/>
              </a:rPr>
              <a:t>kullanılabilir.</a:t>
            </a:r>
            <a:endParaRPr sz="18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8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dirty="0" sz="1800">
                <a:latin typeface="Consolas"/>
                <a:cs typeface="Consolas"/>
              </a:rPr>
              <a:t>Uygulanabilirlik:</a:t>
            </a:r>
            <a:r>
              <a:rPr dirty="0" sz="1800" spc="75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Metasezgisel</a:t>
            </a:r>
            <a:r>
              <a:rPr dirty="0" sz="1800" spc="95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algoritmalar,</a:t>
            </a:r>
            <a:r>
              <a:rPr dirty="0" sz="1800" spc="90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genellikle</a:t>
            </a:r>
            <a:r>
              <a:rPr dirty="0" sz="1800" spc="90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çeşitli</a:t>
            </a:r>
            <a:r>
              <a:rPr dirty="0" sz="1800" spc="95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problem</a:t>
            </a:r>
            <a:r>
              <a:rPr dirty="0" sz="1800" spc="95">
                <a:latin typeface="Consolas"/>
                <a:cs typeface="Consolas"/>
              </a:rPr>
              <a:t> </a:t>
            </a:r>
            <a:r>
              <a:rPr dirty="0" sz="1800" spc="-10">
                <a:latin typeface="Consolas"/>
                <a:cs typeface="Consolas"/>
              </a:rPr>
              <a:t>alanlarında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294962" y="2424981"/>
            <a:ext cx="976122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Consolas"/>
                <a:cs typeface="Consolas"/>
              </a:rPr>
              <a:t>ve</a:t>
            </a:r>
            <a:r>
              <a:rPr dirty="0" sz="1800" spc="55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uygulama</a:t>
            </a:r>
            <a:r>
              <a:rPr dirty="0" sz="1800" spc="70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gereksinimlerinde</a:t>
            </a:r>
            <a:r>
              <a:rPr dirty="0" sz="1800" spc="65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kullanılabilir.</a:t>
            </a:r>
            <a:r>
              <a:rPr dirty="0" sz="1800" spc="65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Bu,</a:t>
            </a:r>
            <a:r>
              <a:rPr dirty="0" sz="1800" spc="60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mühendislik,</a:t>
            </a:r>
            <a:r>
              <a:rPr dirty="0" sz="1800" spc="55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işletme,</a:t>
            </a:r>
            <a:r>
              <a:rPr dirty="0" sz="1800" spc="70">
                <a:latin typeface="Consolas"/>
                <a:cs typeface="Consolas"/>
              </a:rPr>
              <a:t> </a:t>
            </a:r>
            <a:r>
              <a:rPr dirty="0" sz="1800" spc="-10">
                <a:latin typeface="Consolas"/>
                <a:cs typeface="Consolas"/>
              </a:rPr>
              <a:t>yapay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10168882" y="2424981"/>
            <a:ext cx="65595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40970" marR="5080" indent="-128905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latin typeface="Consolas"/>
                <a:cs typeface="Consolas"/>
              </a:rPr>
              <a:t>zeka, </a:t>
            </a:r>
            <a:r>
              <a:rPr dirty="0" sz="1800" spc="-20">
                <a:latin typeface="Consolas"/>
                <a:cs typeface="Consolas"/>
              </a:rPr>
              <a:t>için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294962" y="2699301"/>
            <a:ext cx="9734550" cy="11226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193040" indent="-635">
              <a:lnSpc>
                <a:spcPct val="100000"/>
              </a:lnSpc>
              <a:spcBef>
                <a:spcPts val="100"/>
              </a:spcBef>
              <a:tabLst>
                <a:tab pos="1245235" algn="l"/>
                <a:tab pos="1979930" algn="l"/>
                <a:tab pos="3089275" algn="l"/>
                <a:tab pos="4323715" algn="l"/>
                <a:tab pos="5558155" algn="l"/>
                <a:tab pos="6792595" algn="l"/>
                <a:tab pos="8780145" algn="l"/>
              </a:tabLst>
            </a:pPr>
            <a:r>
              <a:rPr dirty="0" sz="1800" spc="-10">
                <a:latin typeface="Consolas"/>
                <a:cs typeface="Consolas"/>
              </a:rPr>
              <a:t>finans</a:t>
            </a:r>
            <a:r>
              <a:rPr dirty="0" sz="1800">
                <a:latin typeface="Consolas"/>
                <a:cs typeface="Consolas"/>
              </a:rPr>
              <a:t>	</a:t>
            </a:r>
            <a:r>
              <a:rPr dirty="0" sz="1800" spc="-25">
                <a:latin typeface="Consolas"/>
                <a:cs typeface="Consolas"/>
              </a:rPr>
              <a:t>ve</a:t>
            </a:r>
            <a:r>
              <a:rPr dirty="0" sz="1800">
                <a:latin typeface="Consolas"/>
                <a:cs typeface="Consolas"/>
              </a:rPr>
              <a:t>	</a:t>
            </a:r>
            <a:r>
              <a:rPr dirty="0" sz="1800" spc="-20">
                <a:latin typeface="Consolas"/>
                <a:cs typeface="Consolas"/>
              </a:rPr>
              <a:t>diğer</a:t>
            </a:r>
            <a:r>
              <a:rPr dirty="0" sz="1800">
                <a:latin typeface="Consolas"/>
                <a:cs typeface="Consolas"/>
              </a:rPr>
              <a:t>	</a:t>
            </a:r>
            <a:r>
              <a:rPr dirty="0" sz="1800" spc="-10">
                <a:latin typeface="Consolas"/>
                <a:cs typeface="Consolas"/>
              </a:rPr>
              <a:t>birçok</a:t>
            </a:r>
            <a:r>
              <a:rPr dirty="0" sz="1800">
                <a:latin typeface="Consolas"/>
                <a:cs typeface="Consolas"/>
              </a:rPr>
              <a:t>	</a:t>
            </a:r>
            <a:r>
              <a:rPr dirty="0" sz="1800" spc="-10">
                <a:latin typeface="Consolas"/>
                <a:cs typeface="Consolas"/>
              </a:rPr>
              <a:t>alanda</a:t>
            </a:r>
            <a:r>
              <a:rPr dirty="0" sz="1800">
                <a:latin typeface="Consolas"/>
                <a:cs typeface="Consolas"/>
              </a:rPr>
              <a:t>	</a:t>
            </a:r>
            <a:r>
              <a:rPr dirty="0" sz="1800" spc="-10">
                <a:latin typeface="Consolas"/>
                <a:cs typeface="Consolas"/>
              </a:rPr>
              <a:t>farklı</a:t>
            </a:r>
            <a:r>
              <a:rPr dirty="0" sz="1800">
                <a:latin typeface="Consolas"/>
                <a:cs typeface="Consolas"/>
              </a:rPr>
              <a:t>	</a:t>
            </a:r>
            <a:r>
              <a:rPr dirty="0" sz="1800" spc="-10">
                <a:latin typeface="Consolas"/>
                <a:cs typeface="Consolas"/>
              </a:rPr>
              <a:t>problemlerin</a:t>
            </a:r>
            <a:r>
              <a:rPr dirty="0" sz="1800">
                <a:latin typeface="Consolas"/>
                <a:cs typeface="Consolas"/>
              </a:rPr>
              <a:t>	</a:t>
            </a:r>
            <a:r>
              <a:rPr dirty="0" sz="1800" spc="-10">
                <a:latin typeface="Consolas"/>
                <a:cs typeface="Consolas"/>
              </a:rPr>
              <a:t>çözümü </a:t>
            </a:r>
            <a:r>
              <a:rPr dirty="0" sz="1800">
                <a:latin typeface="Consolas"/>
                <a:cs typeface="Consolas"/>
              </a:rPr>
              <a:t>kullanılabilirliklerini</a:t>
            </a:r>
            <a:r>
              <a:rPr dirty="0" sz="1800" spc="-80">
                <a:latin typeface="Consolas"/>
                <a:cs typeface="Consolas"/>
              </a:rPr>
              <a:t> </a:t>
            </a:r>
            <a:r>
              <a:rPr dirty="0" sz="1800" spc="-10">
                <a:latin typeface="Consolas"/>
                <a:cs typeface="Consolas"/>
              </a:rPr>
              <a:t>artırır.</a:t>
            </a:r>
            <a:endParaRPr sz="18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8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dirty="0" sz="1800">
                <a:latin typeface="Consolas"/>
                <a:cs typeface="Consolas"/>
              </a:rPr>
              <a:t>Değişkenlik:</a:t>
            </a:r>
            <a:r>
              <a:rPr dirty="0" sz="1800" spc="315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Metasezgisel</a:t>
            </a:r>
            <a:r>
              <a:rPr dirty="0" sz="1800" spc="305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algoritmalar,</a:t>
            </a:r>
            <a:r>
              <a:rPr dirty="0" sz="1800" spc="315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belirli</a:t>
            </a:r>
            <a:r>
              <a:rPr dirty="0" sz="1800" spc="320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bir</a:t>
            </a:r>
            <a:r>
              <a:rPr dirty="0" sz="1800" spc="305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problem</a:t>
            </a:r>
            <a:r>
              <a:rPr dirty="0" sz="1800" spc="305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alanında</a:t>
            </a:r>
            <a:r>
              <a:rPr dirty="0" sz="1800" spc="335">
                <a:latin typeface="Consolas"/>
                <a:cs typeface="Consolas"/>
              </a:rPr>
              <a:t> </a:t>
            </a:r>
            <a:r>
              <a:rPr dirty="0" sz="1800" spc="-10">
                <a:latin typeface="Consolas"/>
                <a:cs typeface="Consolas"/>
              </a:rPr>
              <a:t>farklı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10172311" y="3522260"/>
            <a:ext cx="65214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latin typeface="Consolas"/>
                <a:cs typeface="Consolas"/>
              </a:rPr>
              <a:t>çözüm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295419" y="3796581"/>
            <a:ext cx="993394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981200" algn="l"/>
                <a:tab pos="2698750" algn="l"/>
                <a:tab pos="4669790" algn="l"/>
                <a:tab pos="5260975" algn="l"/>
                <a:tab pos="6103620" algn="l"/>
                <a:tab pos="7196455" algn="l"/>
                <a:tab pos="8792210" algn="l"/>
              </a:tabLst>
            </a:pPr>
            <a:r>
              <a:rPr dirty="0" sz="1800" spc="-10">
                <a:latin typeface="Consolas"/>
                <a:cs typeface="Consolas"/>
              </a:rPr>
              <a:t>stratejilerini</a:t>
            </a:r>
            <a:r>
              <a:rPr dirty="0" sz="1800">
                <a:latin typeface="Consolas"/>
                <a:cs typeface="Consolas"/>
              </a:rPr>
              <a:t>	</a:t>
            </a:r>
            <a:r>
              <a:rPr dirty="0" sz="1800" spc="-20">
                <a:latin typeface="Consolas"/>
                <a:cs typeface="Consolas"/>
              </a:rPr>
              <a:t>veya</a:t>
            </a:r>
            <a:r>
              <a:rPr dirty="0" sz="1800">
                <a:latin typeface="Consolas"/>
                <a:cs typeface="Consolas"/>
              </a:rPr>
              <a:t>	</a:t>
            </a:r>
            <a:r>
              <a:rPr dirty="0" sz="1800" spc="-10">
                <a:latin typeface="Consolas"/>
                <a:cs typeface="Consolas"/>
              </a:rPr>
              <a:t>yaklaşımlarını</a:t>
            </a:r>
            <a:r>
              <a:rPr dirty="0" sz="1800">
                <a:latin typeface="Consolas"/>
                <a:cs typeface="Consolas"/>
              </a:rPr>
              <a:t>	</a:t>
            </a:r>
            <a:r>
              <a:rPr dirty="0" sz="1800" spc="-25">
                <a:latin typeface="Consolas"/>
                <a:cs typeface="Consolas"/>
              </a:rPr>
              <a:t>bir</a:t>
            </a:r>
            <a:r>
              <a:rPr dirty="0" sz="1800">
                <a:latin typeface="Consolas"/>
                <a:cs typeface="Consolas"/>
              </a:rPr>
              <a:t>	</a:t>
            </a:r>
            <a:r>
              <a:rPr dirty="0" sz="1800" spc="-10">
                <a:latin typeface="Consolas"/>
                <a:cs typeface="Consolas"/>
              </a:rPr>
              <a:t>araya</a:t>
            </a:r>
            <a:r>
              <a:rPr dirty="0" sz="1800">
                <a:latin typeface="Consolas"/>
                <a:cs typeface="Consolas"/>
              </a:rPr>
              <a:t>	</a:t>
            </a:r>
            <a:r>
              <a:rPr dirty="0" sz="1800" spc="-10">
                <a:latin typeface="Consolas"/>
                <a:cs typeface="Consolas"/>
              </a:rPr>
              <a:t>getirme</a:t>
            </a:r>
            <a:r>
              <a:rPr dirty="0" sz="1800">
                <a:latin typeface="Consolas"/>
                <a:cs typeface="Consolas"/>
              </a:rPr>
              <a:t>	</a:t>
            </a:r>
            <a:r>
              <a:rPr dirty="0" sz="1800" spc="-10">
                <a:latin typeface="Consolas"/>
                <a:cs typeface="Consolas"/>
              </a:rPr>
              <a:t>esnekliğine</a:t>
            </a:r>
            <a:r>
              <a:rPr dirty="0" sz="1800">
                <a:latin typeface="Consolas"/>
                <a:cs typeface="Consolas"/>
              </a:rPr>
              <a:t>	</a:t>
            </a:r>
            <a:r>
              <a:rPr dirty="0" sz="1800" spc="-10">
                <a:latin typeface="Consolas"/>
                <a:cs typeface="Consolas"/>
              </a:rPr>
              <a:t>sahiptir.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10419656" y="3796581"/>
            <a:ext cx="40576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25">
                <a:latin typeface="Consolas"/>
                <a:cs typeface="Consolas"/>
              </a:rPr>
              <a:t>Bu,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294505" y="4070901"/>
            <a:ext cx="10746105" cy="14204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3970">
              <a:lnSpc>
                <a:spcPct val="100000"/>
              </a:lnSpc>
              <a:spcBef>
                <a:spcPts val="100"/>
              </a:spcBef>
              <a:tabLst>
                <a:tab pos="1871345" algn="l"/>
                <a:tab pos="3479165" algn="l"/>
                <a:tab pos="5086985" algn="l"/>
                <a:tab pos="5692140" algn="l"/>
                <a:tab pos="6798309" algn="l"/>
                <a:tab pos="8030209" algn="l"/>
                <a:tab pos="9263380" algn="l"/>
              </a:tabLst>
            </a:pPr>
            <a:r>
              <a:rPr dirty="0" sz="1800" spc="-10">
                <a:latin typeface="Consolas"/>
                <a:cs typeface="Consolas"/>
              </a:rPr>
              <a:t>algoritmanın</a:t>
            </a:r>
            <a:r>
              <a:rPr dirty="0" sz="1800">
                <a:latin typeface="Consolas"/>
                <a:cs typeface="Consolas"/>
              </a:rPr>
              <a:t>	</a:t>
            </a:r>
            <a:r>
              <a:rPr dirty="0" sz="1800" spc="-10">
                <a:latin typeface="Consolas"/>
                <a:cs typeface="Consolas"/>
              </a:rPr>
              <a:t>adaptasyon</a:t>
            </a:r>
            <a:r>
              <a:rPr dirty="0" sz="1800">
                <a:latin typeface="Consolas"/>
                <a:cs typeface="Consolas"/>
              </a:rPr>
              <a:t>	</a:t>
            </a:r>
            <a:r>
              <a:rPr dirty="0" sz="1800" spc="-10">
                <a:latin typeface="Consolas"/>
                <a:cs typeface="Consolas"/>
              </a:rPr>
              <a:t>yeteneğini</a:t>
            </a:r>
            <a:r>
              <a:rPr dirty="0" sz="1800">
                <a:latin typeface="Consolas"/>
                <a:cs typeface="Consolas"/>
              </a:rPr>
              <a:t>	</a:t>
            </a:r>
            <a:r>
              <a:rPr dirty="0" sz="1800" spc="-25">
                <a:latin typeface="Consolas"/>
                <a:cs typeface="Consolas"/>
              </a:rPr>
              <a:t>ve</a:t>
            </a:r>
            <a:r>
              <a:rPr dirty="0" sz="1800">
                <a:latin typeface="Consolas"/>
                <a:cs typeface="Consolas"/>
              </a:rPr>
              <a:t>	</a:t>
            </a:r>
            <a:r>
              <a:rPr dirty="0" sz="1800" spc="-10">
                <a:latin typeface="Consolas"/>
                <a:cs typeface="Consolas"/>
              </a:rPr>
              <a:t>farklı</a:t>
            </a:r>
            <a:r>
              <a:rPr dirty="0" sz="1800">
                <a:latin typeface="Consolas"/>
                <a:cs typeface="Consolas"/>
              </a:rPr>
              <a:t>	</a:t>
            </a:r>
            <a:r>
              <a:rPr dirty="0" sz="1800" spc="-10">
                <a:latin typeface="Consolas"/>
                <a:cs typeface="Consolas"/>
              </a:rPr>
              <a:t>problem</a:t>
            </a:r>
            <a:r>
              <a:rPr dirty="0" sz="1800">
                <a:latin typeface="Consolas"/>
                <a:cs typeface="Consolas"/>
              </a:rPr>
              <a:t>	</a:t>
            </a:r>
            <a:r>
              <a:rPr dirty="0" sz="1800" spc="-10">
                <a:latin typeface="Consolas"/>
                <a:cs typeface="Consolas"/>
              </a:rPr>
              <a:t>türleri</a:t>
            </a:r>
            <a:r>
              <a:rPr dirty="0" sz="1800">
                <a:latin typeface="Consolas"/>
                <a:cs typeface="Consolas"/>
              </a:rPr>
              <a:t>	</a:t>
            </a:r>
            <a:r>
              <a:rPr dirty="0" sz="1800" spc="-10">
                <a:latin typeface="Consolas"/>
                <a:cs typeface="Consolas"/>
              </a:rPr>
              <a:t>üzerindeki</a:t>
            </a:r>
            <a:endParaRPr sz="1800">
              <a:latin typeface="Consolas"/>
              <a:cs typeface="Consolas"/>
            </a:endParaRPr>
          </a:p>
          <a:p>
            <a:pPr marL="13970">
              <a:lnSpc>
                <a:spcPct val="100000"/>
              </a:lnSpc>
            </a:pPr>
            <a:r>
              <a:rPr dirty="0" sz="1800">
                <a:latin typeface="Consolas"/>
                <a:cs typeface="Consolas"/>
              </a:rPr>
              <a:t>uygulanabilirliğini</a:t>
            </a:r>
            <a:r>
              <a:rPr dirty="0" sz="1800" spc="-60">
                <a:latin typeface="Consolas"/>
                <a:cs typeface="Consolas"/>
              </a:rPr>
              <a:t> </a:t>
            </a:r>
            <a:r>
              <a:rPr dirty="0" sz="1800" spc="-10">
                <a:latin typeface="Consolas"/>
                <a:cs typeface="Consolas"/>
              </a:rPr>
              <a:t>artırır.</a:t>
            </a:r>
            <a:endParaRPr sz="18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235"/>
              </a:spcBef>
            </a:pPr>
            <a:endParaRPr sz="1800">
              <a:latin typeface="Consolas"/>
              <a:cs typeface="Consolas"/>
            </a:endParaRPr>
          </a:p>
          <a:p>
            <a:pPr marL="12700" marR="5080" indent="-635">
              <a:lnSpc>
                <a:spcPct val="100000"/>
              </a:lnSpc>
            </a:pPr>
            <a:r>
              <a:rPr dirty="0" sz="1800">
                <a:solidFill>
                  <a:srgbClr val="B94609"/>
                </a:solidFill>
                <a:latin typeface="Consolas"/>
                <a:cs typeface="Consolas"/>
              </a:rPr>
              <a:t>Bu</a:t>
            </a:r>
            <a:r>
              <a:rPr dirty="0" sz="1800" spc="25">
                <a:solidFill>
                  <a:srgbClr val="B94609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B94609"/>
                </a:solidFill>
                <a:latin typeface="Consolas"/>
                <a:cs typeface="Consolas"/>
              </a:rPr>
              <a:t>özellikler,</a:t>
            </a:r>
            <a:r>
              <a:rPr dirty="0" sz="1800" spc="35">
                <a:solidFill>
                  <a:srgbClr val="B94609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B94609"/>
                </a:solidFill>
                <a:latin typeface="Consolas"/>
                <a:cs typeface="Consolas"/>
              </a:rPr>
              <a:t>metasezgisel</a:t>
            </a:r>
            <a:r>
              <a:rPr dirty="0" sz="1800" spc="35">
                <a:solidFill>
                  <a:srgbClr val="B94609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B94609"/>
                </a:solidFill>
                <a:latin typeface="Consolas"/>
                <a:cs typeface="Consolas"/>
              </a:rPr>
              <a:t>algoritmaların</a:t>
            </a:r>
            <a:r>
              <a:rPr dirty="0" sz="1800" spc="35">
                <a:solidFill>
                  <a:srgbClr val="B94609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B94609"/>
                </a:solidFill>
                <a:latin typeface="Consolas"/>
                <a:cs typeface="Consolas"/>
              </a:rPr>
              <a:t>sezgisel</a:t>
            </a:r>
            <a:r>
              <a:rPr dirty="0" sz="1800" spc="35">
                <a:solidFill>
                  <a:srgbClr val="B94609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B94609"/>
                </a:solidFill>
                <a:latin typeface="Consolas"/>
                <a:cs typeface="Consolas"/>
              </a:rPr>
              <a:t>algoritmaların</a:t>
            </a:r>
            <a:r>
              <a:rPr dirty="0" sz="1800" spc="35">
                <a:solidFill>
                  <a:srgbClr val="B94609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B94609"/>
                </a:solidFill>
                <a:latin typeface="Consolas"/>
                <a:cs typeface="Consolas"/>
              </a:rPr>
              <a:t>özelliklerini</a:t>
            </a:r>
            <a:r>
              <a:rPr dirty="0" sz="1800" spc="45">
                <a:solidFill>
                  <a:srgbClr val="B94609"/>
                </a:solidFill>
                <a:latin typeface="Consolas"/>
                <a:cs typeface="Consolas"/>
              </a:rPr>
              <a:t> </a:t>
            </a:r>
            <a:r>
              <a:rPr dirty="0" sz="1800" spc="-20">
                <a:solidFill>
                  <a:srgbClr val="B94609"/>
                </a:solidFill>
                <a:latin typeface="Consolas"/>
                <a:cs typeface="Consolas"/>
              </a:rPr>
              <a:t>daha </a:t>
            </a:r>
            <a:r>
              <a:rPr dirty="0" sz="1800">
                <a:solidFill>
                  <a:srgbClr val="B94609"/>
                </a:solidFill>
                <a:latin typeface="Consolas"/>
                <a:cs typeface="Consolas"/>
              </a:rPr>
              <a:t>yüksek</a:t>
            </a:r>
            <a:r>
              <a:rPr dirty="0" sz="1800" spc="330">
                <a:solidFill>
                  <a:srgbClr val="B94609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B94609"/>
                </a:solidFill>
                <a:latin typeface="Consolas"/>
                <a:cs typeface="Consolas"/>
              </a:rPr>
              <a:t>bir</a:t>
            </a:r>
            <a:r>
              <a:rPr dirty="0" sz="1800" spc="360">
                <a:solidFill>
                  <a:srgbClr val="B94609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B94609"/>
                </a:solidFill>
                <a:latin typeface="Consolas"/>
                <a:cs typeface="Consolas"/>
              </a:rPr>
              <a:t>seviyede</a:t>
            </a:r>
            <a:r>
              <a:rPr dirty="0" sz="1800" spc="355">
                <a:solidFill>
                  <a:srgbClr val="B94609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B94609"/>
                </a:solidFill>
                <a:latin typeface="Consolas"/>
                <a:cs typeface="Consolas"/>
              </a:rPr>
              <a:t>birleştirerek</a:t>
            </a:r>
            <a:r>
              <a:rPr dirty="0" sz="1800" spc="345">
                <a:solidFill>
                  <a:srgbClr val="B94609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B94609"/>
                </a:solidFill>
                <a:latin typeface="Consolas"/>
                <a:cs typeface="Consolas"/>
              </a:rPr>
              <a:t>daha</a:t>
            </a:r>
            <a:r>
              <a:rPr dirty="0" sz="1800" spc="350">
                <a:solidFill>
                  <a:srgbClr val="B94609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B94609"/>
                </a:solidFill>
                <a:latin typeface="Consolas"/>
                <a:cs typeface="Consolas"/>
              </a:rPr>
              <a:t>geniş</a:t>
            </a:r>
            <a:r>
              <a:rPr dirty="0" sz="1800" spc="360">
                <a:solidFill>
                  <a:srgbClr val="B94609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B94609"/>
                </a:solidFill>
                <a:latin typeface="Consolas"/>
                <a:cs typeface="Consolas"/>
              </a:rPr>
              <a:t>bir</a:t>
            </a:r>
            <a:r>
              <a:rPr dirty="0" sz="1800" spc="345">
                <a:solidFill>
                  <a:srgbClr val="B94609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B94609"/>
                </a:solidFill>
                <a:latin typeface="Consolas"/>
                <a:cs typeface="Consolas"/>
              </a:rPr>
              <a:t>uygulama</a:t>
            </a:r>
            <a:r>
              <a:rPr dirty="0" sz="1800" spc="355">
                <a:solidFill>
                  <a:srgbClr val="B94609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B94609"/>
                </a:solidFill>
                <a:latin typeface="Consolas"/>
                <a:cs typeface="Consolas"/>
              </a:rPr>
              <a:t>alanına</a:t>
            </a:r>
            <a:r>
              <a:rPr dirty="0" sz="1800" spc="345">
                <a:solidFill>
                  <a:srgbClr val="B94609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B94609"/>
                </a:solidFill>
                <a:latin typeface="Consolas"/>
                <a:cs typeface="Consolas"/>
              </a:rPr>
              <a:t>ve</a:t>
            </a:r>
            <a:r>
              <a:rPr dirty="0" sz="1800" spc="360">
                <a:solidFill>
                  <a:srgbClr val="B94609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B94609"/>
                </a:solidFill>
                <a:latin typeface="Consolas"/>
                <a:cs typeface="Consolas"/>
              </a:rPr>
              <a:t>daha</a:t>
            </a:r>
            <a:r>
              <a:rPr dirty="0" sz="1800" spc="345">
                <a:solidFill>
                  <a:srgbClr val="B94609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B94609"/>
                </a:solidFill>
                <a:latin typeface="Consolas"/>
                <a:cs typeface="Consolas"/>
              </a:rPr>
              <a:t>iyi</a:t>
            </a:r>
            <a:r>
              <a:rPr dirty="0" sz="1800" spc="350">
                <a:solidFill>
                  <a:srgbClr val="B94609"/>
                </a:solidFill>
                <a:latin typeface="Consolas"/>
                <a:cs typeface="Consolas"/>
              </a:rPr>
              <a:t> </a:t>
            </a:r>
            <a:r>
              <a:rPr dirty="0" sz="1800" spc="-25">
                <a:solidFill>
                  <a:srgbClr val="B94609"/>
                </a:solidFill>
                <a:latin typeface="Consolas"/>
                <a:cs typeface="Consolas"/>
              </a:rPr>
              <a:t>bir</a:t>
            </a:r>
            <a:endParaRPr sz="1800">
              <a:latin typeface="Consolas"/>
              <a:cs typeface="Consolas"/>
            </a:endParaRPr>
          </a:p>
        </p:txBody>
      </p:sp>
      <p:pic>
        <p:nvPicPr>
          <p:cNvPr id="15" name="object 15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281981" y="1"/>
            <a:ext cx="910018" cy="6857998"/>
          </a:xfrm>
          <a:prstGeom prst="rect">
            <a:avLst/>
          </a:prstGeom>
        </p:spPr>
      </p:pic>
      <p:sp>
        <p:nvSpPr>
          <p:cNvPr id="16" name="object 16" descr=""/>
          <p:cNvSpPr txBox="1"/>
          <p:nvPr/>
        </p:nvSpPr>
        <p:spPr>
          <a:xfrm>
            <a:off x="294733" y="5465856"/>
            <a:ext cx="956056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B94609"/>
                </a:solidFill>
                <a:latin typeface="Consolas"/>
                <a:cs typeface="Consolas"/>
              </a:rPr>
              <a:t>performansa</a:t>
            </a:r>
            <a:r>
              <a:rPr dirty="0" sz="1800" spc="395">
                <a:solidFill>
                  <a:srgbClr val="B94609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B94609"/>
                </a:solidFill>
                <a:latin typeface="Consolas"/>
                <a:cs typeface="Consolas"/>
              </a:rPr>
              <a:t>sahip</a:t>
            </a:r>
            <a:r>
              <a:rPr dirty="0" sz="1800" spc="409">
                <a:solidFill>
                  <a:srgbClr val="B94609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B94609"/>
                </a:solidFill>
                <a:latin typeface="Consolas"/>
                <a:cs typeface="Consolas"/>
              </a:rPr>
              <a:t>olmasını</a:t>
            </a:r>
            <a:r>
              <a:rPr dirty="0" sz="1800" spc="400">
                <a:solidFill>
                  <a:srgbClr val="B94609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B94609"/>
                </a:solidFill>
                <a:latin typeface="Consolas"/>
                <a:cs typeface="Consolas"/>
              </a:rPr>
              <a:t>sağlar.</a:t>
            </a:r>
            <a:r>
              <a:rPr dirty="0" sz="1800" spc="409">
                <a:solidFill>
                  <a:srgbClr val="B94609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B94609"/>
                </a:solidFill>
                <a:latin typeface="Consolas"/>
                <a:cs typeface="Consolas"/>
              </a:rPr>
              <a:t>Bu</a:t>
            </a:r>
            <a:r>
              <a:rPr dirty="0" sz="1800" spc="405">
                <a:solidFill>
                  <a:srgbClr val="B94609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B94609"/>
                </a:solidFill>
                <a:latin typeface="Consolas"/>
                <a:cs typeface="Consolas"/>
              </a:rPr>
              <a:t>nedenle,</a:t>
            </a:r>
            <a:r>
              <a:rPr dirty="0" sz="1800" spc="405">
                <a:solidFill>
                  <a:srgbClr val="B94609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B94609"/>
                </a:solidFill>
                <a:latin typeface="Consolas"/>
                <a:cs typeface="Consolas"/>
              </a:rPr>
              <a:t>metasezgisel</a:t>
            </a:r>
            <a:r>
              <a:rPr dirty="0" sz="1800" spc="400">
                <a:solidFill>
                  <a:srgbClr val="B94609"/>
                </a:solidFill>
                <a:latin typeface="Consolas"/>
                <a:cs typeface="Consolas"/>
              </a:rPr>
              <a:t> </a:t>
            </a:r>
            <a:r>
              <a:rPr dirty="0" sz="1800" spc="-10">
                <a:solidFill>
                  <a:srgbClr val="B94609"/>
                </a:solidFill>
                <a:latin typeface="Consolas"/>
                <a:cs typeface="Consolas"/>
              </a:rPr>
              <a:t>algoritmalar,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10008634" y="5465856"/>
            <a:ext cx="10287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solidFill>
                  <a:srgbClr val="B94609"/>
                </a:solidFill>
                <a:latin typeface="Consolas"/>
                <a:cs typeface="Consolas"/>
              </a:rPr>
              <a:t>karmaşık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294733" y="5740176"/>
            <a:ext cx="917638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B94609"/>
                </a:solidFill>
                <a:latin typeface="Consolas"/>
                <a:cs typeface="Consolas"/>
              </a:rPr>
              <a:t>optimizasyon</a:t>
            </a:r>
            <a:r>
              <a:rPr dirty="0" sz="1800" spc="-20">
                <a:solidFill>
                  <a:srgbClr val="B94609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B94609"/>
                </a:solidFill>
                <a:latin typeface="Consolas"/>
                <a:cs typeface="Consolas"/>
              </a:rPr>
              <a:t>problemlerinin</a:t>
            </a:r>
            <a:r>
              <a:rPr dirty="0" sz="1800" spc="-35">
                <a:solidFill>
                  <a:srgbClr val="B94609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B94609"/>
                </a:solidFill>
                <a:latin typeface="Consolas"/>
                <a:cs typeface="Consolas"/>
              </a:rPr>
              <a:t>çözümü</a:t>
            </a:r>
            <a:r>
              <a:rPr dirty="0" sz="1800" spc="-25">
                <a:solidFill>
                  <a:srgbClr val="B94609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B94609"/>
                </a:solidFill>
                <a:latin typeface="Consolas"/>
                <a:cs typeface="Consolas"/>
              </a:rPr>
              <a:t>için</a:t>
            </a:r>
            <a:r>
              <a:rPr dirty="0" sz="1800" spc="-30">
                <a:solidFill>
                  <a:srgbClr val="B94609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B94609"/>
                </a:solidFill>
                <a:latin typeface="Consolas"/>
                <a:cs typeface="Consolas"/>
              </a:rPr>
              <a:t>önemli</a:t>
            </a:r>
            <a:r>
              <a:rPr dirty="0" sz="1800" spc="-30">
                <a:solidFill>
                  <a:srgbClr val="B94609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B94609"/>
                </a:solidFill>
                <a:latin typeface="Consolas"/>
                <a:cs typeface="Consolas"/>
              </a:rPr>
              <a:t>bir</a:t>
            </a:r>
            <a:r>
              <a:rPr dirty="0" sz="1800" spc="-25">
                <a:solidFill>
                  <a:srgbClr val="B94609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B94609"/>
                </a:solidFill>
                <a:latin typeface="Consolas"/>
                <a:cs typeface="Consolas"/>
              </a:rPr>
              <a:t>araç</a:t>
            </a:r>
            <a:r>
              <a:rPr dirty="0" sz="1800" spc="-15">
                <a:solidFill>
                  <a:srgbClr val="B94609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B94609"/>
                </a:solidFill>
                <a:latin typeface="Consolas"/>
                <a:cs typeface="Consolas"/>
              </a:rPr>
              <a:t>haline</a:t>
            </a:r>
            <a:r>
              <a:rPr dirty="0" sz="1800" spc="-25">
                <a:solidFill>
                  <a:srgbClr val="B94609"/>
                </a:solidFill>
                <a:latin typeface="Consolas"/>
                <a:cs typeface="Consolas"/>
              </a:rPr>
              <a:t> </a:t>
            </a:r>
            <a:r>
              <a:rPr dirty="0" sz="1800" spc="-10">
                <a:solidFill>
                  <a:srgbClr val="B94609"/>
                </a:solidFill>
                <a:latin typeface="Consolas"/>
                <a:cs typeface="Consolas"/>
              </a:rPr>
              <a:t>gelmiştir.</a:t>
            </a:r>
            <a:endParaRPr sz="18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/>
              <a:t>METASEZGİSEL</a:t>
            </a:r>
            <a:r>
              <a:rPr dirty="0" sz="2000" spc="-40"/>
              <a:t> </a:t>
            </a:r>
            <a:r>
              <a:rPr dirty="0" sz="2000"/>
              <a:t>ALGORİTMALARIN</a:t>
            </a:r>
            <a:r>
              <a:rPr dirty="0" sz="2000" spc="-40"/>
              <a:t> </a:t>
            </a:r>
            <a:r>
              <a:rPr dirty="0" sz="2000" spc="-10"/>
              <a:t>AVANTAJLARI</a:t>
            </a:r>
            <a:endParaRPr sz="2000"/>
          </a:p>
        </p:txBody>
      </p:sp>
      <p:sp>
        <p:nvSpPr>
          <p:cNvPr id="3" name="object 3" descr=""/>
          <p:cNvSpPr txBox="1"/>
          <p:nvPr/>
        </p:nvSpPr>
        <p:spPr>
          <a:xfrm>
            <a:off x="294505" y="779061"/>
            <a:ext cx="621665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699260" algn="l"/>
                <a:tab pos="3512820" algn="l"/>
                <a:tab pos="5451475" algn="l"/>
              </a:tabLst>
            </a:pPr>
            <a:r>
              <a:rPr dirty="0" sz="1800" spc="-10">
                <a:solidFill>
                  <a:srgbClr val="B94609"/>
                </a:solidFill>
                <a:latin typeface="Consolas"/>
                <a:cs typeface="Consolas"/>
              </a:rPr>
              <a:t>Çeşitlilik:</a:t>
            </a:r>
            <a:r>
              <a:rPr dirty="0" sz="1800">
                <a:solidFill>
                  <a:srgbClr val="B94609"/>
                </a:solidFill>
                <a:latin typeface="Consolas"/>
                <a:cs typeface="Consolas"/>
              </a:rPr>
              <a:t>	</a:t>
            </a:r>
            <a:r>
              <a:rPr dirty="0" sz="1800" spc="-10">
                <a:latin typeface="Consolas"/>
                <a:cs typeface="Consolas"/>
              </a:rPr>
              <a:t>Metasezgisel</a:t>
            </a:r>
            <a:r>
              <a:rPr dirty="0" sz="1800">
                <a:latin typeface="Consolas"/>
                <a:cs typeface="Consolas"/>
              </a:rPr>
              <a:t>	</a:t>
            </a:r>
            <a:r>
              <a:rPr dirty="0" sz="1800" spc="-10">
                <a:latin typeface="Consolas"/>
                <a:cs typeface="Consolas"/>
              </a:rPr>
              <a:t>algoritmalar,</a:t>
            </a:r>
            <a:r>
              <a:rPr dirty="0" sz="1800">
                <a:latin typeface="Consolas"/>
                <a:cs typeface="Consolas"/>
              </a:rPr>
              <a:t>	</a:t>
            </a:r>
            <a:r>
              <a:rPr dirty="0" sz="1800" spc="-10">
                <a:latin typeface="Consolas"/>
                <a:cs typeface="Consolas"/>
              </a:rPr>
              <a:t>farklı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6794289" y="779061"/>
            <a:ext cx="402844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48055" algn="l"/>
                <a:tab pos="2260600" algn="l"/>
              </a:tabLst>
            </a:pPr>
            <a:r>
              <a:rPr dirty="0" sz="1800" spc="-10">
                <a:latin typeface="Consolas"/>
                <a:cs typeface="Consolas"/>
              </a:rPr>
              <a:t>temel</a:t>
            </a:r>
            <a:r>
              <a:rPr dirty="0" sz="1800">
                <a:latin typeface="Consolas"/>
                <a:cs typeface="Consolas"/>
              </a:rPr>
              <a:t>	</a:t>
            </a:r>
            <a:r>
              <a:rPr dirty="0" sz="1800" spc="-10">
                <a:latin typeface="Consolas"/>
                <a:cs typeface="Consolas"/>
              </a:rPr>
              <a:t>sezgisel</a:t>
            </a:r>
            <a:r>
              <a:rPr dirty="0" sz="1800">
                <a:latin typeface="Consolas"/>
                <a:cs typeface="Consolas"/>
              </a:rPr>
              <a:t>	</a:t>
            </a:r>
            <a:r>
              <a:rPr dirty="0" sz="1800" spc="-10">
                <a:latin typeface="Consolas"/>
                <a:cs typeface="Consolas"/>
              </a:rPr>
              <a:t>algoritmaların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294733" y="1053381"/>
            <a:ext cx="10530205" cy="8483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 indent="-635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Consolas"/>
                <a:cs typeface="Consolas"/>
              </a:rPr>
              <a:t>birleştirilmesi</a:t>
            </a:r>
            <a:r>
              <a:rPr dirty="0" sz="1800" spc="40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veya</a:t>
            </a:r>
            <a:r>
              <a:rPr dirty="0" sz="1800" spc="75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yönlendirilmesi</a:t>
            </a:r>
            <a:r>
              <a:rPr dirty="0" sz="1800" spc="70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yoluyla</a:t>
            </a:r>
            <a:r>
              <a:rPr dirty="0" sz="1800" spc="65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çeşitli</a:t>
            </a:r>
            <a:r>
              <a:rPr dirty="0" sz="1800" spc="70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çözüm</a:t>
            </a:r>
            <a:r>
              <a:rPr dirty="0" sz="1800" spc="60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stratejilerini</a:t>
            </a:r>
            <a:r>
              <a:rPr dirty="0" sz="1800" spc="55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bir</a:t>
            </a:r>
            <a:r>
              <a:rPr dirty="0" sz="1800" spc="75">
                <a:latin typeface="Consolas"/>
                <a:cs typeface="Consolas"/>
              </a:rPr>
              <a:t> </a:t>
            </a:r>
            <a:r>
              <a:rPr dirty="0" sz="1800" spc="-10">
                <a:latin typeface="Consolas"/>
                <a:cs typeface="Consolas"/>
              </a:rPr>
              <a:t>araya </a:t>
            </a:r>
            <a:r>
              <a:rPr dirty="0" sz="1800">
                <a:latin typeface="Consolas"/>
                <a:cs typeface="Consolas"/>
              </a:rPr>
              <a:t>getirebilir.</a:t>
            </a:r>
            <a:r>
              <a:rPr dirty="0" sz="1800" spc="-200">
                <a:latin typeface="Consolas"/>
                <a:cs typeface="Consolas"/>
              </a:rPr>
              <a:t>  </a:t>
            </a:r>
            <a:r>
              <a:rPr dirty="0" sz="1800">
                <a:latin typeface="Consolas"/>
                <a:cs typeface="Consolas"/>
              </a:rPr>
              <a:t>Bu,</a:t>
            </a:r>
            <a:r>
              <a:rPr dirty="0" sz="1800" spc="-204">
                <a:latin typeface="Consolas"/>
                <a:cs typeface="Consolas"/>
              </a:rPr>
              <a:t>  </a:t>
            </a:r>
            <a:r>
              <a:rPr dirty="0" sz="1800">
                <a:latin typeface="Consolas"/>
                <a:cs typeface="Consolas"/>
              </a:rPr>
              <a:t>daha</a:t>
            </a:r>
            <a:r>
              <a:rPr dirty="0" sz="1800" spc="-195">
                <a:latin typeface="Consolas"/>
                <a:cs typeface="Consolas"/>
              </a:rPr>
              <a:t>  </a:t>
            </a:r>
            <a:r>
              <a:rPr dirty="0" sz="1800">
                <a:latin typeface="Consolas"/>
                <a:cs typeface="Consolas"/>
              </a:rPr>
              <a:t>geniş</a:t>
            </a:r>
            <a:r>
              <a:rPr dirty="0" sz="1800" spc="-200">
                <a:latin typeface="Consolas"/>
                <a:cs typeface="Consolas"/>
              </a:rPr>
              <a:t>  </a:t>
            </a:r>
            <a:r>
              <a:rPr dirty="0" sz="1800">
                <a:latin typeface="Consolas"/>
                <a:cs typeface="Consolas"/>
              </a:rPr>
              <a:t>bir</a:t>
            </a:r>
            <a:r>
              <a:rPr dirty="0" sz="1800" spc="-200">
                <a:latin typeface="Consolas"/>
                <a:cs typeface="Consolas"/>
              </a:rPr>
              <a:t>  </a:t>
            </a:r>
            <a:r>
              <a:rPr dirty="0" sz="1800">
                <a:latin typeface="Consolas"/>
                <a:cs typeface="Consolas"/>
              </a:rPr>
              <a:t>çözüm</a:t>
            </a:r>
            <a:r>
              <a:rPr dirty="0" sz="1800" spc="-204">
                <a:latin typeface="Consolas"/>
                <a:cs typeface="Consolas"/>
              </a:rPr>
              <a:t>  </a:t>
            </a:r>
            <a:r>
              <a:rPr dirty="0" sz="1800">
                <a:latin typeface="Consolas"/>
                <a:cs typeface="Consolas"/>
              </a:rPr>
              <a:t>alanını</a:t>
            </a:r>
            <a:r>
              <a:rPr dirty="0" sz="1800" spc="-204">
                <a:latin typeface="Consolas"/>
                <a:cs typeface="Consolas"/>
              </a:rPr>
              <a:t>  </a:t>
            </a:r>
            <a:r>
              <a:rPr dirty="0" sz="1800">
                <a:latin typeface="Consolas"/>
                <a:cs typeface="Consolas"/>
              </a:rPr>
              <a:t>araştırabilir</a:t>
            </a:r>
            <a:r>
              <a:rPr dirty="0" sz="1800" spc="-204">
                <a:latin typeface="Consolas"/>
                <a:cs typeface="Consolas"/>
              </a:rPr>
              <a:t>  </a:t>
            </a:r>
            <a:r>
              <a:rPr dirty="0" sz="1800">
                <a:latin typeface="Consolas"/>
                <a:cs typeface="Consolas"/>
              </a:rPr>
              <a:t>ve</a:t>
            </a:r>
            <a:r>
              <a:rPr dirty="0" sz="1800" spc="-200">
                <a:latin typeface="Consolas"/>
                <a:cs typeface="Consolas"/>
              </a:rPr>
              <a:t>  </a:t>
            </a:r>
            <a:r>
              <a:rPr dirty="0" sz="1800">
                <a:latin typeface="Consolas"/>
                <a:cs typeface="Consolas"/>
              </a:rPr>
              <a:t>daha</a:t>
            </a:r>
            <a:r>
              <a:rPr dirty="0" sz="1800" spc="-204">
                <a:latin typeface="Consolas"/>
                <a:cs typeface="Consolas"/>
              </a:rPr>
              <a:t>  </a:t>
            </a:r>
            <a:r>
              <a:rPr dirty="0" sz="1800">
                <a:latin typeface="Consolas"/>
                <a:cs typeface="Consolas"/>
              </a:rPr>
              <a:t>iyi</a:t>
            </a:r>
            <a:r>
              <a:rPr dirty="0" sz="1800" spc="-204">
                <a:latin typeface="Consolas"/>
                <a:cs typeface="Consolas"/>
              </a:rPr>
              <a:t>  </a:t>
            </a:r>
            <a:r>
              <a:rPr dirty="0" sz="1800" spc="-10">
                <a:latin typeface="Consolas"/>
                <a:cs typeface="Consolas"/>
              </a:rPr>
              <a:t>çözüm </a:t>
            </a:r>
            <a:r>
              <a:rPr dirty="0" sz="1800">
                <a:latin typeface="Consolas"/>
                <a:cs typeface="Consolas"/>
              </a:rPr>
              <a:t>çeşitliliği</a:t>
            </a:r>
            <a:r>
              <a:rPr dirty="0" sz="1800" spc="-35">
                <a:latin typeface="Consolas"/>
                <a:cs typeface="Consolas"/>
              </a:rPr>
              <a:t> </a:t>
            </a:r>
            <a:r>
              <a:rPr dirty="0" sz="1800" spc="-10">
                <a:latin typeface="Consolas"/>
                <a:cs typeface="Consolas"/>
              </a:rPr>
              <a:t>sağlayabilir.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295419" y="2150661"/>
            <a:ext cx="988631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B94609"/>
                </a:solidFill>
                <a:latin typeface="Consolas"/>
                <a:cs typeface="Consolas"/>
              </a:rPr>
              <a:t>Yüksek</a:t>
            </a:r>
            <a:r>
              <a:rPr dirty="0" sz="1800" spc="55">
                <a:solidFill>
                  <a:srgbClr val="B94609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B94609"/>
                </a:solidFill>
                <a:latin typeface="Consolas"/>
                <a:cs typeface="Consolas"/>
              </a:rPr>
              <a:t>Performans:</a:t>
            </a:r>
            <a:r>
              <a:rPr dirty="0" sz="1800" spc="75">
                <a:solidFill>
                  <a:srgbClr val="B94609"/>
                </a:solidFill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Farklı</a:t>
            </a:r>
            <a:r>
              <a:rPr dirty="0" sz="1800" spc="70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algoritmaların</a:t>
            </a:r>
            <a:r>
              <a:rPr dirty="0" sz="1800" spc="80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birleştirilmesi</a:t>
            </a:r>
            <a:r>
              <a:rPr dirty="0" sz="1800" spc="80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veya</a:t>
            </a:r>
            <a:r>
              <a:rPr dirty="0" sz="1800" spc="75">
                <a:latin typeface="Consolas"/>
                <a:cs typeface="Consolas"/>
              </a:rPr>
              <a:t> </a:t>
            </a:r>
            <a:r>
              <a:rPr dirty="0" sz="1800" spc="-10">
                <a:latin typeface="Consolas"/>
                <a:cs typeface="Consolas"/>
              </a:rPr>
              <a:t>yönlendirilmesi,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10293240" y="2150661"/>
            <a:ext cx="532765" cy="8483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7145" marR="5080" indent="-5080">
              <a:lnSpc>
                <a:spcPct val="100000"/>
              </a:lnSpc>
              <a:spcBef>
                <a:spcPts val="100"/>
              </a:spcBef>
            </a:pPr>
            <a:r>
              <a:rPr dirty="0" sz="1800" spc="-20">
                <a:latin typeface="Consolas"/>
                <a:cs typeface="Consolas"/>
              </a:rPr>
              <a:t>daha gibi elde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295876" y="2424981"/>
            <a:ext cx="419544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33755" algn="l"/>
                <a:tab pos="2284095" algn="l"/>
                <a:tab pos="2983865" algn="l"/>
                <a:tab pos="3555365" algn="l"/>
              </a:tabLst>
            </a:pPr>
            <a:r>
              <a:rPr dirty="0" sz="1800" spc="-10">
                <a:latin typeface="Consolas"/>
                <a:cs typeface="Consolas"/>
              </a:rPr>
              <a:t>hızlı</a:t>
            </a:r>
            <a:r>
              <a:rPr dirty="0" sz="1800">
                <a:latin typeface="Consolas"/>
                <a:cs typeface="Consolas"/>
              </a:rPr>
              <a:t>	</a:t>
            </a:r>
            <a:r>
              <a:rPr dirty="0" sz="1800" spc="-10">
                <a:latin typeface="Consolas"/>
                <a:cs typeface="Consolas"/>
              </a:rPr>
              <a:t>yakınsama,</a:t>
            </a:r>
            <a:r>
              <a:rPr dirty="0" sz="1800">
                <a:latin typeface="Consolas"/>
                <a:cs typeface="Consolas"/>
              </a:rPr>
              <a:t>	</a:t>
            </a:r>
            <a:r>
              <a:rPr dirty="0" sz="1800" spc="-20">
                <a:latin typeface="Consolas"/>
                <a:cs typeface="Consolas"/>
              </a:rPr>
              <a:t>daha</a:t>
            </a:r>
            <a:r>
              <a:rPr dirty="0" sz="1800">
                <a:latin typeface="Consolas"/>
                <a:cs typeface="Consolas"/>
              </a:rPr>
              <a:t>	</a:t>
            </a:r>
            <a:r>
              <a:rPr dirty="0" sz="1800" spc="-25">
                <a:latin typeface="Consolas"/>
                <a:cs typeface="Consolas"/>
              </a:rPr>
              <a:t>iyi</a:t>
            </a:r>
            <a:r>
              <a:rPr dirty="0" sz="1800">
                <a:latin typeface="Consolas"/>
                <a:cs typeface="Consolas"/>
              </a:rPr>
              <a:t>	</a:t>
            </a:r>
            <a:r>
              <a:rPr dirty="0" sz="1800" spc="-10">
                <a:latin typeface="Consolas"/>
                <a:cs typeface="Consolas"/>
              </a:rPr>
              <a:t>çözüm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4661908" y="2424981"/>
            <a:ext cx="10287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latin typeface="Consolas"/>
                <a:cs typeface="Consolas"/>
              </a:rPr>
              <a:t>kalitesi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9475996" y="2424981"/>
            <a:ext cx="65214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latin typeface="Consolas"/>
                <a:cs typeface="Consolas"/>
              </a:rPr>
              <a:t>alanı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5861143" y="2424981"/>
            <a:ext cx="344424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09930" algn="l"/>
                <a:tab pos="1408430" algn="l"/>
                <a:tab pos="2231390" algn="l"/>
                <a:tab pos="2804160" algn="l"/>
              </a:tabLst>
            </a:pPr>
            <a:r>
              <a:rPr dirty="0" sz="1800" spc="-20">
                <a:latin typeface="Consolas"/>
                <a:cs typeface="Consolas"/>
              </a:rPr>
              <a:t>veya</a:t>
            </a:r>
            <a:r>
              <a:rPr dirty="0" sz="1800">
                <a:latin typeface="Consolas"/>
                <a:cs typeface="Consolas"/>
              </a:rPr>
              <a:t>	</a:t>
            </a:r>
            <a:r>
              <a:rPr dirty="0" sz="1800" spc="-20">
                <a:latin typeface="Consolas"/>
                <a:cs typeface="Consolas"/>
              </a:rPr>
              <a:t>daha</a:t>
            </a:r>
            <a:r>
              <a:rPr dirty="0" sz="1800">
                <a:latin typeface="Consolas"/>
                <a:cs typeface="Consolas"/>
              </a:rPr>
              <a:t>	</a:t>
            </a:r>
            <a:r>
              <a:rPr dirty="0" sz="1800" spc="-20">
                <a:latin typeface="Consolas"/>
                <a:cs typeface="Consolas"/>
              </a:rPr>
              <a:t>geniş</a:t>
            </a:r>
            <a:r>
              <a:rPr dirty="0" sz="1800">
                <a:latin typeface="Consolas"/>
                <a:cs typeface="Consolas"/>
              </a:rPr>
              <a:t>	</a:t>
            </a:r>
            <a:r>
              <a:rPr dirty="0" sz="1800" spc="-25">
                <a:latin typeface="Consolas"/>
                <a:cs typeface="Consolas"/>
              </a:rPr>
              <a:t>bir</a:t>
            </a:r>
            <a:r>
              <a:rPr dirty="0" sz="1800">
                <a:latin typeface="Consolas"/>
                <a:cs typeface="Consolas"/>
              </a:rPr>
              <a:t>	</a:t>
            </a:r>
            <a:r>
              <a:rPr dirty="0" sz="1800" spc="-10">
                <a:latin typeface="Consolas"/>
                <a:cs typeface="Consolas"/>
              </a:rPr>
              <a:t>çözüm</a:t>
            </a:r>
            <a:endParaRPr sz="1800">
              <a:latin typeface="Consolas"/>
              <a:cs typeface="Consolas"/>
            </a:endParaRPr>
          </a:p>
          <a:p>
            <a:pPr marL="2423795">
              <a:lnSpc>
                <a:spcPct val="100000"/>
              </a:lnSpc>
            </a:pPr>
            <a:r>
              <a:rPr dirty="0" sz="1800" spc="-25">
                <a:latin typeface="Consolas"/>
                <a:cs typeface="Consolas"/>
              </a:rPr>
              <a:t>iyi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8845516" y="2699301"/>
            <a:ext cx="128143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latin typeface="Consolas"/>
                <a:cs typeface="Consolas"/>
              </a:rPr>
              <a:t>performans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295419" y="2699301"/>
            <a:ext cx="7804784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-635">
              <a:lnSpc>
                <a:spcPct val="100000"/>
              </a:lnSpc>
              <a:spcBef>
                <a:spcPts val="100"/>
              </a:spcBef>
              <a:tabLst>
                <a:tab pos="1464945" algn="l"/>
                <a:tab pos="3290570" algn="l"/>
                <a:tab pos="3865245" algn="l"/>
                <a:tab pos="4940935" algn="l"/>
                <a:tab pos="5514340" algn="l"/>
                <a:tab pos="6590030" algn="l"/>
                <a:tab pos="7289800" algn="l"/>
              </a:tabLst>
            </a:pPr>
            <a:r>
              <a:rPr dirty="0" sz="1800" spc="-10">
                <a:latin typeface="Consolas"/>
                <a:cs typeface="Consolas"/>
              </a:rPr>
              <a:t>avantajlar</a:t>
            </a:r>
            <a:r>
              <a:rPr dirty="0" sz="1800">
                <a:latin typeface="Consolas"/>
                <a:cs typeface="Consolas"/>
              </a:rPr>
              <a:t>	</a:t>
            </a:r>
            <a:r>
              <a:rPr dirty="0" sz="1800" spc="-10">
                <a:latin typeface="Consolas"/>
                <a:cs typeface="Consolas"/>
              </a:rPr>
              <a:t>sağlayabilir.</a:t>
            </a:r>
            <a:r>
              <a:rPr dirty="0" sz="1800">
                <a:latin typeface="Consolas"/>
                <a:cs typeface="Consolas"/>
              </a:rPr>
              <a:t>	</a:t>
            </a:r>
            <a:r>
              <a:rPr dirty="0" sz="1800" spc="-25">
                <a:latin typeface="Consolas"/>
                <a:cs typeface="Consolas"/>
              </a:rPr>
              <a:t>Bu,</a:t>
            </a:r>
            <a:r>
              <a:rPr dirty="0" sz="1800">
                <a:latin typeface="Consolas"/>
                <a:cs typeface="Consolas"/>
              </a:rPr>
              <a:t>	</a:t>
            </a:r>
            <a:r>
              <a:rPr dirty="0" sz="1800" spc="-10">
                <a:latin typeface="Consolas"/>
                <a:cs typeface="Consolas"/>
              </a:rPr>
              <a:t>belirli</a:t>
            </a:r>
            <a:r>
              <a:rPr dirty="0" sz="1800">
                <a:latin typeface="Consolas"/>
                <a:cs typeface="Consolas"/>
              </a:rPr>
              <a:t>	</a:t>
            </a:r>
            <a:r>
              <a:rPr dirty="0" sz="1800" spc="-25">
                <a:latin typeface="Consolas"/>
                <a:cs typeface="Consolas"/>
              </a:rPr>
              <a:t>bir</a:t>
            </a:r>
            <a:r>
              <a:rPr dirty="0" sz="1800">
                <a:latin typeface="Consolas"/>
                <a:cs typeface="Consolas"/>
              </a:rPr>
              <a:t>	</a:t>
            </a:r>
            <a:r>
              <a:rPr dirty="0" sz="1800" spc="-10">
                <a:latin typeface="Consolas"/>
                <a:cs typeface="Consolas"/>
              </a:rPr>
              <a:t>problem</a:t>
            </a:r>
            <a:r>
              <a:rPr dirty="0" sz="1800">
                <a:latin typeface="Consolas"/>
                <a:cs typeface="Consolas"/>
              </a:rPr>
              <a:t>	</a:t>
            </a:r>
            <a:r>
              <a:rPr dirty="0" sz="1800" spc="-20">
                <a:latin typeface="Consolas"/>
                <a:cs typeface="Consolas"/>
              </a:rPr>
              <a:t>için</a:t>
            </a:r>
            <a:r>
              <a:rPr dirty="0" sz="1800">
                <a:latin typeface="Consolas"/>
                <a:cs typeface="Consolas"/>
              </a:rPr>
              <a:t>	</a:t>
            </a:r>
            <a:r>
              <a:rPr dirty="0" sz="1800" spc="-20">
                <a:latin typeface="Consolas"/>
                <a:cs typeface="Consolas"/>
              </a:rPr>
              <a:t>daha </a:t>
            </a:r>
            <a:r>
              <a:rPr dirty="0" sz="1800">
                <a:latin typeface="Consolas"/>
                <a:cs typeface="Consolas"/>
              </a:rPr>
              <a:t>etmenin</a:t>
            </a:r>
            <a:r>
              <a:rPr dirty="0" sz="1800" spc="-35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bir</a:t>
            </a:r>
            <a:r>
              <a:rPr dirty="0" sz="1800" spc="-20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yolunu</a:t>
            </a:r>
            <a:r>
              <a:rPr dirty="0" sz="1800" spc="-25">
                <a:latin typeface="Consolas"/>
                <a:cs typeface="Consolas"/>
              </a:rPr>
              <a:t> </a:t>
            </a:r>
            <a:r>
              <a:rPr dirty="0" sz="1800" spc="-10">
                <a:latin typeface="Consolas"/>
                <a:cs typeface="Consolas"/>
              </a:rPr>
              <a:t>sunabilir.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295876" y="3522260"/>
            <a:ext cx="10530840" cy="194563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 indent="-635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B94609"/>
                </a:solidFill>
                <a:latin typeface="Consolas"/>
                <a:cs typeface="Consolas"/>
              </a:rPr>
              <a:t>Esneklik:</a:t>
            </a:r>
            <a:r>
              <a:rPr dirty="0" sz="1800" spc="55">
                <a:solidFill>
                  <a:srgbClr val="B94609"/>
                </a:solidFill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Metasezgisel</a:t>
            </a:r>
            <a:r>
              <a:rPr dirty="0" sz="1800" spc="60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algoritmalar,</a:t>
            </a:r>
            <a:r>
              <a:rPr dirty="0" sz="1800" spc="65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farklı</a:t>
            </a:r>
            <a:r>
              <a:rPr dirty="0" sz="1800" spc="65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problem</a:t>
            </a:r>
            <a:r>
              <a:rPr dirty="0" sz="1800" spc="60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türleri</a:t>
            </a:r>
            <a:r>
              <a:rPr dirty="0" sz="1800" spc="70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veya</a:t>
            </a:r>
            <a:r>
              <a:rPr dirty="0" sz="1800" spc="65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gereksinimler</a:t>
            </a:r>
            <a:r>
              <a:rPr dirty="0" sz="1800" spc="60">
                <a:latin typeface="Consolas"/>
                <a:cs typeface="Consolas"/>
              </a:rPr>
              <a:t> </a:t>
            </a:r>
            <a:r>
              <a:rPr dirty="0" sz="1800" spc="-20">
                <a:latin typeface="Consolas"/>
                <a:cs typeface="Consolas"/>
              </a:rPr>
              <a:t>için </a:t>
            </a:r>
            <a:r>
              <a:rPr dirty="0" sz="1800">
                <a:latin typeface="Consolas"/>
                <a:cs typeface="Consolas"/>
              </a:rPr>
              <a:t>uygun</a:t>
            </a:r>
            <a:r>
              <a:rPr dirty="0" sz="1800" spc="-165">
                <a:latin typeface="Consolas"/>
                <a:cs typeface="Consolas"/>
              </a:rPr>
              <a:t>  </a:t>
            </a:r>
            <a:r>
              <a:rPr dirty="0" sz="1800">
                <a:latin typeface="Consolas"/>
                <a:cs typeface="Consolas"/>
              </a:rPr>
              <a:t>hale</a:t>
            </a:r>
            <a:r>
              <a:rPr dirty="0" sz="1800" spc="-150">
                <a:latin typeface="Consolas"/>
                <a:cs typeface="Consolas"/>
              </a:rPr>
              <a:t>  </a:t>
            </a:r>
            <a:r>
              <a:rPr dirty="0" sz="1800">
                <a:latin typeface="Consolas"/>
                <a:cs typeface="Consolas"/>
              </a:rPr>
              <a:t>getirilebilir.</a:t>
            </a:r>
            <a:r>
              <a:rPr dirty="0" sz="1800" spc="-155">
                <a:latin typeface="Consolas"/>
                <a:cs typeface="Consolas"/>
              </a:rPr>
              <a:t>  </a:t>
            </a:r>
            <a:r>
              <a:rPr dirty="0" sz="1800">
                <a:latin typeface="Consolas"/>
                <a:cs typeface="Consolas"/>
              </a:rPr>
              <a:t>Bu,</a:t>
            </a:r>
            <a:r>
              <a:rPr dirty="0" sz="1800" spc="-155">
                <a:latin typeface="Consolas"/>
                <a:cs typeface="Consolas"/>
              </a:rPr>
              <a:t>  </a:t>
            </a:r>
            <a:r>
              <a:rPr dirty="0" sz="1800">
                <a:latin typeface="Consolas"/>
                <a:cs typeface="Consolas"/>
              </a:rPr>
              <a:t>algoritmanın</a:t>
            </a:r>
            <a:r>
              <a:rPr dirty="0" sz="1800" spc="-155">
                <a:latin typeface="Consolas"/>
                <a:cs typeface="Consolas"/>
              </a:rPr>
              <a:t>  </a:t>
            </a:r>
            <a:r>
              <a:rPr dirty="0" sz="1800">
                <a:latin typeface="Consolas"/>
                <a:cs typeface="Consolas"/>
              </a:rPr>
              <a:t>kolayca</a:t>
            </a:r>
            <a:r>
              <a:rPr dirty="0" sz="1800" spc="-160">
                <a:latin typeface="Consolas"/>
                <a:cs typeface="Consolas"/>
              </a:rPr>
              <a:t>  </a:t>
            </a:r>
            <a:r>
              <a:rPr dirty="0" sz="1800">
                <a:latin typeface="Consolas"/>
                <a:cs typeface="Consolas"/>
              </a:rPr>
              <a:t>uyarlanmasını</a:t>
            </a:r>
            <a:r>
              <a:rPr dirty="0" sz="1800" spc="-155">
                <a:latin typeface="Consolas"/>
                <a:cs typeface="Consolas"/>
              </a:rPr>
              <a:t>  </a:t>
            </a:r>
            <a:r>
              <a:rPr dirty="0" sz="1800">
                <a:latin typeface="Consolas"/>
                <a:cs typeface="Consolas"/>
              </a:rPr>
              <a:t>veya</a:t>
            </a:r>
            <a:r>
              <a:rPr dirty="0" sz="1800" spc="-155">
                <a:latin typeface="Consolas"/>
                <a:cs typeface="Consolas"/>
              </a:rPr>
              <a:t>  </a:t>
            </a:r>
            <a:r>
              <a:rPr dirty="0" sz="1800" spc="-10">
                <a:latin typeface="Consolas"/>
                <a:cs typeface="Consolas"/>
              </a:rPr>
              <a:t>optimize </a:t>
            </a:r>
            <a:r>
              <a:rPr dirty="0" sz="1800">
                <a:latin typeface="Consolas"/>
                <a:cs typeface="Consolas"/>
              </a:rPr>
              <a:t>edilmesini</a:t>
            </a:r>
            <a:r>
              <a:rPr dirty="0" sz="1800" spc="-40">
                <a:latin typeface="Consolas"/>
                <a:cs typeface="Consolas"/>
              </a:rPr>
              <a:t> </a:t>
            </a:r>
            <a:r>
              <a:rPr dirty="0" sz="1800" spc="-10">
                <a:latin typeface="Consolas"/>
                <a:cs typeface="Consolas"/>
              </a:rPr>
              <a:t>sağlar.</a:t>
            </a:r>
            <a:endParaRPr sz="18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800">
              <a:latin typeface="Consolas"/>
              <a:cs typeface="Consolas"/>
            </a:endParaRPr>
          </a:p>
          <a:p>
            <a:pPr algn="just" marL="12700" marR="5080">
              <a:lnSpc>
                <a:spcPct val="100000"/>
              </a:lnSpc>
            </a:pPr>
            <a:r>
              <a:rPr dirty="0" sz="1800">
                <a:solidFill>
                  <a:srgbClr val="B94609"/>
                </a:solidFill>
                <a:latin typeface="Consolas"/>
                <a:cs typeface="Consolas"/>
              </a:rPr>
              <a:t>Modülerlik:</a:t>
            </a:r>
            <a:r>
              <a:rPr dirty="0" sz="1800" spc="70">
                <a:solidFill>
                  <a:srgbClr val="B94609"/>
                </a:solidFill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Metasezgisel</a:t>
            </a:r>
            <a:r>
              <a:rPr dirty="0" sz="1800" spc="80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algoritmalar,</a:t>
            </a:r>
            <a:r>
              <a:rPr dirty="0" sz="1800" spc="70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farklı</a:t>
            </a:r>
            <a:r>
              <a:rPr dirty="0" sz="1800" spc="75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bileşenlerin</a:t>
            </a:r>
            <a:r>
              <a:rPr dirty="0" sz="1800" spc="70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bir</a:t>
            </a:r>
            <a:r>
              <a:rPr dirty="0" sz="1800" spc="75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araya</a:t>
            </a:r>
            <a:r>
              <a:rPr dirty="0" sz="1800" spc="90">
                <a:latin typeface="Consolas"/>
                <a:cs typeface="Consolas"/>
              </a:rPr>
              <a:t> </a:t>
            </a:r>
            <a:r>
              <a:rPr dirty="0" sz="1800" spc="-10">
                <a:latin typeface="Consolas"/>
                <a:cs typeface="Consolas"/>
              </a:rPr>
              <a:t>getirilmesiyle </a:t>
            </a:r>
            <a:r>
              <a:rPr dirty="0" sz="1800">
                <a:latin typeface="Consolas"/>
                <a:cs typeface="Consolas"/>
              </a:rPr>
              <a:t>oluşturulduğu</a:t>
            </a:r>
            <a:r>
              <a:rPr dirty="0" sz="1800" spc="290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için</a:t>
            </a:r>
            <a:r>
              <a:rPr dirty="0" sz="1800" spc="320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modüler</a:t>
            </a:r>
            <a:r>
              <a:rPr dirty="0" sz="1800" spc="315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bir</a:t>
            </a:r>
            <a:r>
              <a:rPr dirty="0" sz="1800" spc="325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yapıya</a:t>
            </a:r>
            <a:r>
              <a:rPr dirty="0" sz="1800" spc="315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sahiptir.</a:t>
            </a:r>
            <a:r>
              <a:rPr dirty="0" sz="1800" spc="310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Bu,</a:t>
            </a:r>
            <a:r>
              <a:rPr dirty="0" sz="1800" spc="320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algoritmanın</a:t>
            </a:r>
            <a:r>
              <a:rPr dirty="0" sz="1800" spc="320">
                <a:latin typeface="Consolas"/>
                <a:cs typeface="Consolas"/>
              </a:rPr>
              <a:t> </a:t>
            </a:r>
            <a:r>
              <a:rPr dirty="0" sz="1800" spc="-10">
                <a:latin typeface="Consolas"/>
                <a:cs typeface="Consolas"/>
              </a:rPr>
              <a:t>değiştirilmesini </a:t>
            </a:r>
            <a:r>
              <a:rPr dirty="0" sz="1800">
                <a:latin typeface="Consolas"/>
                <a:cs typeface="Consolas"/>
              </a:rPr>
              <a:t>veya</a:t>
            </a:r>
            <a:r>
              <a:rPr dirty="0" sz="1800" spc="-45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yeniden</a:t>
            </a:r>
            <a:r>
              <a:rPr dirty="0" sz="1800" spc="-30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yapılandırılmasını</a:t>
            </a:r>
            <a:r>
              <a:rPr dirty="0" sz="1800" spc="-35">
                <a:latin typeface="Consolas"/>
                <a:cs typeface="Consolas"/>
              </a:rPr>
              <a:t> </a:t>
            </a:r>
            <a:r>
              <a:rPr dirty="0" sz="1800" spc="-10">
                <a:latin typeface="Consolas"/>
                <a:cs typeface="Consolas"/>
              </a:rPr>
              <a:t>kolaylaştırır.</a:t>
            </a:r>
            <a:endParaRPr sz="1800">
              <a:latin typeface="Consolas"/>
              <a:cs typeface="Consolas"/>
            </a:endParaRPr>
          </a:p>
        </p:txBody>
      </p:sp>
      <p:pic>
        <p:nvPicPr>
          <p:cNvPr id="15" name="object 15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281981" y="1"/>
            <a:ext cx="910018" cy="6857998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/>
              <a:t>METASEZGİSEL</a:t>
            </a:r>
            <a:r>
              <a:rPr dirty="0" sz="2000" spc="-50"/>
              <a:t> </a:t>
            </a:r>
            <a:r>
              <a:rPr dirty="0" sz="2000"/>
              <a:t>ALGORİTMALARIN</a:t>
            </a:r>
            <a:r>
              <a:rPr dirty="0" sz="2000" spc="-40"/>
              <a:t> </a:t>
            </a:r>
            <a:r>
              <a:rPr dirty="0" sz="2000" spc="-10"/>
              <a:t>DEZAVANTAJLARI</a:t>
            </a:r>
            <a:endParaRPr sz="2000"/>
          </a:p>
        </p:txBody>
      </p:sp>
      <p:sp>
        <p:nvSpPr>
          <p:cNvPr id="3" name="object 3" descr=""/>
          <p:cNvSpPr txBox="1"/>
          <p:nvPr/>
        </p:nvSpPr>
        <p:spPr>
          <a:xfrm>
            <a:off x="294505" y="779061"/>
            <a:ext cx="10530840" cy="3317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 indent="-635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B94609"/>
                </a:solidFill>
                <a:latin typeface="Consolas"/>
                <a:cs typeface="Consolas"/>
              </a:rPr>
              <a:t>Karmaşıklık:</a:t>
            </a:r>
            <a:r>
              <a:rPr dirty="0" sz="1800" spc="245">
                <a:solidFill>
                  <a:srgbClr val="B94609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A1F3B"/>
                </a:solidFill>
                <a:latin typeface="Consolas"/>
                <a:cs typeface="Consolas"/>
              </a:rPr>
              <a:t>Metasezgisel</a:t>
            </a:r>
            <a:r>
              <a:rPr dirty="0" sz="1800" spc="245">
                <a:solidFill>
                  <a:srgbClr val="0A1F3B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A1F3B"/>
                </a:solidFill>
                <a:latin typeface="Consolas"/>
                <a:cs typeface="Consolas"/>
              </a:rPr>
              <a:t>algoritmalar,</a:t>
            </a:r>
            <a:r>
              <a:rPr dirty="0" sz="1800" spc="260">
                <a:solidFill>
                  <a:srgbClr val="0A1F3B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A1F3B"/>
                </a:solidFill>
                <a:latin typeface="Consolas"/>
                <a:cs typeface="Consolas"/>
              </a:rPr>
              <a:t>farklı</a:t>
            </a:r>
            <a:r>
              <a:rPr dirty="0" sz="1800" spc="260">
                <a:solidFill>
                  <a:srgbClr val="0A1F3B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A1F3B"/>
                </a:solidFill>
                <a:latin typeface="Consolas"/>
                <a:cs typeface="Consolas"/>
              </a:rPr>
              <a:t>algoritmaların</a:t>
            </a:r>
            <a:r>
              <a:rPr dirty="0" sz="1800" spc="245">
                <a:solidFill>
                  <a:srgbClr val="0A1F3B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A1F3B"/>
                </a:solidFill>
                <a:latin typeface="Consolas"/>
                <a:cs typeface="Consolas"/>
              </a:rPr>
              <a:t>birleştirilmesi</a:t>
            </a:r>
            <a:r>
              <a:rPr dirty="0" sz="1800" spc="250">
                <a:solidFill>
                  <a:srgbClr val="0A1F3B"/>
                </a:solidFill>
                <a:latin typeface="Consolas"/>
                <a:cs typeface="Consolas"/>
              </a:rPr>
              <a:t> </a:t>
            </a:r>
            <a:r>
              <a:rPr dirty="0" sz="1800" spc="-20">
                <a:solidFill>
                  <a:srgbClr val="0A1F3B"/>
                </a:solidFill>
                <a:latin typeface="Consolas"/>
                <a:cs typeface="Consolas"/>
              </a:rPr>
              <a:t>veya </a:t>
            </a:r>
            <a:r>
              <a:rPr dirty="0" sz="1800">
                <a:solidFill>
                  <a:srgbClr val="0A1F3B"/>
                </a:solidFill>
                <a:latin typeface="Consolas"/>
                <a:cs typeface="Consolas"/>
              </a:rPr>
              <a:t>yönlendirilmesi</a:t>
            </a:r>
            <a:r>
              <a:rPr dirty="0" sz="1800" spc="40">
                <a:solidFill>
                  <a:srgbClr val="0A1F3B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A1F3B"/>
                </a:solidFill>
                <a:latin typeface="Consolas"/>
                <a:cs typeface="Consolas"/>
              </a:rPr>
              <a:t>nedeniyle</a:t>
            </a:r>
            <a:r>
              <a:rPr dirty="0" sz="1800" spc="50">
                <a:solidFill>
                  <a:srgbClr val="0A1F3B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A1F3B"/>
                </a:solidFill>
                <a:latin typeface="Consolas"/>
                <a:cs typeface="Consolas"/>
              </a:rPr>
              <a:t>daha</a:t>
            </a:r>
            <a:r>
              <a:rPr dirty="0" sz="1800" spc="60">
                <a:solidFill>
                  <a:srgbClr val="0A1F3B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A1F3B"/>
                </a:solidFill>
                <a:latin typeface="Consolas"/>
                <a:cs typeface="Consolas"/>
              </a:rPr>
              <a:t>karmaşık</a:t>
            </a:r>
            <a:r>
              <a:rPr dirty="0" sz="1800" spc="50">
                <a:solidFill>
                  <a:srgbClr val="0A1F3B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A1F3B"/>
                </a:solidFill>
                <a:latin typeface="Consolas"/>
                <a:cs typeface="Consolas"/>
              </a:rPr>
              <a:t>bir</a:t>
            </a:r>
            <a:r>
              <a:rPr dirty="0" sz="1800" spc="65">
                <a:solidFill>
                  <a:srgbClr val="0A1F3B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A1F3B"/>
                </a:solidFill>
                <a:latin typeface="Consolas"/>
                <a:cs typeface="Consolas"/>
              </a:rPr>
              <a:t>yapıya</a:t>
            </a:r>
            <a:r>
              <a:rPr dirty="0" sz="1800" spc="60">
                <a:solidFill>
                  <a:srgbClr val="0A1F3B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A1F3B"/>
                </a:solidFill>
                <a:latin typeface="Consolas"/>
                <a:cs typeface="Consolas"/>
              </a:rPr>
              <a:t>sahip</a:t>
            </a:r>
            <a:r>
              <a:rPr dirty="0" sz="1800" spc="65">
                <a:solidFill>
                  <a:srgbClr val="0A1F3B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A1F3B"/>
                </a:solidFill>
                <a:latin typeface="Consolas"/>
                <a:cs typeface="Consolas"/>
              </a:rPr>
              <a:t>olabilir.</a:t>
            </a:r>
            <a:r>
              <a:rPr dirty="0" sz="1800" spc="55">
                <a:solidFill>
                  <a:srgbClr val="0A1F3B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A1F3B"/>
                </a:solidFill>
                <a:latin typeface="Consolas"/>
                <a:cs typeface="Consolas"/>
              </a:rPr>
              <a:t>Bu,</a:t>
            </a:r>
            <a:r>
              <a:rPr dirty="0" sz="1800" spc="60">
                <a:solidFill>
                  <a:srgbClr val="0A1F3B"/>
                </a:solidFill>
                <a:latin typeface="Consolas"/>
                <a:cs typeface="Consolas"/>
              </a:rPr>
              <a:t> </a:t>
            </a:r>
            <a:r>
              <a:rPr dirty="0" sz="1800" spc="-10">
                <a:solidFill>
                  <a:srgbClr val="0A1F3B"/>
                </a:solidFill>
                <a:latin typeface="Consolas"/>
                <a:cs typeface="Consolas"/>
              </a:rPr>
              <a:t>algoritmanın </a:t>
            </a:r>
            <a:r>
              <a:rPr dirty="0" sz="1800">
                <a:solidFill>
                  <a:srgbClr val="0A1F3B"/>
                </a:solidFill>
                <a:latin typeface="Consolas"/>
                <a:cs typeface="Consolas"/>
              </a:rPr>
              <a:t>anlaşılması,</a:t>
            </a:r>
            <a:r>
              <a:rPr dirty="0" sz="1800" spc="-30">
                <a:solidFill>
                  <a:srgbClr val="0A1F3B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A1F3B"/>
                </a:solidFill>
                <a:latin typeface="Consolas"/>
                <a:cs typeface="Consolas"/>
              </a:rPr>
              <a:t>uygulanması</a:t>
            </a:r>
            <a:r>
              <a:rPr dirty="0" sz="1800" spc="-25">
                <a:solidFill>
                  <a:srgbClr val="0A1F3B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A1F3B"/>
                </a:solidFill>
                <a:latin typeface="Consolas"/>
                <a:cs typeface="Consolas"/>
              </a:rPr>
              <a:t>ve</a:t>
            </a:r>
            <a:r>
              <a:rPr dirty="0" sz="1800" spc="-35">
                <a:solidFill>
                  <a:srgbClr val="0A1F3B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A1F3B"/>
                </a:solidFill>
                <a:latin typeface="Consolas"/>
                <a:cs typeface="Consolas"/>
              </a:rPr>
              <a:t>optimize</a:t>
            </a:r>
            <a:r>
              <a:rPr dirty="0" sz="1800" spc="-30">
                <a:solidFill>
                  <a:srgbClr val="0A1F3B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A1F3B"/>
                </a:solidFill>
                <a:latin typeface="Consolas"/>
                <a:cs typeface="Consolas"/>
              </a:rPr>
              <a:t>edilmesi</a:t>
            </a:r>
            <a:r>
              <a:rPr dirty="0" sz="1800" spc="-35">
                <a:solidFill>
                  <a:srgbClr val="0A1F3B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A1F3B"/>
                </a:solidFill>
                <a:latin typeface="Consolas"/>
                <a:cs typeface="Consolas"/>
              </a:rPr>
              <a:t>açısından</a:t>
            </a:r>
            <a:r>
              <a:rPr dirty="0" sz="1800" spc="-25">
                <a:solidFill>
                  <a:srgbClr val="0A1F3B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A1F3B"/>
                </a:solidFill>
                <a:latin typeface="Consolas"/>
                <a:cs typeface="Consolas"/>
              </a:rPr>
              <a:t>zorluklar</a:t>
            </a:r>
            <a:r>
              <a:rPr dirty="0" sz="1800" spc="-25">
                <a:solidFill>
                  <a:srgbClr val="0A1F3B"/>
                </a:solidFill>
                <a:latin typeface="Consolas"/>
                <a:cs typeface="Consolas"/>
              </a:rPr>
              <a:t> </a:t>
            </a:r>
            <a:r>
              <a:rPr dirty="0" sz="1800" spc="-10">
                <a:solidFill>
                  <a:srgbClr val="0A1F3B"/>
                </a:solidFill>
                <a:latin typeface="Consolas"/>
                <a:cs typeface="Consolas"/>
              </a:rPr>
              <a:t>doğurabilir.</a:t>
            </a:r>
            <a:endParaRPr sz="18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800">
              <a:latin typeface="Consolas"/>
              <a:cs typeface="Consolas"/>
            </a:endParaRPr>
          </a:p>
          <a:p>
            <a:pPr algn="just" marL="12700" marR="5080">
              <a:lnSpc>
                <a:spcPct val="100000"/>
              </a:lnSpc>
            </a:pPr>
            <a:r>
              <a:rPr dirty="0" sz="1800">
                <a:solidFill>
                  <a:srgbClr val="B94609"/>
                </a:solidFill>
                <a:latin typeface="Consolas"/>
                <a:cs typeface="Consolas"/>
              </a:rPr>
              <a:t>Parametre</a:t>
            </a:r>
            <a:r>
              <a:rPr dirty="0" sz="1800" spc="-165">
                <a:solidFill>
                  <a:srgbClr val="B94609"/>
                </a:solidFill>
                <a:latin typeface="Consolas"/>
                <a:cs typeface="Consolas"/>
              </a:rPr>
              <a:t>  </a:t>
            </a:r>
            <a:r>
              <a:rPr dirty="0" sz="1800">
                <a:solidFill>
                  <a:srgbClr val="B94609"/>
                </a:solidFill>
                <a:latin typeface="Consolas"/>
                <a:cs typeface="Consolas"/>
              </a:rPr>
              <a:t>Ayarı:</a:t>
            </a:r>
            <a:r>
              <a:rPr dirty="0" sz="1800" spc="-150">
                <a:solidFill>
                  <a:srgbClr val="B94609"/>
                </a:solidFill>
                <a:latin typeface="Consolas"/>
                <a:cs typeface="Consolas"/>
              </a:rPr>
              <a:t>  </a:t>
            </a:r>
            <a:r>
              <a:rPr dirty="0" sz="1800">
                <a:solidFill>
                  <a:srgbClr val="0A1F3B"/>
                </a:solidFill>
                <a:latin typeface="Consolas"/>
                <a:cs typeface="Consolas"/>
              </a:rPr>
              <a:t>Metasezgisel</a:t>
            </a:r>
            <a:r>
              <a:rPr dirty="0" sz="1800" spc="-155">
                <a:solidFill>
                  <a:srgbClr val="0A1F3B"/>
                </a:solidFill>
                <a:latin typeface="Consolas"/>
                <a:cs typeface="Consolas"/>
              </a:rPr>
              <a:t>  </a:t>
            </a:r>
            <a:r>
              <a:rPr dirty="0" sz="1800">
                <a:solidFill>
                  <a:srgbClr val="0A1F3B"/>
                </a:solidFill>
                <a:latin typeface="Consolas"/>
                <a:cs typeface="Consolas"/>
              </a:rPr>
              <a:t>algoritmaların</a:t>
            </a:r>
            <a:r>
              <a:rPr dirty="0" sz="1800" spc="-155">
                <a:solidFill>
                  <a:srgbClr val="0A1F3B"/>
                </a:solidFill>
                <a:latin typeface="Consolas"/>
                <a:cs typeface="Consolas"/>
              </a:rPr>
              <a:t>  </a:t>
            </a:r>
            <a:r>
              <a:rPr dirty="0" sz="1800">
                <a:solidFill>
                  <a:srgbClr val="0A1F3B"/>
                </a:solidFill>
                <a:latin typeface="Consolas"/>
                <a:cs typeface="Consolas"/>
              </a:rPr>
              <a:t>birçok</a:t>
            </a:r>
            <a:r>
              <a:rPr dirty="0" sz="1800" spc="-155">
                <a:solidFill>
                  <a:srgbClr val="0A1F3B"/>
                </a:solidFill>
                <a:latin typeface="Consolas"/>
                <a:cs typeface="Consolas"/>
              </a:rPr>
              <a:t>  </a:t>
            </a:r>
            <a:r>
              <a:rPr dirty="0" sz="1800">
                <a:solidFill>
                  <a:srgbClr val="0A1F3B"/>
                </a:solidFill>
                <a:latin typeface="Consolas"/>
                <a:cs typeface="Consolas"/>
              </a:rPr>
              <a:t>parametresi</a:t>
            </a:r>
            <a:r>
              <a:rPr dirty="0" sz="1800" spc="-160">
                <a:solidFill>
                  <a:srgbClr val="0A1F3B"/>
                </a:solidFill>
                <a:latin typeface="Consolas"/>
                <a:cs typeface="Consolas"/>
              </a:rPr>
              <a:t>  </a:t>
            </a:r>
            <a:r>
              <a:rPr dirty="0" sz="1800">
                <a:solidFill>
                  <a:srgbClr val="0A1F3B"/>
                </a:solidFill>
                <a:latin typeface="Consolas"/>
                <a:cs typeface="Consolas"/>
              </a:rPr>
              <a:t>olabilir</a:t>
            </a:r>
            <a:r>
              <a:rPr dirty="0" sz="1800" spc="-155">
                <a:solidFill>
                  <a:srgbClr val="0A1F3B"/>
                </a:solidFill>
                <a:latin typeface="Consolas"/>
                <a:cs typeface="Consolas"/>
              </a:rPr>
              <a:t>  </a:t>
            </a:r>
            <a:r>
              <a:rPr dirty="0" sz="1800">
                <a:solidFill>
                  <a:srgbClr val="0A1F3B"/>
                </a:solidFill>
                <a:latin typeface="Consolas"/>
                <a:cs typeface="Consolas"/>
              </a:rPr>
              <a:t>ve</a:t>
            </a:r>
            <a:r>
              <a:rPr dirty="0" sz="1800" spc="-140">
                <a:solidFill>
                  <a:srgbClr val="0A1F3B"/>
                </a:solidFill>
                <a:latin typeface="Consolas"/>
                <a:cs typeface="Consolas"/>
              </a:rPr>
              <a:t>  </a:t>
            </a:r>
            <a:r>
              <a:rPr dirty="0" sz="1800" spc="-25">
                <a:solidFill>
                  <a:srgbClr val="0A1F3B"/>
                </a:solidFill>
                <a:latin typeface="Consolas"/>
                <a:cs typeface="Consolas"/>
              </a:rPr>
              <a:t>bu </a:t>
            </a:r>
            <a:r>
              <a:rPr dirty="0" sz="1800">
                <a:solidFill>
                  <a:srgbClr val="0A1F3B"/>
                </a:solidFill>
                <a:latin typeface="Consolas"/>
                <a:cs typeface="Consolas"/>
              </a:rPr>
              <a:t>parametrelerin</a:t>
            </a:r>
            <a:r>
              <a:rPr dirty="0" sz="1800" spc="-185">
                <a:solidFill>
                  <a:srgbClr val="0A1F3B"/>
                </a:solidFill>
                <a:latin typeface="Consolas"/>
                <a:cs typeface="Consolas"/>
              </a:rPr>
              <a:t>  </a:t>
            </a:r>
            <a:r>
              <a:rPr dirty="0" sz="1800">
                <a:solidFill>
                  <a:srgbClr val="0A1F3B"/>
                </a:solidFill>
                <a:latin typeface="Consolas"/>
                <a:cs typeface="Consolas"/>
              </a:rPr>
              <a:t>ayarlanması</a:t>
            </a:r>
            <a:r>
              <a:rPr dirty="0" sz="1800" spc="-175">
                <a:solidFill>
                  <a:srgbClr val="0A1F3B"/>
                </a:solidFill>
                <a:latin typeface="Consolas"/>
                <a:cs typeface="Consolas"/>
              </a:rPr>
              <a:t>  </a:t>
            </a:r>
            <a:r>
              <a:rPr dirty="0" sz="1800">
                <a:solidFill>
                  <a:srgbClr val="0A1F3B"/>
                </a:solidFill>
                <a:latin typeface="Consolas"/>
                <a:cs typeface="Consolas"/>
              </a:rPr>
              <a:t>zor</a:t>
            </a:r>
            <a:r>
              <a:rPr dirty="0" sz="1800" spc="-175">
                <a:solidFill>
                  <a:srgbClr val="0A1F3B"/>
                </a:solidFill>
                <a:latin typeface="Consolas"/>
                <a:cs typeface="Consolas"/>
              </a:rPr>
              <a:t>  </a:t>
            </a:r>
            <a:r>
              <a:rPr dirty="0" sz="1800">
                <a:solidFill>
                  <a:srgbClr val="0A1F3B"/>
                </a:solidFill>
                <a:latin typeface="Consolas"/>
                <a:cs typeface="Consolas"/>
              </a:rPr>
              <a:t>olabilir.</a:t>
            </a:r>
            <a:r>
              <a:rPr dirty="0" sz="1800" spc="-175">
                <a:solidFill>
                  <a:srgbClr val="0A1F3B"/>
                </a:solidFill>
                <a:latin typeface="Consolas"/>
                <a:cs typeface="Consolas"/>
              </a:rPr>
              <a:t>  </a:t>
            </a:r>
            <a:r>
              <a:rPr dirty="0" sz="1800">
                <a:solidFill>
                  <a:srgbClr val="0A1F3B"/>
                </a:solidFill>
                <a:latin typeface="Consolas"/>
                <a:cs typeface="Consolas"/>
              </a:rPr>
              <a:t>Bu,</a:t>
            </a:r>
            <a:r>
              <a:rPr dirty="0" sz="1800" spc="-170">
                <a:solidFill>
                  <a:srgbClr val="0A1F3B"/>
                </a:solidFill>
                <a:latin typeface="Consolas"/>
                <a:cs typeface="Consolas"/>
              </a:rPr>
              <a:t>  </a:t>
            </a:r>
            <a:r>
              <a:rPr dirty="0" sz="1800">
                <a:solidFill>
                  <a:srgbClr val="0A1F3B"/>
                </a:solidFill>
                <a:latin typeface="Consolas"/>
                <a:cs typeface="Consolas"/>
              </a:rPr>
              <a:t>algoritmanın</a:t>
            </a:r>
            <a:r>
              <a:rPr dirty="0" sz="1800" spc="-175">
                <a:solidFill>
                  <a:srgbClr val="0A1F3B"/>
                </a:solidFill>
                <a:latin typeface="Consolas"/>
                <a:cs typeface="Consolas"/>
              </a:rPr>
              <a:t>  </a:t>
            </a:r>
            <a:r>
              <a:rPr dirty="0" sz="1800">
                <a:solidFill>
                  <a:srgbClr val="0A1F3B"/>
                </a:solidFill>
                <a:latin typeface="Consolas"/>
                <a:cs typeface="Consolas"/>
              </a:rPr>
              <a:t>optimum</a:t>
            </a:r>
            <a:r>
              <a:rPr dirty="0" sz="1800" spc="-170">
                <a:solidFill>
                  <a:srgbClr val="0A1F3B"/>
                </a:solidFill>
                <a:latin typeface="Consolas"/>
                <a:cs typeface="Consolas"/>
              </a:rPr>
              <a:t>  </a:t>
            </a:r>
            <a:r>
              <a:rPr dirty="0" sz="1800" spc="-10">
                <a:solidFill>
                  <a:srgbClr val="0A1F3B"/>
                </a:solidFill>
                <a:latin typeface="Consolas"/>
                <a:cs typeface="Consolas"/>
              </a:rPr>
              <a:t>performansını </a:t>
            </a:r>
            <a:r>
              <a:rPr dirty="0" sz="1800">
                <a:solidFill>
                  <a:srgbClr val="0A1F3B"/>
                </a:solidFill>
                <a:latin typeface="Consolas"/>
                <a:cs typeface="Consolas"/>
              </a:rPr>
              <a:t>elde</a:t>
            </a:r>
            <a:r>
              <a:rPr dirty="0" sz="1800" spc="-25">
                <a:solidFill>
                  <a:srgbClr val="0A1F3B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A1F3B"/>
                </a:solidFill>
                <a:latin typeface="Consolas"/>
                <a:cs typeface="Consolas"/>
              </a:rPr>
              <a:t>etmek</a:t>
            </a:r>
            <a:r>
              <a:rPr dirty="0" sz="1800" spc="-20">
                <a:solidFill>
                  <a:srgbClr val="0A1F3B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A1F3B"/>
                </a:solidFill>
                <a:latin typeface="Consolas"/>
                <a:cs typeface="Consolas"/>
              </a:rPr>
              <a:t>için</a:t>
            </a:r>
            <a:r>
              <a:rPr dirty="0" sz="1800" spc="-25">
                <a:solidFill>
                  <a:srgbClr val="0A1F3B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A1F3B"/>
                </a:solidFill>
                <a:latin typeface="Consolas"/>
                <a:cs typeface="Consolas"/>
              </a:rPr>
              <a:t>zaman</a:t>
            </a:r>
            <a:r>
              <a:rPr dirty="0" sz="1800" spc="-20">
                <a:solidFill>
                  <a:srgbClr val="0A1F3B"/>
                </a:solidFill>
                <a:latin typeface="Consolas"/>
                <a:cs typeface="Consolas"/>
              </a:rPr>
              <a:t> </a:t>
            </a:r>
            <a:r>
              <a:rPr dirty="0" sz="1800" spc="-10">
                <a:solidFill>
                  <a:srgbClr val="0A1F3B"/>
                </a:solidFill>
                <a:latin typeface="Consolas"/>
                <a:cs typeface="Consolas"/>
              </a:rPr>
              <a:t>alabilir.</a:t>
            </a:r>
            <a:endParaRPr sz="18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800">
              <a:latin typeface="Consolas"/>
              <a:cs typeface="Consolas"/>
            </a:endParaRPr>
          </a:p>
          <a:p>
            <a:pPr algn="just" marL="12700" marR="5080">
              <a:lnSpc>
                <a:spcPct val="100000"/>
              </a:lnSpc>
              <a:spcBef>
                <a:spcPts val="5"/>
              </a:spcBef>
            </a:pPr>
            <a:r>
              <a:rPr dirty="0" sz="1800">
                <a:solidFill>
                  <a:srgbClr val="B94609"/>
                </a:solidFill>
                <a:latin typeface="Consolas"/>
                <a:cs typeface="Consolas"/>
              </a:rPr>
              <a:t>Yönlendirme</a:t>
            </a:r>
            <a:r>
              <a:rPr dirty="0" sz="1800" spc="65">
                <a:solidFill>
                  <a:srgbClr val="B94609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B94609"/>
                </a:solidFill>
                <a:latin typeface="Consolas"/>
                <a:cs typeface="Consolas"/>
              </a:rPr>
              <a:t>Sorunları:</a:t>
            </a:r>
            <a:r>
              <a:rPr dirty="0" sz="1800" spc="70">
                <a:solidFill>
                  <a:srgbClr val="B94609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A1F3B"/>
                </a:solidFill>
                <a:latin typeface="Consolas"/>
                <a:cs typeface="Consolas"/>
              </a:rPr>
              <a:t>Bazı</a:t>
            </a:r>
            <a:r>
              <a:rPr dirty="0" sz="1800" spc="75">
                <a:solidFill>
                  <a:srgbClr val="0A1F3B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A1F3B"/>
                </a:solidFill>
                <a:latin typeface="Consolas"/>
                <a:cs typeface="Consolas"/>
              </a:rPr>
              <a:t>metasezgisel</a:t>
            </a:r>
            <a:r>
              <a:rPr dirty="0" sz="1800" spc="80">
                <a:solidFill>
                  <a:srgbClr val="0A1F3B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A1F3B"/>
                </a:solidFill>
                <a:latin typeface="Consolas"/>
                <a:cs typeface="Consolas"/>
              </a:rPr>
              <a:t>algoritmalar,</a:t>
            </a:r>
            <a:r>
              <a:rPr dirty="0" sz="1800" spc="70">
                <a:solidFill>
                  <a:srgbClr val="0A1F3B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A1F3B"/>
                </a:solidFill>
                <a:latin typeface="Consolas"/>
                <a:cs typeface="Consolas"/>
              </a:rPr>
              <a:t>farklı</a:t>
            </a:r>
            <a:r>
              <a:rPr dirty="0" sz="1800" spc="70">
                <a:solidFill>
                  <a:srgbClr val="0A1F3B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A1F3B"/>
                </a:solidFill>
                <a:latin typeface="Consolas"/>
                <a:cs typeface="Consolas"/>
              </a:rPr>
              <a:t>algoritmalar</a:t>
            </a:r>
            <a:r>
              <a:rPr dirty="0" sz="1800" spc="70">
                <a:solidFill>
                  <a:srgbClr val="0A1F3B"/>
                </a:solidFill>
                <a:latin typeface="Consolas"/>
                <a:cs typeface="Consolas"/>
              </a:rPr>
              <a:t> </a:t>
            </a:r>
            <a:r>
              <a:rPr dirty="0" sz="1800" spc="-10">
                <a:solidFill>
                  <a:srgbClr val="0A1F3B"/>
                </a:solidFill>
                <a:latin typeface="Consolas"/>
                <a:cs typeface="Consolas"/>
              </a:rPr>
              <a:t>arasında </a:t>
            </a:r>
            <a:r>
              <a:rPr dirty="0" sz="1800">
                <a:solidFill>
                  <a:srgbClr val="0A1F3B"/>
                </a:solidFill>
                <a:latin typeface="Consolas"/>
                <a:cs typeface="Consolas"/>
              </a:rPr>
              <a:t>bilgi</a:t>
            </a:r>
            <a:r>
              <a:rPr dirty="0" sz="1800" spc="-170">
                <a:solidFill>
                  <a:srgbClr val="0A1F3B"/>
                </a:solidFill>
                <a:latin typeface="Consolas"/>
                <a:cs typeface="Consolas"/>
              </a:rPr>
              <a:t>  </a:t>
            </a:r>
            <a:r>
              <a:rPr dirty="0" sz="1800">
                <a:solidFill>
                  <a:srgbClr val="0A1F3B"/>
                </a:solidFill>
                <a:latin typeface="Consolas"/>
                <a:cs typeface="Consolas"/>
              </a:rPr>
              <a:t>ve</a:t>
            </a:r>
            <a:r>
              <a:rPr dirty="0" sz="1800" spc="-175">
                <a:solidFill>
                  <a:srgbClr val="0A1F3B"/>
                </a:solidFill>
                <a:latin typeface="Consolas"/>
                <a:cs typeface="Consolas"/>
              </a:rPr>
              <a:t>  </a:t>
            </a:r>
            <a:r>
              <a:rPr dirty="0" sz="1800">
                <a:solidFill>
                  <a:srgbClr val="0A1F3B"/>
                </a:solidFill>
                <a:latin typeface="Consolas"/>
                <a:cs typeface="Consolas"/>
              </a:rPr>
              <a:t>çözüm</a:t>
            </a:r>
            <a:r>
              <a:rPr dirty="0" sz="1800" spc="-175">
                <a:solidFill>
                  <a:srgbClr val="0A1F3B"/>
                </a:solidFill>
                <a:latin typeface="Consolas"/>
                <a:cs typeface="Consolas"/>
              </a:rPr>
              <a:t>  </a:t>
            </a:r>
            <a:r>
              <a:rPr dirty="0" sz="1800">
                <a:solidFill>
                  <a:srgbClr val="0A1F3B"/>
                </a:solidFill>
                <a:latin typeface="Consolas"/>
                <a:cs typeface="Consolas"/>
              </a:rPr>
              <a:t>değişimi</a:t>
            </a:r>
            <a:r>
              <a:rPr dirty="0" sz="1800" spc="-175">
                <a:solidFill>
                  <a:srgbClr val="0A1F3B"/>
                </a:solidFill>
                <a:latin typeface="Consolas"/>
                <a:cs typeface="Consolas"/>
              </a:rPr>
              <a:t>  </a:t>
            </a:r>
            <a:r>
              <a:rPr dirty="0" sz="1800">
                <a:solidFill>
                  <a:srgbClr val="0A1F3B"/>
                </a:solidFill>
                <a:latin typeface="Consolas"/>
                <a:cs typeface="Consolas"/>
              </a:rPr>
              <a:t>yaparak</a:t>
            </a:r>
            <a:r>
              <a:rPr dirty="0" sz="1800" spc="-175">
                <a:solidFill>
                  <a:srgbClr val="0A1F3B"/>
                </a:solidFill>
                <a:latin typeface="Consolas"/>
                <a:cs typeface="Consolas"/>
              </a:rPr>
              <a:t>  </a:t>
            </a:r>
            <a:r>
              <a:rPr dirty="0" sz="1800">
                <a:solidFill>
                  <a:srgbClr val="0A1F3B"/>
                </a:solidFill>
                <a:latin typeface="Consolas"/>
                <a:cs typeface="Consolas"/>
              </a:rPr>
              <a:t>arama</a:t>
            </a:r>
            <a:r>
              <a:rPr dirty="0" sz="1800" spc="-175">
                <a:solidFill>
                  <a:srgbClr val="0A1F3B"/>
                </a:solidFill>
                <a:latin typeface="Consolas"/>
                <a:cs typeface="Consolas"/>
              </a:rPr>
              <a:t>  </a:t>
            </a:r>
            <a:r>
              <a:rPr dirty="0" sz="1800">
                <a:solidFill>
                  <a:srgbClr val="0A1F3B"/>
                </a:solidFill>
                <a:latin typeface="Consolas"/>
                <a:cs typeface="Consolas"/>
              </a:rPr>
              <a:t>sürecini</a:t>
            </a:r>
            <a:r>
              <a:rPr dirty="0" sz="1800" spc="-175">
                <a:solidFill>
                  <a:srgbClr val="0A1F3B"/>
                </a:solidFill>
                <a:latin typeface="Consolas"/>
                <a:cs typeface="Consolas"/>
              </a:rPr>
              <a:t>  </a:t>
            </a:r>
            <a:r>
              <a:rPr dirty="0" sz="1800">
                <a:solidFill>
                  <a:srgbClr val="0A1F3B"/>
                </a:solidFill>
                <a:latin typeface="Consolas"/>
                <a:cs typeface="Consolas"/>
              </a:rPr>
              <a:t>yönlendirebilir.</a:t>
            </a:r>
            <a:r>
              <a:rPr dirty="0" sz="1800" spc="-170">
                <a:solidFill>
                  <a:srgbClr val="0A1F3B"/>
                </a:solidFill>
                <a:latin typeface="Consolas"/>
                <a:cs typeface="Consolas"/>
              </a:rPr>
              <a:t>  </a:t>
            </a:r>
            <a:r>
              <a:rPr dirty="0" sz="1800">
                <a:solidFill>
                  <a:srgbClr val="0A1F3B"/>
                </a:solidFill>
                <a:latin typeface="Consolas"/>
                <a:cs typeface="Consolas"/>
              </a:rPr>
              <a:t>Ancak,</a:t>
            </a:r>
            <a:r>
              <a:rPr dirty="0" sz="1800" spc="-175">
                <a:solidFill>
                  <a:srgbClr val="0A1F3B"/>
                </a:solidFill>
                <a:latin typeface="Consolas"/>
                <a:cs typeface="Consolas"/>
              </a:rPr>
              <a:t>  </a:t>
            </a:r>
            <a:r>
              <a:rPr dirty="0" sz="1800">
                <a:solidFill>
                  <a:srgbClr val="0A1F3B"/>
                </a:solidFill>
                <a:latin typeface="Consolas"/>
                <a:cs typeface="Consolas"/>
              </a:rPr>
              <a:t>bu</a:t>
            </a:r>
            <a:r>
              <a:rPr dirty="0" sz="1800" spc="-170">
                <a:solidFill>
                  <a:srgbClr val="0A1F3B"/>
                </a:solidFill>
                <a:latin typeface="Consolas"/>
                <a:cs typeface="Consolas"/>
              </a:rPr>
              <a:t>  </a:t>
            </a:r>
            <a:r>
              <a:rPr dirty="0" sz="1800" spc="-25">
                <a:solidFill>
                  <a:srgbClr val="0A1F3B"/>
                </a:solidFill>
                <a:latin typeface="Consolas"/>
                <a:cs typeface="Consolas"/>
              </a:rPr>
              <a:t>tür </a:t>
            </a:r>
            <a:r>
              <a:rPr dirty="0" sz="1800">
                <a:solidFill>
                  <a:srgbClr val="0A1F3B"/>
                </a:solidFill>
                <a:latin typeface="Consolas"/>
                <a:cs typeface="Consolas"/>
              </a:rPr>
              <a:t>yönlendirme</a:t>
            </a:r>
            <a:r>
              <a:rPr dirty="0" sz="1800" spc="55">
                <a:solidFill>
                  <a:srgbClr val="0A1F3B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A1F3B"/>
                </a:solidFill>
                <a:latin typeface="Consolas"/>
                <a:cs typeface="Consolas"/>
              </a:rPr>
              <a:t>stratejileri,</a:t>
            </a:r>
            <a:r>
              <a:rPr dirty="0" sz="1800" spc="55">
                <a:solidFill>
                  <a:srgbClr val="0A1F3B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A1F3B"/>
                </a:solidFill>
                <a:latin typeface="Consolas"/>
                <a:cs typeface="Consolas"/>
              </a:rPr>
              <a:t>problem</a:t>
            </a:r>
            <a:r>
              <a:rPr dirty="0" sz="1800" spc="65">
                <a:solidFill>
                  <a:srgbClr val="0A1F3B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A1F3B"/>
                </a:solidFill>
                <a:latin typeface="Consolas"/>
                <a:cs typeface="Consolas"/>
              </a:rPr>
              <a:t>alanına</a:t>
            </a:r>
            <a:r>
              <a:rPr dirty="0" sz="1800" spc="70">
                <a:solidFill>
                  <a:srgbClr val="0A1F3B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A1F3B"/>
                </a:solidFill>
                <a:latin typeface="Consolas"/>
                <a:cs typeface="Consolas"/>
              </a:rPr>
              <a:t>ve</a:t>
            </a:r>
            <a:r>
              <a:rPr dirty="0" sz="1800" spc="75">
                <a:solidFill>
                  <a:srgbClr val="0A1F3B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A1F3B"/>
                </a:solidFill>
                <a:latin typeface="Consolas"/>
                <a:cs typeface="Consolas"/>
              </a:rPr>
              <a:t>uygulama</a:t>
            </a:r>
            <a:r>
              <a:rPr dirty="0" sz="1800" spc="65">
                <a:solidFill>
                  <a:srgbClr val="0A1F3B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A1F3B"/>
                </a:solidFill>
                <a:latin typeface="Consolas"/>
                <a:cs typeface="Consolas"/>
              </a:rPr>
              <a:t>gereksinimlerine</a:t>
            </a:r>
            <a:r>
              <a:rPr dirty="0" sz="1800" spc="55">
                <a:solidFill>
                  <a:srgbClr val="0A1F3B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A1F3B"/>
                </a:solidFill>
                <a:latin typeface="Consolas"/>
                <a:cs typeface="Consolas"/>
              </a:rPr>
              <a:t>bağlı</a:t>
            </a:r>
            <a:r>
              <a:rPr dirty="0" sz="1800" spc="75">
                <a:solidFill>
                  <a:srgbClr val="0A1F3B"/>
                </a:solidFill>
                <a:latin typeface="Consolas"/>
                <a:cs typeface="Consolas"/>
              </a:rPr>
              <a:t> </a:t>
            </a:r>
            <a:r>
              <a:rPr dirty="0" sz="1800" spc="-10">
                <a:solidFill>
                  <a:srgbClr val="0A1F3B"/>
                </a:solidFill>
                <a:latin typeface="Consolas"/>
                <a:cs typeface="Consolas"/>
              </a:rPr>
              <a:t>olarak </a:t>
            </a:r>
            <a:r>
              <a:rPr dirty="0" sz="1800">
                <a:solidFill>
                  <a:srgbClr val="0A1F3B"/>
                </a:solidFill>
                <a:latin typeface="Consolas"/>
                <a:cs typeface="Consolas"/>
              </a:rPr>
              <a:t>etkili</a:t>
            </a:r>
            <a:r>
              <a:rPr dirty="0" sz="1800" spc="-30">
                <a:solidFill>
                  <a:srgbClr val="0A1F3B"/>
                </a:solidFill>
                <a:latin typeface="Consolas"/>
                <a:cs typeface="Consolas"/>
              </a:rPr>
              <a:t> </a:t>
            </a:r>
            <a:r>
              <a:rPr dirty="0" sz="1800" spc="-10">
                <a:solidFill>
                  <a:srgbClr val="0A1F3B"/>
                </a:solidFill>
                <a:latin typeface="Consolas"/>
                <a:cs typeface="Consolas"/>
              </a:rPr>
              <a:t>olmayabilir.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294962" y="4345221"/>
            <a:ext cx="196532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B94609"/>
                </a:solidFill>
                <a:latin typeface="Consolas"/>
                <a:cs typeface="Consolas"/>
              </a:rPr>
              <a:t>Genellik</a:t>
            </a:r>
            <a:r>
              <a:rPr dirty="0" sz="1800" spc="434">
                <a:solidFill>
                  <a:srgbClr val="B94609"/>
                </a:solidFill>
                <a:latin typeface="Consolas"/>
                <a:cs typeface="Consolas"/>
              </a:rPr>
              <a:t> </a:t>
            </a:r>
            <a:r>
              <a:rPr dirty="0" sz="1800" spc="-10">
                <a:solidFill>
                  <a:srgbClr val="B94609"/>
                </a:solidFill>
                <a:latin typeface="Consolas"/>
                <a:cs typeface="Consolas"/>
              </a:rPr>
              <a:t>Kaybı:</a:t>
            </a:r>
            <a:endParaRPr sz="18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dirty="0" sz="1800" spc="-10">
                <a:solidFill>
                  <a:srgbClr val="0A1F3B"/>
                </a:solidFill>
                <a:latin typeface="Consolas"/>
                <a:cs typeface="Consolas"/>
              </a:rPr>
              <a:t>olarak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1340350" y="4619541"/>
            <a:ext cx="307975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937385" algn="l"/>
              </a:tabLst>
            </a:pPr>
            <a:r>
              <a:rPr dirty="0" sz="1800" spc="-10">
                <a:solidFill>
                  <a:srgbClr val="0A1F3B"/>
                </a:solidFill>
                <a:latin typeface="Consolas"/>
                <a:cs typeface="Consolas"/>
              </a:rPr>
              <a:t>tasarlanmamış</a:t>
            </a:r>
            <a:r>
              <a:rPr dirty="0" sz="1800">
                <a:solidFill>
                  <a:srgbClr val="0A1F3B"/>
                </a:solidFill>
                <a:latin typeface="Consolas"/>
                <a:cs typeface="Consolas"/>
              </a:rPr>
              <a:t>	</a:t>
            </a:r>
            <a:r>
              <a:rPr dirty="0" sz="1800" spc="-10">
                <a:solidFill>
                  <a:srgbClr val="0A1F3B"/>
                </a:solidFill>
                <a:latin typeface="Consolas"/>
                <a:cs typeface="Consolas"/>
              </a:rPr>
              <a:t>olabilir.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4688425" y="4619541"/>
            <a:ext cx="391731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58165" algn="l"/>
                <a:tab pos="1854835" algn="l"/>
                <a:tab pos="2649220" algn="l"/>
              </a:tabLst>
            </a:pPr>
            <a:r>
              <a:rPr dirty="0" sz="1800" spc="-25">
                <a:solidFill>
                  <a:srgbClr val="0A1F3B"/>
                </a:solidFill>
                <a:latin typeface="Consolas"/>
                <a:cs typeface="Consolas"/>
              </a:rPr>
              <a:t>Bu</a:t>
            </a:r>
            <a:r>
              <a:rPr dirty="0" sz="1800">
                <a:solidFill>
                  <a:srgbClr val="0A1F3B"/>
                </a:solidFill>
                <a:latin typeface="Consolas"/>
                <a:cs typeface="Consolas"/>
              </a:rPr>
              <a:t>	</a:t>
            </a:r>
            <a:r>
              <a:rPr dirty="0" sz="1800" spc="-10">
                <a:solidFill>
                  <a:srgbClr val="0A1F3B"/>
                </a:solidFill>
                <a:latin typeface="Consolas"/>
                <a:cs typeface="Consolas"/>
              </a:rPr>
              <a:t>nedenle,</a:t>
            </a:r>
            <a:r>
              <a:rPr dirty="0" sz="1800">
                <a:solidFill>
                  <a:srgbClr val="0A1F3B"/>
                </a:solidFill>
                <a:latin typeface="Consolas"/>
                <a:cs typeface="Consolas"/>
              </a:rPr>
              <a:t>	</a:t>
            </a:r>
            <a:r>
              <a:rPr dirty="0" sz="1800" spc="-20">
                <a:solidFill>
                  <a:srgbClr val="0A1F3B"/>
                </a:solidFill>
                <a:latin typeface="Consolas"/>
                <a:cs typeface="Consolas"/>
              </a:rPr>
              <a:t>bazı</a:t>
            </a:r>
            <a:r>
              <a:rPr dirty="0" sz="1800">
                <a:solidFill>
                  <a:srgbClr val="0A1F3B"/>
                </a:solidFill>
                <a:latin typeface="Consolas"/>
                <a:cs typeface="Consolas"/>
              </a:rPr>
              <a:t>	</a:t>
            </a:r>
            <a:r>
              <a:rPr dirty="0" sz="1800" spc="-10">
                <a:solidFill>
                  <a:srgbClr val="0A1F3B"/>
                </a:solidFill>
                <a:latin typeface="Consolas"/>
                <a:cs typeface="Consolas"/>
              </a:rPr>
              <a:t>durumlarda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2417970" y="4345221"/>
            <a:ext cx="721931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0A1F3B"/>
                </a:solidFill>
                <a:latin typeface="Consolas"/>
                <a:cs typeface="Consolas"/>
              </a:rPr>
              <a:t>Metasezgisel</a:t>
            </a:r>
            <a:r>
              <a:rPr dirty="0" sz="1800" spc="425">
                <a:solidFill>
                  <a:srgbClr val="0A1F3B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A1F3B"/>
                </a:solidFill>
                <a:latin typeface="Consolas"/>
                <a:cs typeface="Consolas"/>
              </a:rPr>
              <a:t>algoritmalar,</a:t>
            </a:r>
            <a:r>
              <a:rPr dirty="0" sz="1800" spc="434">
                <a:solidFill>
                  <a:srgbClr val="0A1F3B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A1F3B"/>
                </a:solidFill>
                <a:latin typeface="Consolas"/>
                <a:cs typeface="Consolas"/>
              </a:rPr>
              <a:t>belirli</a:t>
            </a:r>
            <a:r>
              <a:rPr dirty="0" sz="1800" spc="440">
                <a:solidFill>
                  <a:srgbClr val="0A1F3B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A1F3B"/>
                </a:solidFill>
                <a:latin typeface="Consolas"/>
                <a:cs typeface="Consolas"/>
              </a:rPr>
              <a:t>bir</a:t>
            </a:r>
            <a:r>
              <a:rPr dirty="0" sz="1800" spc="450">
                <a:solidFill>
                  <a:srgbClr val="0A1F3B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A1F3B"/>
                </a:solidFill>
                <a:latin typeface="Consolas"/>
                <a:cs typeface="Consolas"/>
              </a:rPr>
              <a:t>problem</a:t>
            </a:r>
            <a:r>
              <a:rPr dirty="0" sz="1800" spc="440">
                <a:solidFill>
                  <a:srgbClr val="0A1F3B"/>
                </a:solidFill>
                <a:latin typeface="Consolas"/>
                <a:cs typeface="Consolas"/>
              </a:rPr>
              <a:t> </a:t>
            </a:r>
            <a:r>
              <a:rPr dirty="0" sz="1800" spc="-10">
                <a:solidFill>
                  <a:srgbClr val="0A1F3B"/>
                </a:solidFill>
                <a:latin typeface="Consolas"/>
                <a:cs typeface="Consolas"/>
              </a:rPr>
              <a:t>alanında</a:t>
            </a:r>
            <a:endParaRPr sz="1800">
              <a:latin typeface="Consolas"/>
              <a:cs typeface="Consolas"/>
            </a:endParaRPr>
          </a:p>
          <a:p>
            <a:pPr marL="6468110">
              <a:lnSpc>
                <a:spcPct val="100000"/>
              </a:lnSpc>
            </a:pPr>
            <a:r>
              <a:rPr dirty="0" sz="1800" spc="-10">
                <a:solidFill>
                  <a:srgbClr val="0A1F3B"/>
                </a:solidFill>
                <a:latin typeface="Consolas"/>
                <a:cs typeface="Consolas"/>
              </a:rPr>
              <a:t>temel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9795350" y="4345221"/>
            <a:ext cx="103060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127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solidFill>
                  <a:srgbClr val="0A1F3B"/>
                </a:solidFill>
                <a:latin typeface="Consolas"/>
                <a:cs typeface="Consolas"/>
              </a:rPr>
              <a:t>spesifik sezgisel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294505" y="4893860"/>
            <a:ext cx="10586720" cy="15678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60960">
              <a:lnSpc>
                <a:spcPct val="100000"/>
              </a:lnSpc>
              <a:spcBef>
                <a:spcPts val="100"/>
              </a:spcBef>
              <a:tabLst>
                <a:tab pos="2013585" algn="l"/>
                <a:tab pos="3140075" algn="l"/>
                <a:tab pos="3763010" algn="l"/>
                <a:tab pos="4887595" algn="l"/>
                <a:tab pos="5637530" algn="l"/>
                <a:tab pos="6386195" algn="l"/>
                <a:tab pos="7637145" algn="l"/>
                <a:tab pos="8135620" algn="l"/>
                <a:tab pos="9135110" algn="l"/>
              </a:tabLst>
            </a:pPr>
            <a:r>
              <a:rPr dirty="0" sz="1800" spc="-10">
                <a:solidFill>
                  <a:srgbClr val="0A1F3B"/>
                </a:solidFill>
                <a:latin typeface="Consolas"/>
                <a:cs typeface="Consolas"/>
              </a:rPr>
              <a:t>algoritmaların</a:t>
            </a:r>
            <a:r>
              <a:rPr dirty="0" sz="1800">
                <a:solidFill>
                  <a:srgbClr val="0A1F3B"/>
                </a:solidFill>
                <a:latin typeface="Consolas"/>
                <a:cs typeface="Consolas"/>
              </a:rPr>
              <a:t>	</a:t>
            </a:r>
            <a:r>
              <a:rPr dirty="0" sz="1800" spc="-10">
                <a:solidFill>
                  <a:srgbClr val="0A1F3B"/>
                </a:solidFill>
                <a:latin typeface="Consolas"/>
                <a:cs typeface="Consolas"/>
              </a:rPr>
              <a:t>belirli</a:t>
            </a:r>
            <a:r>
              <a:rPr dirty="0" sz="1800">
                <a:solidFill>
                  <a:srgbClr val="0A1F3B"/>
                </a:solidFill>
                <a:latin typeface="Consolas"/>
                <a:cs typeface="Consolas"/>
              </a:rPr>
              <a:t>	</a:t>
            </a:r>
            <a:r>
              <a:rPr dirty="0" sz="1800" spc="-25">
                <a:solidFill>
                  <a:srgbClr val="0A1F3B"/>
                </a:solidFill>
                <a:latin typeface="Consolas"/>
                <a:cs typeface="Consolas"/>
              </a:rPr>
              <a:t>bir</a:t>
            </a:r>
            <a:r>
              <a:rPr dirty="0" sz="1800">
                <a:solidFill>
                  <a:srgbClr val="0A1F3B"/>
                </a:solidFill>
                <a:latin typeface="Consolas"/>
                <a:cs typeface="Consolas"/>
              </a:rPr>
              <a:t>	</a:t>
            </a:r>
            <a:r>
              <a:rPr dirty="0" sz="1800" spc="-10">
                <a:solidFill>
                  <a:srgbClr val="0A1F3B"/>
                </a:solidFill>
                <a:latin typeface="Consolas"/>
                <a:cs typeface="Consolas"/>
              </a:rPr>
              <a:t>problem</a:t>
            </a:r>
            <a:r>
              <a:rPr dirty="0" sz="1800">
                <a:solidFill>
                  <a:srgbClr val="0A1F3B"/>
                </a:solidFill>
                <a:latin typeface="Consolas"/>
                <a:cs typeface="Consolas"/>
              </a:rPr>
              <a:t>	</a:t>
            </a:r>
            <a:r>
              <a:rPr dirty="0" sz="1800" spc="-20">
                <a:solidFill>
                  <a:srgbClr val="0A1F3B"/>
                </a:solidFill>
                <a:latin typeface="Consolas"/>
                <a:cs typeface="Consolas"/>
              </a:rPr>
              <a:t>için</a:t>
            </a:r>
            <a:r>
              <a:rPr dirty="0" sz="1800">
                <a:solidFill>
                  <a:srgbClr val="0A1F3B"/>
                </a:solidFill>
                <a:latin typeface="Consolas"/>
                <a:cs typeface="Consolas"/>
              </a:rPr>
              <a:t>	</a:t>
            </a:r>
            <a:r>
              <a:rPr dirty="0" sz="1800" spc="-20">
                <a:solidFill>
                  <a:srgbClr val="0A1F3B"/>
                </a:solidFill>
                <a:latin typeface="Consolas"/>
                <a:cs typeface="Consolas"/>
              </a:rPr>
              <a:t>daha</a:t>
            </a:r>
            <a:r>
              <a:rPr dirty="0" sz="1800">
                <a:solidFill>
                  <a:srgbClr val="0A1F3B"/>
                </a:solidFill>
                <a:latin typeface="Consolas"/>
                <a:cs typeface="Consolas"/>
              </a:rPr>
              <a:t>	</a:t>
            </a:r>
            <a:r>
              <a:rPr dirty="0" sz="1800" spc="-10">
                <a:solidFill>
                  <a:srgbClr val="0A1F3B"/>
                </a:solidFill>
                <a:latin typeface="Consolas"/>
                <a:cs typeface="Consolas"/>
              </a:rPr>
              <a:t>spesifik</a:t>
            </a:r>
            <a:r>
              <a:rPr dirty="0" sz="1800">
                <a:solidFill>
                  <a:srgbClr val="0A1F3B"/>
                </a:solidFill>
                <a:latin typeface="Consolas"/>
                <a:cs typeface="Consolas"/>
              </a:rPr>
              <a:t>	</a:t>
            </a:r>
            <a:r>
              <a:rPr dirty="0" sz="1800" spc="-25">
                <a:solidFill>
                  <a:srgbClr val="0A1F3B"/>
                </a:solidFill>
                <a:latin typeface="Consolas"/>
                <a:cs typeface="Consolas"/>
              </a:rPr>
              <a:t>ve</a:t>
            </a:r>
            <a:r>
              <a:rPr dirty="0" sz="1800">
                <a:solidFill>
                  <a:srgbClr val="0A1F3B"/>
                </a:solidFill>
                <a:latin typeface="Consolas"/>
                <a:cs typeface="Consolas"/>
              </a:rPr>
              <a:t>	</a:t>
            </a:r>
            <a:r>
              <a:rPr dirty="0" sz="1800" spc="-10">
                <a:solidFill>
                  <a:srgbClr val="0A1F3B"/>
                </a:solidFill>
                <a:latin typeface="Consolas"/>
                <a:cs typeface="Consolas"/>
              </a:rPr>
              <a:t>etkili</a:t>
            </a:r>
            <a:r>
              <a:rPr dirty="0" sz="1800">
                <a:solidFill>
                  <a:srgbClr val="0A1F3B"/>
                </a:solidFill>
                <a:latin typeface="Consolas"/>
                <a:cs typeface="Consolas"/>
              </a:rPr>
              <a:t>	</a:t>
            </a:r>
            <a:r>
              <a:rPr dirty="0" sz="1800" spc="-10">
                <a:solidFill>
                  <a:srgbClr val="0A1F3B"/>
                </a:solidFill>
                <a:latin typeface="Consolas"/>
                <a:cs typeface="Consolas"/>
              </a:rPr>
              <a:t>olabileceği düşünülebilir.</a:t>
            </a:r>
            <a:endParaRPr sz="1800">
              <a:latin typeface="Consolas"/>
              <a:cs typeface="Consolas"/>
            </a:endParaRPr>
          </a:p>
          <a:p>
            <a:pPr marL="12700" marR="5080">
              <a:lnSpc>
                <a:spcPct val="100000"/>
              </a:lnSpc>
              <a:spcBef>
                <a:spcPts val="2060"/>
              </a:spcBef>
            </a:pPr>
            <a:r>
              <a:rPr dirty="0" sz="1600">
                <a:solidFill>
                  <a:srgbClr val="B94609"/>
                </a:solidFill>
                <a:latin typeface="Consolas"/>
                <a:cs typeface="Consolas"/>
              </a:rPr>
              <a:t>Bu</a:t>
            </a:r>
            <a:r>
              <a:rPr dirty="0" sz="1600" spc="-40">
                <a:solidFill>
                  <a:srgbClr val="B94609"/>
                </a:solidFill>
                <a:latin typeface="Consolas"/>
                <a:cs typeface="Consolas"/>
              </a:rPr>
              <a:t> </a:t>
            </a:r>
            <a:r>
              <a:rPr dirty="0" sz="1600">
                <a:solidFill>
                  <a:srgbClr val="B94609"/>
                </a:solidFill>
                <a:latin typeface="Consolas"/>
                <a:cs typeface="Consolas"/>
              </a:rPr>
              <a:t>avantajlar</a:t>
            </a:r>
            <a:r>
              <a:rPr dirty="0" sz="1600" spc="-55">
                <a:solidFill>
                  <a:srgbClr val="B94609"/>
                </a:solidFill>
                <a:latin typeface="Consolas"/>
                <a:cs typeface="Consolas"/>
              </a:rPr>
              <a:t> </a:t>
            </a:r>
            <a:r>
              <a:rPr dirty="0" sz="1600">
                <a:solidFill>
                  <a:srgbClr val="B94609"/>
                </a:solidFill>
                <a:latin typeface="Consolas"/>
                <a:cs typeface="Consolas"/>
              </a:rPr>
              <a:t>ve</a:t>
            </a:r>
            <a:r>
              <a:rPr dirty="0" sz="1600" spc="-35">
                <a:solidFill>
                  <a:srgbClr val="B94609"/>
                </a:solidFill>
                <a:latin typeface="Consolas"/>
                <a:cs typeface="Consolas"/>
              </a:rPr>
              <a:t> </a:t>
            </a:r>
            <a:r>
              <a:rPr dirty="0" sz="1600">
                <a:solidFill>
                  <a:srgbClr val="B94609"/>
                </a:solidFill>
                <a:latin typeface="Consolas"/>
                <a:cs typeface="Consolas"/>
              </a:rPr>
              <a:t>dezavantajlar,</a:t>
            </a:r>
            <a:r>
              <a:rPr dirty="0" sz="1600" spc="-40">
                <a:solidFill>
                  <a:srgbClr val="B94609"/>
                </a:solidFill>
                <a:latin typeface="Consolas"/>
                <a:cs typeface="Consolas"/>
              </a:rPr>
              <a:t> </a:t>
            </a:r>
            <a:r>
              <a:rPr dirty="0" sz="1600">
                <a:solidFill>
                  <a:srgbClr val="B94609"/>
                </a:solidFill>
                <a:latin typeface="Consolas"/>
                <a:cs typeface="Consolas"/>
              </a:rPr>
              <a:t>bir</a:t>
            </a:r>
            <a:r>
              <a:rPr dirty="0" sz="1600" spc="-40">
                <a:solidFill>
                  <a:srgbClr val="B94609"/>
                </a:solidFill>
                <a:latin typeface="Consolas"/>
                <a:cs typeface="Consolas"/>
              </a:rPr>
              <a:t> </a:t>
            </a:r>
            <a:r>
              <a:rPr dirty="0" sz="1600">
                <a:solidFill>
                  <a:srgbClr val="B94609"/>
                </a:solidFill>
                <a:latin typeface="Consolas"/>
                <a:cs typeface="Consolas"/>
              </a:rPr>
              <a:t>metasezgisel</a:t>
            </a:r>
            <a:r>
              <a:rPr dirty="0" sz="1600" spc="-45">
                <a:solidFill>
                  <a:srgbClr val="B94609"/>
                </a:solidFill>
                <a:latin typeface="Consolas"/>
                <a:cs typeface="Consolas"/>
              </a:rPr>
              <a:t> </a:t>
            </a:r>
            <a:r>
              <a:rPr dirty="0" sz="1600">
                <a:solidFill>
                  <a:srgbClr val="B94609"/>
                </a:solidFill>
                <a:latin typeface="Consolas"/>
                <a:cs typeface="Consolas"/>
              </a:rPr>
              <a:t>algoritmanın</a:t>
            </a:r>
            <a:r>
              <a:rPr dirty="0" sz="1600" spc="-40">
                <a:solidFill>
                  <a:srgbClr val="B94609"/>
                </a:solidFill>
                <a:latin typeface="Consolas"/>
                <a:cs typeface="Consolas"/>
              </a:rPr>
              <a:t> </a:t>
            </a:r>
            <a:r>
              <a:rPr dirty="0" sz="1600">
                <a:solidFill>
                  <a:srgbClr val="B94609"/>
                </a:solidFill>
                <a:latin typeface="Consolas"/>
                <a:cs typeface="Consolas"/>
              </a:rPr>
              <a:t>belirli</a:t>
            </a:r>
            <a:r>
              <a:rPr dirty="0" sz="1600" spc="-50">
                <a:solidFill>
                  <a:srgbClr val="B94609"/>
                </a:solidFill>
                <a:latin typeface="Consolas"/>
                <a:cs typeface="Consolas"/>
              </a:rPr>
              <a:t> </a:t>
            </a:r>
            <a:r>
              <a:rPr dirty="0" sz="1600">
                <a:solidFill>
                  <a:srgbClr val="B94609"/>
                </a:solidFill>
                <a:latin typeface="Consolas"/>
                <a:cs typeface="Consolas"/>
              </a:rPr>
              <a:t>bir</a:t>
            </a:r>
            <a:r>
              <a:rPr dirty="0" sz="1600" spc="-40">
                <a:solidFill>
                  <a:srgbClr val="B94609"/>
                </a:solidFill>
                <a:latin typeface="Consolas"/>
                <a:cs typeface="Consolas"/>
              </a:rPr>
              <a:t> </a:t>
            </a:r>
            <a:r>
              <a:rPr dirty="0" sz="1600">
                <a:solidFill>
                  <a:srgbClr val="B94609"/>
                </a:solidFill>
                <a:latin typeface="Consolas"/>
                <a:cs typeface="Consolas"/>
              </a:rPr>
              <a:t>problem</a:t>
            </a:r>
            <a:r>
              <a:rPr dirty="0" sz="1600" spc="-40">
                <a:solidFill>
                  <a:srgbClr val="B94609"/>
                </a:solidFill>
                <a:latin typeface="Consolas"/>
                <a:cs typeface="Consolas"/>
              </a:rPr>
              <a:t> </a:t>
            </a:r>
            <a:r>
              <a:rPr dirty="0" sz="1600">
                <a:solidFill>
                  <a:srgbClr val="B94609"/>
                </a:solidFill>
                <a:latin typeface="Consolas"/>
                <a:cs typeface="Consolas"/>
              </a:rPr>
              <a:t>veya</a:t>
            </a:r>
            <a:r>
              <a:rPr dirty="0" sz="1600" spc="-35">
                <a:solidFill>
                  <a:srgbClr val="B94609"/>
                </a:solidFill>
                <a:latin typeface="Consolas"/>
                <a:cs typeface="Consolas"/>
              </a:rPr>
              <a:t> </a:t>
            </a:r>
            <a:r>
              <a:rPr dirty="0" sz="1600" spc="-10">
                <a:solidFill>
                  <a:srgbClr val="B94609"/>
                </a:solidFill>
                <a:latin typeface="Consolas"/>
                <a:cs typeface="Consolas"/>
              </a:rPr>
              <a:t>uygulama </a:t>
            </a:r>
            <a:r>
              <a:rPr dirty="0" sz="1600">
                <a:solidFill>
                  <a:srgbClr val="B94609"/>
                </a:solidFill>
                <a:latin typeface="Consolas"/>
                <a:cs typeface="Consolas"/>
              </a:rPr>
              <a:t>alanı</a:t>
            </a:r>
            <a:r>
              <a:rPr dirty="0" sz="1600" spc="-45">
                <a:solidFill>
                  <a:srgbClr val="B94609"/>
                </a:solidFill>
                <a:latin typeface="Consolas"/>
                <a:cs typeface="Consolas"/>
              </a:rPr>
              <a:t> </a:t>
            </a:r>
            <a:r>
              <a:rPr dirty="0" sz="1600">
                <a:solidFill>
                  <a:srgbClr val="B94609"/>
                </a:solidFill>
                <a:latin typeface="Consolas"/>
                <a:cs typeface="Consolas"/>
              </a:rPr>
              <a:t>için</a:t>
            </a:r>
            <a:r>
              <a:rPr dirty="0" sz="1600" spc="-45">
                <a:solidFill>
                  <a:srgbClr val="B94609"/>
                </a:solidFill>
                <a:latin typeface="Consolas"/>
                <a:cs typeface="Consolas"/>
              </a:rPr>
              <a:t> </a:t>
            </a:r>
            <a:r>
              <a:rPr dirty="0" sz="1600">
                <a:solidFill>
                  <a:srgbClr val="B94609"/>
                </a:solidFill>
                <a:latin typeface="Consolas"/>
                <a:cs typeface="Consolas"/>
              </a:rPr>
              <a:t>uygunluğunu</a:t>
            </a:r>
            <a:r>
              <a:rPr dirty="0" sz="1600" spc="-45">
                <a:solidFill>
                  <a:srgbClr val="B94609"/>
                </a:solidFill>
                <a:latin typeface="Consolas"/>
                <a:cs typeface="Consolas"/>
              </a:rPr>
              <a:t> </a:t>
            </a:r>
            <a:r>
              <a:rPr dirty="0" sz="1600">
                <a:solidFill>
                  <a:srgbClr val="B94609"/>
                </a:solidFill>
                <a:latin typeface="Consolas"/>
                <a:cs typeface="Consolas"/>
              </a:rPr>
              <a:t>değerlendirirken</a:t>
            </a:r>
            <a:r>
              <a:rPr dirty="0" sz="1600" spc="-45">
                <a:solidFill>
                  <a:srgbClr val="B94609"/>
                </a:solidFill>
                <a:latin typeface="Consolas"/>
                <a:cs typeface="Consolas"/>
              </a:rPr>
              <a:t> </a:t>
            </a:r>
            <a:r>
              <a:rPr dirty="0" sz="1600">
                <a:solidFill>
                  <a:srgbClr val="B94609"/>
                </a:solidFill>
                <a:latin typeface="Consolas"/>
                <a:cs typeface="Consolas"/>
              </a:rPr>
              <a:t>dikkate</a:t>
            </a:r>
            <a:r>
              <a:rPr dirty="0" sz="1600" spc="-40">
                <a:solidFill>
                  <a:srgbClr val="B94609"/>
                </a:solidFill>
                <a:latin typeface="Consolas"/>
                <a:cs typeface="Consolas"/>
              </a:rPr>
              <a:t> </a:t>
            </a:r>
            <a:r>
              <a:rPr dirty="0" sz="1600">
                <a:solidFill>
                  <a:srgbClr val="B94609"/>
                </a:solidFill>
                <a:latin typeface="Consolas"/>
                <a:cs typeface="Consolas"/>
              </a:rPr>
              <a:t>alınmalıdır.</a:t>
            </a:r>
            <a:r>
              <a:rPr dirty="0" sz="1600" spc="-45">
                <a:solidFill>
                  <a:srgbClr val="B94609"/>
                </a:solidFill>
                <a:latin typeface="Consolas"/>
                <a:cs typeface="Consolas"/>
              </a:rPr>
              <a:t> </a:t>
            </a:r>
            <a:r>
              <a:rPr dirty="0" sz="1600">
                <a:solidFill>
                  <a:srgbClr val="B94609"/>
                </a:solidFill>
                <a:latin typeface="Consolas"/>
                <a:cs typeface="Consolas"/>
              </a:rPr>
              <a:t>Her</a:t>
            </a:r>
            <a:r>
              <a:rPr dirty="0" sz="1600" spc="-45">
                <a:solidFill>
                  <a:srgbClr val="B94609"/>
                </a:solidFill>
                <a:latin typeface="Consolas"/>
                <a:cs typeface="Consolas"/>
              </a:rPr>
              <a:t> </a:t>
            </a:r>
            <a:r>
              <a:rPr dirty="0" sz="1600">
                <a:solidFill>
                  <a:srgbClr val="B94609"/>
                </a:solidFill>
                <a:latin typeface="Consolas"/>
                <a:cs typeface="Consolas"/>
              </a:rPr>
              <a:t>bir</a:t>
            </a:r>
            <a:r>
              <a:rPr dirty="0" sz="1600" spc="-45">
                <a:solidFill>
                  <a:srgbClr val="B94609"/>
                </a:solidFill>
                <a:latin typeface="Consolas"/>
                <a:cs typeface="Consolas"/>
              </a:rPr>
              <a:t> </a:t>
            </a:r>
            <a:r>
              <a:rPr dirty="0" sz="1600">
                <a:solidFill>
                  <a:srgbClr val="B94609"/>
                </a:solidFill>
                <a:latin typeface="Consolas"/>
                <a:cs typeface="Consolas"/>
              </a:rPr>
              <a:t>durumda,</a:t>
            </a:r>
            <a:r>
              <a:rPr dirty="0" sz="1600" spc="-40">
                <a:solidFill>
                  <a:srgbClr val="B94609"/>
                </a:solidFill>
                <a:latin typeface="Consolas"/>
                <a:cs typeface="Consolas"/>
              </a:rPr>
              <a:t> </a:t>
            </a:r>
            <a:r>
              <a:rPr dirty="0" sz="1600" spc="-10">
                <a:solidFill>
                  <a:srgbClr val="B94609"/>
                </a:solidFill>
                <a:latin typeface="Consolas"/>
                <a:cs typeface="Consolas"/>
              </a:rPr>
              <a:t>algoritmanın </a:t>
            </a:r>
            <a:r>
              <a:rPr dirty="0" sz="1600">
                <a:solidFill>
                  <a:srgbClr val="B94609"/>
                </a:solidFill>
                <a:latin typeface="Consolas"/>
                <a:cs typeface="Consolas"/>
              </a:rPr>
              <a:t>kullanılacağı</a:t>
            </a:r>
            <a:r>
              <a:rPr dirty="0" sz="1600" spc="-75">
                <a:solidFill>
                  <a:srgbClr val="B94609"/>
                </a:solidFill>
                <a:latin typeface="Consolas"/>
                <a:cs typeface="Consolas"/>
              </a:rPr>
              <a:t> </a:t>
            </a:r>
            <a:r>
              <a:rPr dirty="0" sz="1600">
                <a:solidFill>
                  <a:srgbClr val="B94609"/>
                </a:solidFill>
                <a:latin typeface="Consolas"/>
                <a:cs typeface="Consolas"/>
              </a:rPr>
              <a:t>problem</a:t>
            </a:r>
            <a:r>
              <a:rPr dirty="0" sz="1600" spc="-50">
                <a:solidFill>
                  <a:srgbClr val="B94609"/>
                </a:solidFill>
                <a:latin typeface="Consolas"/>
                <a:cs typeface="Consolas"/>
              </a:rPr>
              <a:t> </a:t>
            </a:r>
            <a:r>
              <a:rPr dirty="0" sz="1600">
                <a:solidFill>
                  <a:srgbClr val="B94609"/>
                </a:solidFill>
                <a:latin typeface="Consolas"/>
                <a:cs typeface="Consolas"/>
              </a:rPr>
              <a:t>ve</a:t>
            </a:r>
            <a:r>
              <a:rPr dirty="0" sz="1600" spc="-50">
                <a:solidFill>
                  <a:srgbClr val="B94609"/>
                </a:solidFill>
                <a:latin typeface="Consolas"/>
                <a:cs typeface="Consolas"/>
              </a:rPr>
              <a:t> </a:t>
            </a:r>
            <a:r>
              <a:rPr dirty="0" sz="1600">
                <a:solidFill>
                  <a:srgbClr val="B94609"/>
                </a:solidFill>
                <a:latin typeface="Consolas"/>
                <a:cs typeface="Consolas"/>
              </a:rPr>
              <a:t>gereksinimler</a:t>
            </a:r>
            <a:r>
              <a:rPr dirty="0" sz="1600" spc="-50">
                <a:solidFill>
                  <a:srgbClr val="B94609"/>
                </a:solidFill>
                <a:latin typeface="Consolas"/>
                <a:cs typeface="Consolas"/>
              </a:rPr>
              <a:t> </a:t>
            </a:r>
            <a:r>
              <a:rPr dirty="0" sz="1600">
                <a:solidFill>
                  <a:srgbClr val="B94609"/>
                </a:solidFill>
                <a:latin typeface="Consolas"/>
                <a:cs typeface="Consolas"/>
              </a:rPr>
              <a:t>dikkatlice</a:t>
            </a:r>
            <a:r>
              <a:rPr dirty="0" sz="1600" spc="-45">
                <a:solidFill>
                  <a:srgbClr val="B94609"/>
                </a:solidFill>
                <a:latin typeface="Consolas"/>
                <a:cs typeface="Consolas"/>
              </a:rPr>
              <a:t> </a:t>
            </a:r>
            <a:r>
              <a:rPr dirty="0" sz="1600" spc="-10">
                <a:solidFill>
                  <a:srgbClr val="B94609"/>
                </a:solidFill>
                <a:latin typeface="Consolas"/>
                <a:cs typeface="Consolas"/>
              </a:rPr>
              <a:t>değerlendirilmelidir.</a:t>
            </a:r>
            <a:endParaRPr sz="1600">
              <a:latin typeface="Consolas"/>
              <a:cs typeface="Consolas"/>
            </a:endParaRPr>
          </a:p>
        </p:txBody>
      </p:sp>
      <p:pic>
        <p:nvPicPr>
          <p:cNvPr id="10" name="object 10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281981" y="1"/>
            <a:ext cx="910018" cy="6857998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/>
              <a:t>METASEZGİSEL</a:t>
            </a:r>
            <a:r>
              <a:rPr dirty="0" sz="2000" spc="-50"/>
              <a:t> </a:t>
            </a:r>
            <a:r>
              <a:rPr dirty="0" sz="2000"/>
              <a:t>ALGORİTMALARIN</a:t>
            </a:r>
            <a:r>
              <a:rPr dirty="0" sz="2000" spc="-40"/>
              <a:t> </a:t>
            </a:r>
            <a:r>
              <a:rPr dirty="0" sz="2000" spc="-10"/>
              <a:t>SINIFLANDIRILMASI</a:t>
            </a:r>
            <a:endParaRPr sz="2000"/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281981" y="1"/>
            <a:ext cx="910018" cy="6857998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23189" y="804182"/>
            <a:ext cx="10080040" cy="562110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960755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GİRİŞ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1243088" y="777538"/>
            <a:ext cx="10532745" cy="42938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05"/>
              </a:spcBef>
              <a:buFont typeface="Arial"/>
              <a:buChar char="•"/>
              <a:tabLst>
                <a:tab pos="354965" algn="l"/>
                <a:tab pos="862965" algn="l"/>
                <a:tab pos="2625725" algn="l"/>
                <a:tab pos="4669790" algn="l"/>
                <a:tab pos="6014085" algn="l"/>
                <a:tab pos="7079615" algn="l"/>
                <a:tab pos="9123045" algn="l"/>
              </a:tabLst>
            </a:pPr>
            <a:r>
              <a:rPr dirty="0" sz="2000" spc="-50">
                <a:solidFill>
                  <a:srgbClr val="0D0D0D"/>
                </a:solidFill>
                <a:latin typeface="Consolas"/>
                <a:cs typeface="Consolas"/>
              </a:rPr>
              <a:t>N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değişkenli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x=x1,x2,…,xN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vektörü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için,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maliyet/amaç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fonksiyonu</a:t>
            </a:r>
            <a:endParaRPr sz="2000">
              <a:latin typeface="Consolas"/>
              <a:cs typeface="Consolas"/>
            </a:endParaRPr>
          </a:p>
          <a:p>
            <a:pPr marL="355600">
              <a:lnSpc>
                <a:spcPct val="100000"/>
              </a:lnSpc>
            </a:pP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f(x)=f(x1,x2,…,xN)</a:t>
            </a:r>
            <a:r>
              <a:rPr dirty="0" sz="2000" spc="-5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şeklinde</a:t>
            </a:r>
            <a:r>
              <a:rPr dirty="0" sz="2000" spc="-3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ifade</a:t>
            </a:r>
            <a:r>
              <a:rPr dirty="0" sz="2000" spc="-4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edilir.</a:t>
            </a:r>
            <a:endParaRPr sz="20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000">
              <a:latin typeface="Consolas"/>
              <a:cs typeface="Consolas"/>
            </a:endParaRPr>
          </a:p>
          <a:p>
            <a:pPr marL="354965" indent="-342265">
              <a:lnSpc>
                <a:spcPct val="100000"/>
              </a:lnSpc>
              <a:buFont typeface="Arial"/>
              <a:buChar char="•"/>
              <a:tabLst>
                <a:tab pos="354965" algn="l"/>
              </a:tabLst>
            </a:pP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Bazı</a:t>
            </a:r>
            <a:r>
              <a:rPr dirty="0" sz="2000" spc="-4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problemlerde</a:t>
            </a:r>
            <a:r>
              <a:rPr dirty="0" sz="2000" spc="-3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birden</a:t>
            </a:r>
            <a:r>
              <a:rPr dirty="0" sz="2000" spc="-1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fazla</a:t>
            </a:r>
            <a:r>
              <a:rPr dirty="0" sz="2000" spc="-2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amaç</a:t>
            </a:r>
            <a:r>
              <a:rPr dirty="0" sz="2000" spc="-2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fonksiyonu</a:t>
            </a:r>
            <a:r>
              <a:rPr dirty="0" sz="2000" spc="-1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bulunabilir.</a:t>
            </a:r>
            <a:endParaRPr sz="20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60"/>
              </a:spcBef>
              <a:buClr>
                <a:srgbClr val="0D0D0D"/>
              </a:buClr>
              <a:buFont typeface="Arial"/>
              <a:buChar char="•"/>
            </a:pPr>
            <a:endParaRPr sz="2000">
              <a:latin typeface="Consolas"/>
              <a:cs typeface="Consolas"/>
            </a:endParaRPr>
          </a:p>
          <a:p>
            <a:pPr marL="354965" indent="-342265">
              <a:lnSpc>
                <a:spcPct val="100000"/>
              </a:lnSpc>
              <a:buFont typeface="Arial"/>
              <a:buChar char="•"/>
              <a:tabLst>
                <a:tab pos="354965" algn="l"/>
              </a:tabLst>
            </a:pP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Yani</a:t>
            </a:r>
            <a:r>
              <a:rPr dirty="0" sz="2000" spc="42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problem</a:t>
            </a:r>
            <a:r>
              <a:rPr dirty="0" sz="2000" spc="44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birden</a:t>
            </a:r>
            <a:r>
              <a:rPr dirty="0" sz="2000" spc="434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fazla</a:t>
            </a:r>
            <a:r>
              <a:rPr dirty="0" sz="2000" spc="44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en</a:t>
            </a:r>
            <a:r>
              <a:rPr dirty="0" sz="2000" spc="44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küçük</a:t>
            </a:r>
            <a:r>
              <a:rPr dirty="0" sz="2000" spc="434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yapılacak</a:t>
            </a:r>
            <a:r>
              <a:rPr dirty="0" sz="2000" spc="43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fonksiyon</a:t>
            </a:r>
            <a:r>
              <a:rPr dirty="0" sz="2000" spc="43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içeriyorsa</a:t>
            </a:r>
            <a:r>
              <a:rPr dirty="0" sz="2000" spc="44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 spc="-25" b="1">
                <a:solidFill>
                  <a:srgbClr val="0D0D0D"/>
                </a:solidFill>
                <a:latin typeface="Consolas"/>
                <a:cs typeface="Consolas"/>
              </a:rPr>
              <a:t>çok</a:t>
            </a:r>
            <a:endParaRPr sz="2000">
              <a:latin typeface="Consolas"/>
              <a:cs typeface="Consolas"/>
            </a:endParaRPr>
          </a:p>
          <a:p>
            <a:pPr marL="354965">
              <a:lnSpc>
                <a:spcPct val="100000"/>
              </a:lnSpc>
            </a:pPr>
            <a:r>
              <a:rPr dirty="0" sz="2000" b="1">
                <a:solidFill>
                  <a:srgbClr val="0D0D0D"/>
                </a:solidFill>
                <a:latin typeface="Consolas"/>
                <a:cs typeface="Consolas"/>
              </a:rPr>
              <a:t>amaçlı</a:t>
            </a:r>
            <a:r>
              <a:rPr dirty="0" sz="2000" spc="-50" b="1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 b="1">
                <a:solidFill>
                  <a:srgbClr val="0D0D0D"/>
                </a:solidFill>
                <a:latin typeface="Consolas"/>
                <a:cs typeface="Consolas"/>
              </a:rPr>
              <a:t>(multi</a:t>
            </a:r>
            <a:r>
              <a:rPr dirty="0" sz="2000" spc="-20" b="1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 b="1">
                <a:solidFill>
                  <a:srgbClr val="0D0D0D"/>
                </a:solidFill>
                <a:latin typeface="Consolas"/>
                <a:cs typeface="Consolas"/>
              </a:rPr>
              <a:t>objective)</a:t>
            </a:r>
            <a:r>
              <a:rPr dirty="0" sz="2000" spc="-25" b="1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optimizasyon</a:t>
            </a:r>
            <a:r>
              <a:rPr dirty="0" sz="2000" spc="-3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problemi</a:t>
            </a:r>
            <a:r>
              <a:rPr dirty="0" sz="2000" spc="-2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olarak</a:t>
            </a:r>
            <a:r>
              <a:rPr dirty="0" sz="2000" spc="-3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adlandırılır.</a:t>
            </a:r>
            <a:endParaRPr sz="20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000">
              <a:latin typeface="Consolas"/>
              <a:cs typeface="Consolas"/>
            </a:endParaRPr>
          </a:p>
          <a:p>
            <a:pPr algn="just" marL="351790" marR="5080" indent="-339725">
              <a:lnSpc>
                <a:spcPct val="100000"/>
              </a:lnSpc>
              <a:buFont typeface="Arial"/>
              <a:buChar char="•"/>
              <a:tabLst>
                <a:tab pos="354965" algn="l"/>
              </a:tabLst>
            </a:pP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Problem</a:t>
            </a:r>
            <a:r>
              <a:rPr dirty="0" sz="2000" spc="-280">
                <a:solidFill>
                  <a:srgbClr val="0D0D0D"/>
                </a:solidFill>
                <a:latin typeface="Consolas"/>
                <a:cs typeface="Consolas"/>
              </a:rPr>
              <a:t> 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için</a:t>
            </a:r>
            <a:r>
              <a:rPr dirty="0" sz="2000" spc="-265">
                <a:solidFill>
                  <a:srgbClr val="0D0D0D"/>
                </a:solidFill>
                <a:latin typeface="Consolas"/>
                <a:cs typeface="Consolas"/>
              </a:rPr>
              <a:t> 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sınırlamaları</a:t>
            </a:r>
            <a:r>
              <a:rPr dirty="0" sz="2000" spc="-270">
                <a:solidFill>
                  <a:srgbClr val="0D0D0D"/>
                </a:solidFill>
                <a:latin typeface="Consolas"/>
                <a:cs typeface="Consolas"/>
              </a:rPr>
              <a:t> 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sağlayan</a:t>
            </a:r>
            <a:r>
              <a:rPr dirty="0" sz="2000" spc="-260">
                <a:solidFill>
                  <a:srgbClr val="0D0D0D"/>
                </a:solidFill>
                <a:latin typeface="Consolas"/>
                <a:cs typeface="Consolas"/>
              </a:rPr>
              <a:t> 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mümkün</a:t>
            </a:r>
            <a:r>
              <a:rPr dirty="0" sz="2000" spc="-265">
                <a:solidFill>
                  <a:srgbClr val="0D0D0D"/>
                </a:solidFill>
                <a:latin typeface="Consolas"/>
                <a:cs typeface="Consolas"/>
              </a:rPr>
              <a:t> 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tüm</a:t>
            </a:r>
            <a:r>
              <a:rPr dirty="0" sz="2000" spc="-270">
                <a:solidFill>
                  <a:srgbClr val="0D0D0D"/>
                </a:solidFill>
                <a:latin typeface="Consolas"/>
                <a:cs typeface="Consolas"/>
              </a:rPr>
              <a:t> 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çözümlerin</a:t>
            </a:r>
            <a:r>
              <a:rPr dirty="0" sz="2000" spc="-265">
                <a:solidFill>
                  <a:srgbClr val="0D0D0D"/>
                </a:solidFill>
                <a:latin typeface="Consolas"/>
                <a:cs typeface="Consolas"/>
              </a:rPr>
              <a:t>  </a:t>
            </a: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oluşturduğu </a:t>
            </a: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bölge</a:t>
            </a:r>
            <a:r>
              <a:rPr dirty="0" sz="2000" spc="-120">
                <a:solidFill>
                  <a:srgbClr val="0D0D0D"/>
                </a:solidFill>
                <a:latin typeface="Consolas"/>
                <a:cs typeface="Consolas"/>
              </a:rPr>
              <a:t> 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araştırma</a:t>
            </a:r>
            <a:r>
              <a:rPr dirty="0" sz="2000" spc="-110">
                <a:solidFill>
                  <a:srgbClr val="0D0D0D"/>
                </a:solidFill>
                <a:latin typeface="Consolas"/>
                <a:cs typeface="Consolas"/>
              </a:rPr>
              <a:t> 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yapılabilecek</a:t>
            </a:r>
            <a:r>
              <a:rPr dirty="0" sz="2000" spc="-114">
                <a:solidFill>
                  <a:srgbClr val="0D0D0D"/>
                </a:solidFill>
                <a:latin typeface="Consolas"/>
                <a:cs typeface="Consolas"/>
              </a:rPr>
              <a:t>  </a:t>
            </a:r>
            <a:r>
              <a:rPr dirty="0" sz="2000" b="1">
                <a:solidFill>
                  <a:srgbClr val="0D0D0D"/>
                </a:solidFill>
                <a:latin typeface="Consolas"/>
                <a:cs typeface="Consolas"/>
              </a:rPr>
              <a:t>uygun</a:t>
            </a:r>
            <a:r>
              <a:rPr dirty="0" sz="2000" spc="-110" b="1">
                <a:solidFill>
                  <a:srgbClr val="0D0D0D"/>
                </a:solidFill>
                <a:latin typeface="Consolas"/>
                <a:cs typeface="Consolas"/>
              </a:rPr>
              <a:t>  </a:t>
            </a:r>
            <a:r>
              <a:rPr dirty="0" sz="2000" b="1">
                <a:solidFill>
                  <a:srgbClr val="0D0D0D"/>
                </a:solidFill>
                <a:latin typeface="Consolas"/>
                <a:cs typeface="Consolas"/>
              </a:rPr>
              <a:t>(feasible)</a:t>
            </a:r>
            <a:r>
              <a:rPr dirty="0" sz="2000" spc="-114" b="1">
                <a:solidFill>
                  <a:srgbClr val="0D0D0D"/>
                </a:solidFill>
                <a:latin typeface="Consolas"/>
                <a:cs typeface="Consolas"/>
              </a:rPr>
              <a:t>  </a:t>
            </a:r>
            <a:r>
              <a:rPr dirty="0" sz="2000" b="1">
                <a:solidFill>
                  <a:srgbClr val="0D0D0D"/>
                </a:solidFill>
                <a:latin typeface="Consolas"/>
                <a:cs typeface="Consolas"/>
              </a:rPr>
              <a:t>çözüm</a:t>
            </a:r>
            <a:r>
              <a:rPr dirty="0" sz="2000" spc="-105" b="1">
                <a:solidFill>
                  <a:srgbClr val="0D0D0D"/>
                </a:solidFill>
                <a:latin typeface="Consolas"/>
                <a:cs typeface="Consolas"/>
              </a:rPr>
              <a:t>  </a:t>
            </a:r>
            <a:r>
              <a:rPr dirty="0" sz="2000" b="1">
                <a:solidFill>
                  <a:srgbClr val="0D0D0D"/>
                </a:solidFill>
                <a:latin typeface="Consolas"/>
                <a:cs typeface="Consolas"/>
              </a:rPr>
              <a:t>bölgesi</a:t>
            </a:r>
            <a:r>
              <a:rPr dirty="0" sz="2000" spc="-114" b="1">
                <a:solidFill>
                  <a:srgbClr val="0D0D0D"/>
                </a:solidFill>
                <a:latin typeface="Consolas"/>
                <a:cs typeface="Consolas"/>
              </a:rPr>
              <a:t>  </a:t>
            </a: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olarak 	adlandırılır.</a:t>
            </a:r>
            <a:endParaRPr sz="20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60"/>
              </a:spcBef>
              <a:buClr>
                <a:srgbClr val="0D0D0D"/>
              </a:buClr>
              <a:buFont typeface="Arial"/>
              <a:buChar char="•"/>
            </a:pPr>
            <a:endParaRPr sz="2000">
              <a:latin typeface="Consolas"/>
              <a:cs typeface="Consolas"/>
            </a:endParaRPr>
          </a:p>
          <a:p>
            <a:pPr marL="354965" indent="-342265">
              <a:lnSpc>
                <a:spcPct val="100000"/>
              </a:lnSpc>
              <a:buFont typeface="Arial"/>
              <a:buChar char="•"/>
              <a:tabLst>
                <a:tab pos="354965" algn="l"/>
              </a:tabLst>
            </a:pP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f(x*)&lt;=f(x)</a:t>
            </a:r>
            <a:r>
              <a:rPr dirty="0" sz="2000" spc="4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ile</a:t>
            </a:r>
            <a:r>
              <a:rPr dirty="0" sz="2000" spc="7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verilen</a:t>
            </a:r>
            <a:r>
              <a:rPr dirty="0" sz="2000" spc="7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şartı</a:t>
            </a:r>
            <a:r>
              <a:rPr dirty="0" sz="2000" spc="7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uygun</a:t>
            </a:r>
            <a:r>
              <a:rPr dirty="0" sz="2000" spc="5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bölge</a:t>
            </a:r>
            <a:r>
              <a:rPr dirty="0" sz="2000" spc="6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içindeki</a:t>
            </a:r>
            <a:r>
              <a:rPr dirty="0" sz="2000" spc="5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tüm</a:t>
            </a:r>
            <a:r>
              <a:rPr dirty="0" sz="2000" spc="6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muhtemel</a:t>
            </a:r>
            <a:r>
              <a:rPr dirty="0" sz="2000" spc="5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(x)</a:t>
            </a:r>
            <a:r>
              <a:rPr dirty="0" sz="2000" spc="7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 spc="-20">
                <a:solidFill>
                  <a:srgbClr val="0D0D0D"/>
                </a:solidFill>
                <a:latin typeface="Consolas"/>
                <a:cs typeface="Consolas"/>
              </a:rPr>
              <a:t>için</a:t>
            </a:r>
            <a:endParaRPr sz="2000">
              <a:latin typeface="Consolas"/>
              <a:cs typeface="Consolas"/>
            </a:endParaRPr>
          </a:p>
          <a:p>
            <a:pPr marL="356235">
              <a:lnSpc>
                <a:spcPct val="100000"/>
              </a:lnSpc>
            </a:pP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sağlıyor</a:t>
            </a:r>
            <a:r>
              <a:rPr dirty="0" sz="2000" spc="-3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ise</a:t>
            </a:r>
            <a:r>
              <a:rPr dirty="0" sz="2000" spc="-2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f(x)fonksiyonu</a:t>
            </a:r>
            <a:r>
              <a:rPr dirty="0" sz="2000" spc="-2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x*’da</a:t>
            </a:r>
            <a:r>
              <a:rPr dirty="0" sz="2000" spc="-3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küresel</a:t>
            </a:r>
            <a:r>
              <a:rPr dirty="0" sz="2000" spc="-2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minimuma</a:t>
            </a:r>
            <a:r>
              <a:rPr dirty="0" sz="2000" spc="-3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sahiptir.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1243088" y="5349538"/>
            <a:ext cx="2585720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4965" algn="l"/>
              </a:tabLst>
            </a:pP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Eğer</a:t>
            </a:r>
            <a:r>
              <a:rPr dirty="0" sz="2000" spc="459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bu</a:t>
            </a:r>
            <a:r>
              <a:rPr dirty="0" sz="2000" spc="47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denklem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4003051" y="5349538"/>
            <a:ext cx="1064895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dar</a:t>
            </a:r>
            <a:r>
              <a:rPr dirty="0" sz="2000" spc="459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 spc="-25">
                <a:solidFill>
                  <a:srgbClr val="0D0D0D"/>
                </a:solidFill>
                <a:latin typeface="Consolas"/>
                <a:cs typeface="Consolas"/>
              </a:rPr>
              <a:t>bir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5241996" y="5349538"/>
            <a:ext cx="721995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bölge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6139645" y="5349538"/>
            <a:ext cx="1005840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içinde,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7317763" y="5349538"/>
            <a:ext cx="725170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x*’in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8216940" y="5349538"/>
            <a:ext cx="444500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25">
                <a:solidFill>
                  <a:srgbClr val="0D0D0D"/>
                </a:solidFill>
                <a:latin typeface="Consolas"/>
                <a:cs typeface="Consolas"/>
              </a:rPr>
              <a:t>dar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8835649" y="5349538"/>
            <a:ext cx="2938145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bir</a:t>
            </a:r>
            <a:r>
              <a:rPr dirty="0" sz="2000" spc="44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komşuluğunda</a:t>
            </a:r>
            <a:r>
              <a:rPr dirty="0" sz="2000" spc="44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 spc="-25">
                <a:solidFill>
                  <a:srgbClr val="0D0D0D"/>
                </a:solidFill>
                <a:latin typeface="Consolas"/>
                <a:cs typeface="Consolas"/>
              </a:rPr>
              <a:t>tüm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1585988" y="5654438"/>
            <a:ext cx="3250565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346200" algn="l"/>
                <a:tab pos="2677795" algn="l"/>
              </a:tabLst>
            </a:pP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muhtemel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çözümler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2000" spc="-20">
                <a:solidFill>
                  <a:srgbClr val="0D0D0D"/>
                </a:solidFill>
                <a:latin typeface="Consolas"/>
                <a:cs typeface="Consolas"/>
              </a:rPr>
              <a:t>için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5025664" y="5654438"/>
            <a:ext cx="1701800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sağlanıyorsa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6916913" y="5654438"/>
            <a:ext cx="584835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20">
                <a:solidFill>
                  <a:srgbClr val="0D0D0D"/>
                </a:solidFill>
                <a:latin typeface="Consolas"/>
                <a:cs typeface="Consolas"/>
              </a:rPr>
              <a:t>f(x)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7689599" y="5654438"/>
            <a:ext cx="725170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x*’da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8602519" y="5654438"/>
            <a:ext cx="1144270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bölgesel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9936141" y="5654438"/>
            <a:ext cx="1837689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(lokal/yerel)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1586243" y="5959339"/>
            <a:ext cx="2541905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minimuma</a:t>
            </a:r>
            <a:r>
              <a:rPr dirty="0" sz="2000" spc="-1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sahiptir.</a:t>
            </a:r>
            <a:endParaRPr sz="2000">
              <a:latin typeface="Consolas"/>
              <a:cs typeface="Consolas"/>
            </a:endParaRPr>
          </a:p>
        </p:txBody>
      </p:sp>
      <p:pic>
        <p:nvPicPr>
          <p:cNvPr id="18" name="object 18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0018" cy="6857999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2245986" y="3008368"/>
            <a:ext cx="7146290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b="1">
                <a:solidFill>
                  <a:srgbClr val="B94609"/>
                </a:solidFill>
                <a:latin typeface="Consolas"/>
                <a:cs typeface="Consolas"/>
              </a:rPr>
              <a:t>BIL416</a:t>
            </a:r>
            <a:r>
              <a:rPr dirty="0" sz="3000" spc="-125" b="1">
                <a:solidFill>
                  <a:srgbClr val="B94609"/>
                </a:solidFill>
                <a:latin typeface="Consolas"/>
                <a:cs typeface="Consolas"/>
              </a:rPr>
              <a:t> </a:t>
            </a:r>
            <a:r>
              <a:rPr dirty="0" sz="3000" b="1">
                <a:solidFill>
                  <a:srgbClr val="B94609"/>
                </a:solidFill>
                <a:latin typeface="Consolas"/>
                <a:cs typeface="Consolas"/>
              </a:rPr>
              <a:t>–</a:t>
            </a:r>
            <a:r>
              <a:rPr dirty="0" sz="3000" spc="-140" b="1">
                <a:solidFill>
                  <a:srgbClr val="B94609"/>
                </a:solidFill>
                <a:latin typeface="Consolas"/>
                <a:cs typeface="Consolas"/>
              </a:rPr>
              <a:t> </a:t>
            </a:r>
            <a:r>
              <a:rPr dirty="0" sz="3000" b="1">
                <a:solidFill>
                  <a:srgbClr val="B94609"/>
                </a:solidFill>
                <a:latin typeface="Consolas"/>
                <a:cs typeface="Consolas"/>
              </a:rPr>
              <a:t>Metasezgisel</a:t>
            </a:r>
            <a:r>
              <a:rPr dirty="0" sz="3000" spc="-120" b="1">
                <a:solidFill>
                  <a:srgbClr val="B94609"/>
                </a:solidFill>
                <a:latin typeface="Consolas"/>
                <a:cs typeface="Consolas"/>
              </a:rPr>
              <a:t> </a:t>
            </a:r>
            <a:r>
              <a:rPr dirty="0" sz="3000" spc="-10" b="1">
                <a:solidFill>
                  <a:srgbClr val="B94609"/>
                </a:solidFill>
                <a:latin typeface="Consolas"/>
                <a:cs typeface="Consolas"/>
              </a:rPr>
              <a:t>Algoritmalar</a:t>
            </a:r>
            <a:endParaRPr sz="3000">
              <a:latin typeface="Consolas"/>
              <a:cs typeface="Consolas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3111842" y="1497291"/>
            <a:ext cx="5968365" cy="708025"/>
          </a:xfrm>
          <a:prstGeom prst="rect">
            <a:avLst/>
          </a:prstGeom>
          <a:ln w="9525">
            <a:solidFill>
              <a:srgbClr val="B94609"/>
            </a:solidFill>
          </a:ln>
        </p:spPr>
        <p:txBody>
          <a:bodyPr wrap="square" lIns="0" tIns="31114" rIns="0" bIns="0" rtlCol="0" vert="horz">
            <a:spAutoFit/>
          </a:bodyPr>
          <a:lstStyle/>
          <a:p>
            <a:pPr algn="ctr" marL="635">
              <a:lnSpc>
                <a:spcPct val="100000"/>
              </a:lnSpc>
              <a:spcBef>
                <a:spcPts val="244"/>
              </a:spcBef>
            </a:pPr>
            <a:r>
              <a:rPr dirty="0" sz="2000">
                <a:latin typeface="Consolas"/>
                <a:cs typeface="Consolas"/>
              </a:rPr>
              <a:t>Amasya</a:t>
            </a:r>
            <a:r>
              <a:rPr dirty="0" sz="2000" spc="-45">
                <a:latin typeface="Consolas"/>
                <a:cs typeface="Consolas"/>
              </a:rPr>
              <a:t> </a:t>
            </a:r>
            <a:r>
              <a:rPr dirty="0" sz="2000">
                <a:latin typeface="Consolas"/>
                <a:cs typeface="Consolas"/>
              </a:rPr>
              <a:t>Üniversitesi</a:t>
            </a:r>
            <a:r>
              <a:rPr dirty="0" sz="2000" spc="-30">
                <a:latin typeface="Consolas"/>
                <a:cs typeface="Consolas"/>
              </a:rPr>
              <a:t> </a:t>
            </a:r>
            <a:r>
              <a:rPr dirty="0" sz="2000">
                <a:latin typeface="Consolas"/>
                <a:cs typeface="Consolas"/>
              </a:rPr>
              <a:t>Mühendislik</a:t>
            </a:r>
            <a:r>
              <a:rPr dirty="0" sz="2000" spc="-30">
                <a:latin typeface="Consolas"/>
                <a:cs typeface="Consolas"/>
              </a:rPr>
              <a:t> </a:t>
            </a:r>
            <a:r>
              <a:rPr dirty="0" sz="2000" spc="-10">
                <a:latin typeface="Consolas"/>
                <a:cs typeface="Consolas"/>
              </a:rPr>
              <a:t>Fakültesi</a:t>
            </a:r>
            <a:endParaRPr sz="2000">
              <a:latin typeface="Consolas"/>
              <a:cs typeface="Consolas"/>
            </a:endParaRPr>
          </a:p>
          <a:p>
            <a:pPr algn="ctr">
              <a:lnSpc>
                <a:spcPct val="100000"/>
              </a:lnSpc>
            </a:pPr>
            <a:r>
              <a:rPr dirty="0" sz="2000">
                <a:latin typeface="Consolas"/>
                <a:cs typeface="Consolas"/>
              </a:rPr>
              <a:t>Bilgisayar</a:t>
            </a:r>
            <a:r>
              <a:rPr dirty="0" sz="2000" spc="-50">
                <a:latin typeface="Consolas"/>
                <a:cs typeface="Consolas"/>
              </a:rPr>
              <a:t> </a:t>
            </a:r>
            <a:r>
              <a:rPr dirty="0" sz="2000">
                <a:latin typeface="Consolas"/>
                <a:cs typeface="Consolas"/>
              </a:rPr>
              <a:t>Mühendisliği</a:t>
            </a:r>
            <a:r>
              <a:rPr dirty="0" sz="2000" spc="-25">
                <a:latin typeface="Consolas"/>
                <a:cs typeface="Consolas"/>
              </a:rPr>
              <a:t> </a:t>
            </a:r>
            <a:r>
              <a:rPr dirty="0" sz="2000" spc="-10">
                <a:latin typeface="Consolas"/>
                <a:cs typeface="Consolas"/>
              </a:rPr>
              <a:t>Bölümü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3487169" y="3839094"/>
            <a:ext cx="4739640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635">
              <a:lnSpc>
                <a:spcPct val="100000"/>
              </a:lnSpc>
              <a:spcBef>
                <a:spcPts val="100"/>
              </a:spcBef>
            </a:pPr>
            <a:r>
              <a:rPr dirty="0" sz="1500">
                <a:solidFill>
                  <a:srgbClr val="B94609"/>
                </a:solidFill>
                <a:latin typeface="Consolas"/>
                <a:cs typeface="Consolas"/>
              </a:rPr>
              <a:t>Hafta</a:t>
            </a:r>
            <a:r>
              <a:rPr dirty="0" sz="1500" spc="-55">
                <a:solidFill>
                  <a:srgbClr val="B94609"/>
                </a:solidFill>
                <a:latin typeface="Consolas"/>
                <a:cs typeface="Consolas"/>
              </a:rPr>
              <a:t> </a:t>
            </a:r>
            <a:r>
              <a:rPr dirty="0" sz="1500" spc="-50">
                <a:solidFill>
                  <a:srgbClr val="B94609"/>
                </a:solidFill>
                <a:latin typeface="Consolas"/>
                <a:cs typeface="Consolas"/>
              </a:rPr>
              <a:t>2</a:t>
            </a:r>
            <a:endParaRPr sz="1500">
              <a:latin typeface="Consolas"/>
              <a:cs typeface="Consolas"/>
            </a:endParaRPr>
          </a:p>
          <a:p>
            <a:pPr algn="ctr">
              <a:lnSpc>
                <a:spcPct val="100000"/>
              </a:lnSpc>
            </a:pPr>
            <a:r>
              <a:rPr dirty="0" sz="1500" b="1">
                <a:solidFill>
                  <a:srgbClr val="B94609"/>
                </a:solidFill>
                <a:latin typeface="Consolas"/>
                <a:cs typeface="Consolas"/>
              </a:rPr>
              <a:t>METASEZGİSEL</a:t>
            </a:r>
            <a:r>
              <a:rPr dirty="0" sz="1500" spc="-145" b="1">
                <a:solidFill>
                  <a:srgbClr val="B94609"/>
                </a:solidFill>
                <a:latin typeface="Consolas"/>
                <a:cs typeface="Consolas"/>
              </a:rPr>
              <a:t> </a:t>
            </a:r>
            <a:r>
              <a:rPr dirty="0" sz="1500" b="1">
                <a:solidFill>
                  <a:srgbClr val="B94609"/>
                </a:solidFill>
                <a:latin typeface="Consolas"/>
                <a:cs typeface="Consolas"/>
              </a:rPr>
              <a:t>ALGORİTMALARIN</a:t>
            </a:r>
            <a:r>
              <a:rPr dirty="0" sz="1500" spc="-150" b="1">
                <a:solidFill>
                  <a:srgbClr val="B94609"/>
                </a:solidFill>
                <a:latin typeface="Consolas"/>
                <a:cs typeface="Consolas"/>
              </a:rPr>
              <a:t> </a:t>
            </a:r>
            <a:r>
              <a:rPr dirty="0" sz="1500" spc="-10" b="1">
                <a:solidFill>
                  <a:srgbClr val="B94609"/>
                </a:solidFill>
                <a:latin typeface="Consolas"/>
                <a:cs typeface="Consolas"/>
              </a:rPr>
              <a:t>SINIFLANDIRILMASI</a:t>
            </a:r>
            <a:endParaRPr sz="1500">
              <a:latin typeface="Consolas"/>
              <a:cs typeface="Consolas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4446450" y="4918411"/>
            <a:ext cx="2821305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>
                <a:latin typeface="Consolas"/>
                <a:cs typeface="Consolas"/>
              </a:rPr>
              <a:t>Dr.</a:t>
            </a:r>
            <a:r>
              <a:rPr dirty="0" sz="2000" spc="-15">
                <a:latin typeface="Consolas"/>
                <a:cs typeface="Consolas"/>
              </a:rPr>
              <a:t> </a:t>
            </a:r>
            <a:r>
              <a:rPr dirty="0" sz="2000">
                <a:latin typeface="Consolas"/>
                <a:cs typeface="Consolas"/>
              </a:rPr>
              <a:t>Funda</a:t>
            </a:r>
            <a:r>
              <a:rPr dirty="0" sz="2000" spc="-10">
                <a:latin typeface="Consolas"/>
                <a:cs typeface="Consolas"/>
              </a:rPr>
              <a:t> </a:t>
            </a:r>
            <a:r>
              <a:rPr dirty="0" sz="2000">
                <a:latin typeface="Consolas"/>
                <a:cs typeface="Consolas"/>
              </a:rPr>
              <a:t>KUTLU</a:t>
            </a:r>
            <a:r>
              <a:rPr dirty="0" sz="2000" spc="-15">
                <a:latin typeface="Consolas"/>
                <a:cs typeface="Consolas"/>
              </a:rPr>
              <a:t> </a:t>
            </a:r>
            <a:r>
              <a:rPr dirty="0" sz="2000" spc="-20">
                <a:latin typeface="Consolas"/>
                <a:cs typeface="Consolas"/>
              </a:rPr>
              <a:t>ONAY</a:t>
            </a:r>
            <a:endParaRPr sz="2000">
              <a:latin typeface="Consolas"/>
              <a:cs typeface="Consolas"/>
            </a:endParaRPr>
          </a:p>
        </p:txBody>
      </p:sp>
      <p:pic>
        <p:nvPicPr>
          <p:cNvPr id="6" name="object 6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5537682"/>
            <a:ext cx="12191987" cy="1320316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0018" cy="685799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080539" y="865399"/>
            <a:ext cx="9194337" cy="5127197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243088" y="78732"/>
            <a:ext cx="9448800" cy="3918585"/>
          </a:xfrm>
          <a:prstGeom prst="rect">
            <a:avLst/>
          </a:prstGeom>
        </p:spPr>
        <p:txBody>
          <a:bodyPr wrap="square" lIns="0" tIns="1301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25"/>
              </a:spcBef>
            </a:pPr>
            <a:r>
              <a:rPr dirty="0" sz="3000" b="1">
                <a:latin typeface="Consolas"/>
                <a:cs typeface="Consolas"/>
              </a:rPr>
              <a:t>METASEZGİSEL</a:t>
            </a:r>
            <a:r>
              <a:rPr dirty="0" sz="3000" spc="-260" b="1">
                <a:latin typeface="Consolas"/>
                <a:cs typeface="Consolas"/>
              </a:rPr>
              <a:t> </a:t>
            </a:r>
            <a:r>
              <a:rPr dirty="0" sz="3000" b="1">
                <a:latin typeface="Consolas"/>
                <a:cs typeface="Consolas"/>
              </a:rPr>
              <a:t>ALGORİTMALARIN</a:t>
            </a:r>
            <a:r>
              <a:rPr dirty="0" sz="3000" spc="-260" b="1">
                <a:latin typeface="Consolas"/>
                <a:cs typeface="Consolas"/>
              </a:rPr>
              <a:t> </a:t>
            </a:r>
            <a:r>
              <a:rPr dirty="0" sz="3000" spc="-10" b="1">
                <a:latin typeface="Consolas"/>
                <a:cs typeface="Consolas"/>
              </a:rPr>
              <a:t>SINIFLANDIRILMASI</a:t>
            </a:r>
            <a:endParaRPr sz="30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930"/>
              </a:spcBef>
            </a:pPr>
            <a:r>
              <a:rPr dirty="0" sz="3000" spc="-10">
                <a:solidFill>
                  <a:srgbClr val="0D0D0D"/>
                </a:solidFill>
                <a:latin typeface="Consolas"/>
                <a:cs typeface="Consolas"/>
              </a:rPr>
              <a:t>Metasezgiseller;</a:t>
            </a:r>
            <a:endParaRPr sz="3000">
              <a:latin typeface="Consolas"/>
              <a:cs typeface="Consolas"/>
            </a:endParaRPr>
          </a:p>
          <a:p>
            <a:pPr marL="354965" indent="-342265">
              <a:lnSpc>
                <a:spcPct val="100000"/>
              </a:lnSpc>
              <a:buFont typeface="Arial"/>
              <a:buChar char="•"/>
              <a:tabLst>
                <a:tab pos="354965" algn="l"/>
              </a:tabLst>
            </a:pPr>
            <a:r>
              <a:rPr dirty="0" sz="3000">
                <a:solidFill>
                  <a:srgbClr val="0D0D0D"/>
                </a:solidFill>
                <a:latin typeface="Consolas"/>
                <a:cs typeface="Consolas"/>
              </a:rPr>
              <a:t>Esinlendikleri</a:t>
            </a:r>
            <a:r>
              <a:rPr dirty="0" sz="3000" spc="-29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3000" spc="-10">
                <a:solidFill>
                  <a:srgbClr val="0D0D0D"/>
                </a:solidFill>
                <a:latin typeface="Consolas"/>
                <a:cs typeface="Consolas"/>
              </a:rPr>
              <a:t>kaynaklara,</a:t>
            </a:r>
            <a:endParaRPr sz="3000">
              <a:latin typeface="Consolas"/>
              <a:cs typeface="Consolas"/>
            </a:endParaRPr>
          </a:p>
          <a:p>
            <a:pPr marL="354965" indent="-342265">
              <a:lnSpc>
                <a:spcPct val="100000"/>
              </a:lnSpc>
              <a:buFont typeface="Arial"/>
              <a:buChar char="•"/>
              <a:tabLst>
                <a:tab pos="354965" algn="l"/>
              </a:tabLst>
            </a:pPr>
            <a:r>
              <a:rPr dirty="0" sz="3000">
                <a:solidFill>
                  <a:srgbClr val="0D0D0D"/>
                </a:solidFill>
                <a:latin typeface="Consolas"/>
                <a:cs typeface="Consolas"/>
              </a:rPr>
              <a:t>Aramada</a:t>
            </a:r>
            <a:r>
              <a:rPr dirty="0" sz="3000" spc="-17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3000">
                <a:solidFill>
                  <a:srgbClr val="0D0D0D"/>
                </a:solidFill>
                <a:latin typeface="Consolas"/>
                <a:cs typeface="Consolas"/>
              </a:rPr>
              <a:t>kullandıkları</a:t>
            </a:r>
            <a:r>
              <a:rPr dirty="0" sz="3000" spc="-16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3000">
                <a:solidFill>
                  <a:srgbClr val="0D0D0D"/>
                </a:solidFill>
                <a:latin typeface="Consolas"/>
                <a:cs typeface="Consolas"/>
              </a:rPr>
              <a:t>çözüm</a:t>
            </a:r>
            <a:r>
              <a:rPr dirty="0" sz="3000" spc="-16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3000" spc="-10">
                <a:solidFill>
                  <a:srgbClr val="0D0D0D"/>
                </a:solidFill>
                <a:latin typeface="Consolas"/>
                <a:cs typeface="Consolas"/>
              </a:rPr>
              <a:t>sayısına,</a:t>
            </a:r>
            <a:endParaRPr sz="3000">
              <a:latin typeface="Consolas"/>
              <a:cs typeface="Consolas"/>
            </a:endParaRPr>
          </a:p>
          <a:p>
            <a:pPr marL="354965" indent="-342265">
              <a:lnSpc>
                <a:spcPct val="100000"/>
              </a:lnSpc>
              <a:buFont typeface="Arial"/>
              <a:buChar char="•"/>
              <a:tabLst>
                <a:tab pos="354965" algn="l"/>
              </a:tabLst>
            </a:pPr>
            <a:r>
              <a:rPr dirty="0" sz="3000">
                <a:solidFill>
                  <a:srgbClr val="0D0D0D"/>
                </a:solidFill>
                <a:latin typeface="Consolas"/>
                <a:cs typeface="Consolas"/>
              </a:rPr>
              <a:t>Kullanılan</a:t>
            </a:r>
            <a:r>
              <a:rPr dirty="0" sz="3000" spc="-14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3000">
                <a:solidFill>
                  <a:srgbClr val="0D0D0D"/>
                </a:solidFill>
                <a:latin typeface="Consolas"/>
                <a:cs typeface="Consolas"/>
              </a:rPr>
              <a:t>amaç</a:t>
            </a:r>
            <a:r>
              <a:rPr dirty="0" sz="3000" spc="-15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3000" spc="-10">
                <a:solidFill>
                  <a:srgbClr val="0D0D0D"/>
                </a:solidFill>
                <a:latin typeface="Consolas"/>
                <a:cs typeface="Consolas"/>
              </a:rPr>
              <a:t>fonksiyonuna,</a:t>
            </a:r>
            <a:endParaRPr sz="3000">
              <a:latin typeface="Consolas"/>
              <a:cs typeface="Consolas"/>
            </a:endParaRPr>
          </a:p>
          <a:p>
            <a:pPr marL="354965" indent="-342265">
              <a:lnSpc>
                <a:spcPct val="100000"/>
              </a:lnSpc>
              <a:buFont typeface="Arial"/>
              <a:buChar char="•"/>
              <a:tabLst>
                <a:tab pos="354965" algn="l"/>
              </a:tabLst>
            </a:pPr>
            <a:r>
              <a:rPr dirty="0" sz="3000">
                <a:solidFill>
                  <a:srgbClr val="0D0D0D"/>
                </a:solidFill>
                <a:latin typeface="Consolas"/>
                <a:cs typeface="Consolas"/>
              </a:rPr>
              <a:t>Kullanılan</a:t>
            </a:r>
            <a:r>
              <a:rPr dirty="0" sz="3000" spc="-18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3000">
                <a:solidFill>
                  <a:srgbClr val="0D0D0D"/>
                </a:solidFill>
                <a:latin typeface="Consolas"/>
                <a:cs typeface="Consolas"/>
              </a:rPr>
              <a:t>komşuluk</a:t>
            </a:r>
            <a:r>
              <a:rPr dirty="0" sz="3000" spc="-18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3000" spc="-10">
                <a:solidFill>
                  <a:srgbClr val="0D0D0D"/>
                </a:solidFill>
                <a:latin typeface="Consolas"/>
                <a:cs typeface="Consolas"/>
              </a:rPr>
              <a:t>yapısına,</a:t>
            </a:r>
            <a:endParaRPr sz="3000">
              <a:latin typeface="Consolas"/>
              <a:cs typeface="Consolas"/>
            </a:endParaRPr>
          </a:p>
          <a:p>
            <a:pPr marL="12700" marR="4402455" indent="342265">
              <a:lnSpc>
                <a:spcPct val="100000"/>
              </a:lnSpc>
              <a:buFont typeface="Arial"/>
              <a:buChar char="•"/>
              <a:tabLst>
                <a:tab pos="354965" algn="l"/>
              </a:tabLst>
            </a:pPr>
            <a:r>
              <a:rPr dirty="0" sz="3000">
                <a:solidFill>
                  <a:srgbClr val="0D0D0D"/>
                </a:solidFill>
                <a:latin typeface="Consolas"/>
                <a:cs typeface="Consolas"/>
              </a:rPr>
              <a:t>Hafıza</a:t>
            </a:r>
            <a:r>
              <a:rPr dirty="0" sz="3000" spc="-12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3000" spc="-10">
                <a:solidFill>
                  <a:srgbClr val="0D0D0D"/>
                </a:solidFill>
                <a:latin typeface="Consolas"/>
                <a:cs typeface="Consolas"/>
              </a:rPr>
              <a:t>kullanımına </a:t>
            </a:r>
            <a:r>
              <a:rPr dirty="0" sz="3000">
                <a:solidFill>
                  <a:srgbClr val="0D0D0D"/>
                </a:solidFill>
                <a:latin typeface="Consolas"/>
                <a:cs typeface="Consolas"/>
              </a:rPr>
              <a:t>göre</a:t>
            </a:r>
            <a:r>
              <a:rPr dirty="0" sz="3000" spc="-8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3000" spc="-10">
                <a:solidFill>
                  <a:srgbClr val="0D0D0D"/>
                </a:solidFill>
                <a:latin typeface="Consolas"/>
                <a:cs typeface="Consolas"/>
              </a:rPr>
              <a:t>sınıflandırılırlar.</a:t>
            </a:r>
            <a:endParaRPr sz="3000">
              <a:latin typeface="Consolas"/>
              <a:cs typeface="Consolas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0018" cy="6857999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960755">
              <a:lnSpc>
                <a:spcPct val="100000"/>
              </a:lnSpc>
              <a:spcBef>
                <a:spcPts val="100"/>
              </a:spcBef>
            </a:pPr>
            <a:r>
              <a:rPr dirty="0"/>
              <a:t>SÜRÜ</a:t>
            </a:r>
            <a:r>
              <a:rPr dirty="0" spc="-100"/>
              <a:t> </a:t>
            </a:r>
            <a:r>
              <a:rPr dirty="0"/>
              <a:t>ZEKASI</a:t>
            </a:r>
            <a:r>
              <a:rPr dirty="0" spc="-100"/>
              <a:t> </a:t>
            </a:r>
            <a:r>
              <a:rPr dirty="0" spc="-10"/>
              <a:t>NEDİR?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1243088" y="777538"/>
            <a:ext cx="5798820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05"/>
              </a:spcBef>
              <a:buFont typeface="Arial"/>
              <a:buChar char="•"/>
              <a:tabLst>
                <a:tab pos="354965" algn="l"/>
                <a:tab pos="1327150" algn="l"/>
                <a:tab pos="2578735" algn="l"/>
                <a:tab pos="3828415" algn="l"/>
              </a:tabLst>
            </a:pPr>
            <a:r>
              <a:rPr dirty="0" sz="2000" spc="-20">
                <a:solidFill>
                  <a:srgbClr val="0D0D0D"/>
                </a:solidFill>
                <a:latin typeface="Consolas"/>
                <a:cs typeface="Consolas"/>
              </a:rPr>
              <a:t>Sürü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zekası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(Swarm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Intelligence),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7428982" y="777538"/>
            <a:ext cx="864235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doğada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8678617" y="777538"/>
            <a:ext cx="1563370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gözlemlenen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10627894" y="777538"/>
            <a:ext cx="1145540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karmaşık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1585988" y="1082439"/>
            <a:ext cx="5638165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topluluklar</a:t>
            </a:r>
            <a:r>
              <a:rPr dirty="0" sz="2000" spc="38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veya</a:t>
            </a:r>
            <a:r>
              <a:rPr dirty="0" sz="2000" spc="40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sürülerdeki</a:t>
            </a:r>
            <a:r>
              <a:rPr dirty="0" sz="2000" spc="40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bireylerin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7393606" y="1082439"/>
            <a:ext cx="1981200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davranışlarını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9543944" y="1082439"/>
            <a:ext cx="1757045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inceleyen</a:t>
            </a:r>
            <a:r>
              <a:rPr dirty="0" sz="2000" spc="39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 spc="-25">
                <a:solidFill>
                  <a:srgbClr val="0D0D0D"/>
                </a:solidFill>
                <a:latin typeface="Consolas"/>
                <a:cs typeface="Consolas"/>
              </a:rPr>
              <a:t>ve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11468789" y="1082439"/>
            <a:ext cx="306070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25">
                <a:solidFill>
                  <a:srgbClr val="0D0D0D"/>
                </a:solidFill>
                <a:latin typeface="Consolas"/>
                <a:cs typeface="Consolas"/>
              </a:rPr>
              <a:t>bu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1585734" y="1387339"/>
            <a:ext cx="10186035" cy="6362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3970" marR="5080" indent="-1270">
              <a:lnSpc>
                <a:spcPct val="100000"/>
              </a:lnSpc>
              <a:spcBef>
                <a:spcPts val="105"/>
              </a:spcBef>
            </a:pP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davranışlardan</a:t>
            </a:r>
            <a:r>
              <a:rPr dirty="0" sz="2000" spc="34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ilham</a:t>
            </a:r>
            <a:r>
              <a:rPr dirty="0" sz="2000" spc="34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alarak</a:t>
            </a:r>
            <a:r>
              <a:rPr dirty="0" sz="2000" spc="35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yapay</a:t>
            </a:r>
            <a:r>
              <a:rPr dirty="0" sz="2000" spc="36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sistemler</a:t>
            </a:r>
            <a:r>
              <a:rPr dirty="0" sz="2000" spc="35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geliştiren</a:t>
            </a:r>
            <a:r>
              <a:rPr dirty="0" sz="2000" spc="35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bir</a:t>
            </a:r>
            <a:r>
              <a:rPr dirty="0" sz="2000" spc="35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alanı</a:t>
            </a:r>
            <a:r>
              <a:rPr dirty="0" sz="2000" spc="36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ifade eder.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1243088" y="2301538"/>
            <a:ext cx="114935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50">
                <a:solidFill>
                  <a:srgbClr val="0D0D0D"/>
                </a:solidFill>
                <a:latin typeface="Arial"/>
                <a:cs typeface="Arial"/>
              </a:rPr>
              <a:t>•</a:t>
            </a:r>
            <a:endParaRPr sz="2000">
              <a:latin typeface="Arial"/>
              <a:cs typeface="Arial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1585988" y="2301538"/>
            <a:ext cx="3090545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Sürü</a:t>
            </a:r>
            <a:r>
              <a:rPr dirty="0" sz="2000" spc="-300">
                <a:solidFill>
                  <a:srgbClr val="0D0D0D"/>
                </a:solidFill>
                <a:latin typeface="Consolas"/>
                <a:cs typeface="Consolas"/>
              </a:rPr>
              <a:t> 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zekası,</a:t>
            </a:r>
            <a:r>
              <a:rPr dirty="0" sz="2000" spc="-300">
                <a:solidFill>
                  <a:srgbClr val="0D0D0D"/>
                </a:solidFill>
                <a:latin typeface="Consolas"/>
                <a:cs typeface="Consolas"/>
              </a:rPr>
              <a:t>  </a:t>
            </a: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topluluk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4856670" y="2301538"/>
            <a:ext cx="1003935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halinde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6037588" y="2301538"/>
            <a:ext cx="1005840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hareket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7221559" y="2301538"/>
            <a:ext cx="583565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20">
                <a:solidFill>
                  <a:srgbClr val="0D0D0D"/>
                </a:solidFill>
                <a:latin typeface="Consolas"/>
                <a:cs typeface="Consolas"/>
              </a:rPr>
              <a:t>eden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7983556" y="2301538"/>
            <a:ext cx="1584325" cy="6362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bireylerin</a:t>
            </a:r>
            <a:endParaRPr sz="2000">
              <a:latin typeface="Consolas"/>
              <a:cs typeface="Consolas"/>
            </a:endParaRPr>
          </a:p>
          <a:p>
            <a:pPr marL="34925">
              <a:lnSpc>
                <a:spcPct val="100000"/>
              </a:lnSpc>
            </a:pP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davranışlar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9585175" y="2301538"/>
            <a:ext cx="725170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basit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10487406" y="2301538"/>
            <a:ext cx="1284605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kurallara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1585734" y="2606439"/>
            <a:ext cx="2093595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1240790" algn="l"/>
              </a:tabLst>
            </a:pP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dayalı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olarak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4042245" y="2606439"/>
            <a:ext cx="3599815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1519555" algn="l"/>
                <a:tab pos="2188845" algn="l"/>
              </a:tabLst>
            </a:pP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karmaşık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2000" spc="-25">
                <a:solidFill>
                  <a:srgbClr val="0D0D0D"/>
                </a:solidFill>
                <a:latin typeface="Consolas"/>
                <a:cs typeface="Consolas"/>
              </a:rPr>
              <a:t>ve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koordineli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22" name="object 22" descr=""/>
          <p:cNvSpPr txBox="1"/>
          <p:nvPr/>
        </p:nvSpPr>
        <p:spPr>
          <a:xfrm>
            <a:off x="9932578" y="2606439"/>
            <a:ext cx="1842770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sergilemesini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23" name="object 23" descr=""/>
          <p:cNvSpPr txBox="1"/>
          <p:nvPr/>
        </p:nvSpPr>
        <p:spPr>
          <a:xfrm>
            <a:off x="1585734" y="2911339"/>
            <a:ext cx="1424940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araştırır.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24" name="object 24" descr=""/>
          <p:cNvSpPr txBox="1"/>
          <p:nvPr/>
        </p:nvSpPr>
        <p:spPr>
          <a:xfrm>
            <a:off x="1243088" y="3520738"/>
            <a:ext cx="114935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50">
                <a:solidFill>
                  <a:srgbClr val="0D0D0D"/>
                </a:solidFill>
                <a:latin typeface="Arial"/>
                <a:cs typeface="Arial"/>
              </a:rPr>
              <a:t>•</a:t>
            </a:r>
            <a:endParaRPr sz="2000">
              <a:latin typeface="Arial"/>
              <a:cs typeface="Arial"/>
            </a:endParaRPr>
          </a:p>
        </p:txBody>
      </p:sp>
      <p:sp>
        <p:nvSpPr>
          <p:cNvPr id="25" name="object 25" descr=""/>
          <p:cNvSpPr txBox="1"/>
          <p:nvPr/>
        </p:nvSpPr>
        <p:spPr>
          <a:xfrm>
            <a:off x="6916913" y="3520738"/>
            <a:ext cx="1003935" cy="6362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r" marR="5080">
              <a:lnSpc>
                <a:spcPct val="100000"/>
              </a:lnSpc>
              <a:spcBef>
                <a:spcPts val="105"/>
              </a:spcBef>
            </a:pP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karınca</a:t>
            </a:r>
            <a:endParaRPr sz="2000">
              <a:latin typeface="Consolas"/>
              <a:cs typeface="Consolas"/>
            </a:endParaRPr>
          </a:p>
          <a:p>
            <a:pPr algn="r" marR="53340">
              <a:lnSpc>
                <a:spcPct val="100000"/>
              </a:lnSpc>
            </a:pPr>
            <a:r>
              <a:rPr dirty="0" sz="2000" spc="-20">
                <a:solidFill>
                  <a:srgbClr val="0D0D0D"/>
                </a:solidFill>
                <a:latin typeface="Consolas"/>
                <a:cs typeface="Consolas"/>
              </a:rPr>
              <a:t>gibi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26" name="object 26" descr=""/>
          <p:cNvSpPr txBox="1"/>
          <p:nvPr/>
        </p:nvSpPr>
        <p:spPr>
          <a:xfrm>
            <a:off x="8108774" y="3520738"/>
            <a:ext cx="1563370" cy="6362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kolonileri,</a:t>
            </a:r>
            <a:endParaRPr sz="2000">
              <a:latin typeface="Consolas"/>
              <a:cs typeface="Consolas"/>
            </a:endParaRPr>
          </a:p>
          <a:p>
            <a:pPr marL="165100">
              <a:lnSpc>
                <a:spcPct val="100000"/>
              </a:lnSpc>
            </a:pP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doğadaki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27" name="object 27" descr=""/>
          <p:cNvSpPr txBox="1"/>
          <p:nvPr/>
        </p:nvSpPr>
        <p:spPr>
          <a:xfrm>
            <a:off x="9861316" y="3520738"/>
            <a:ext cx="1912620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644525" algn="l"/>
              </a:tabLst>
            </a:pPr>
            <a:r>
              <a:rPr dirty="0" sz="2000" spc="-25">
                <a:solidFill>
                  <a:srgbClr val="0D0D0D"/>
                </a:solidFill>
                <a:latin typeface="Consolas"/>
                <a:cs typeface="Consolas"/>
              </a:rPr>
              <a:t>arı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sürüleri,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28" name="object 28" descr=""/>
          <p:cNvSpPr txBox="1"/>
          <p:nvPr/>
        </p:nvSpPr>
        <p:spPr>
          <a:xfrm>
            <a:off x="1585988" y="3825638"/>
            <a:ext cx="3783965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126490" algn="l"/>
                <a:tab pos="2658110" algn="l"/>
                <a:tab pos="3350260" algn="l"/>
              </a:tabLst>
            </a:pP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balık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sürüleri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2000" spc="-25">
                <a:solidFill>
                  <a:srgbClr val="0D0D0D"/>
                </a:solidFill>
                <a:latin typeface="Consolas"/>
                <a:cs typeface="Consolas"/>
              </a:rPr>
              <a:t>ve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2000" spc="-25">
                <a:solidFill>
                  <a:srgbClr val="0D0D0D"/>
                </a:solidFill>
                <a:latin typeface="Consolas"/>
                <a:cs typeface="Consolas"/>
              </a:rPr>
              <a:t>kuş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29" name="object 29" descr=""/>
          <p:cNvSpPr txBox="1"/>
          <p:nvPr/>
        </p:nvSpPr>
        <p:spPr>
          <a:xfrm>
            <a:off x="1585988" y="3520738"/>
            <a:ext cx="5314315" cy="6362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507365" algn="l"/>
                <a:tab pos="1839595" algn="l"/>
                <a:tab pos="3870960" algn="l"/>
              </a:tabLst>
            </a:pPr>
            <a:r>
              <a:rPr dirty="0" sz="2000" spc="-25">
                <a:solidFill>
                  <a:srgbClr val="0D0D0D"/>
                </a:solidFill>
                <a:latin typeface="Consolas"/>
                <a:cs typeface="Consolas"/>
              </a:rPr>
              <a:t>Bu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alandaki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araştırmalar,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özellikle</a:t>
            </a:r>
            <a:endParaRPr sz="2000">
              <a:latin typeface="Consolas"/>
              <a:cs typeface="Consolas"/>
            </a:endParaRPr>
          </a:p>
          <a:p>
            <a:pPr marL="4184015">
              <a:lnSpc>
                <a:spcPct val="100000"/>
              </a:lnSpc>
            </a:pP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sürüleri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30" name="object 30" descr=""/>
          <p:cNvSpPr txBox="1"/>
          <p:nvPr/>
        </p:nvSpPr>
        <p:spPr>
          <a:xfrm>
            <a:off x="9792853" y="3825638"/>
            <a:ext cx="1981200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organizmaların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31" name="object 31" descr=""/>
          <p:cNvSpPr txBox="1"/>
          <p:nvPr/>
        </p:nvSpPr>
        <p:spPr>
          <a:xfrm>
            <a:off x="1585988" y="4130539"/>
            <a:ext cx="3658870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davranışlarını</a:t>
            </a:r>
            <a:r>
              <a:rPr dirty="0" sz="2000" spc="-3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temel</a:t>
            </a:r>
            <a:r>
              <a:rPr dirty="0" sz="2000" spc="-3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alır.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32" name="object 32" descr=""/>
          <p:cNvSpPr txBox="1"/>
          <p:nvPr/>
        </p:nvSpPr>
        <p:spPr>
          <a:xfrm>
            <a:off x="1243088" y="4739938"/>
            <a:ext cx="114935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50">
                <a:solidFill>
                  <a:srgbClr val="0D0D0D"/>
                </a:solidFill>
                <a:latin typeface="Arial"/>
                <a:cs typeface="Arial"/>
              </a:rPr>
              <a:t>•</a:t>
            </a:r>
            <a:endParaRPr sz="2000">
              <a:latin typeface="Arial"/>
              <a:cs typeface="Arial"/>
            </a:endParaRPr>
          </a:p>
        </p:txBody>
      </p:sp>
      <p:sp>
        <p:nvSpPr>
          <p:cNvPr id="33" name="object 33" descr=""/>
          <p:cNvSpPr txBox="1"/>
          <p:nvPr/>
        </p:nvSpPr>
        <p:spPr>
          <a:xfrm>
            <a:off x="1585988" y="4739938"/>
            <a:ext cx="4114800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Bu</a:t>
            </a:r>
            <a:r>
              <a:rPr dirty="0" sz="2000" spc="114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organizmalar,</a:t>
            </a:r>
            <a:r>
              <a:rPr dirty="0" sz="2000" spc="114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çevreleriyle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34" name="object 34" descr=""/>
          <p:cNvSpPr txBox="1"/>
          <p:nvPr/>
        </p:nvSpPr>
        <p:spPr>
          <a:xfrm>
            <a:off x="5830418" y="4739938"/>
            <a:ext cx="1563370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etkileşimde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35" name="object 35" descr=""/>
          <p:cNvSpPr txBox="1"/>
          <p:nvPr/>
        </p:nvSpPr>
        <p:spPr>
          <a:xfrm>
            <a:off x="7525187" y="4739938"/>
            <a:ext cx="1423035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bulunurken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36" name="object 36" descr=""/>
          <p:cNvSpPr txBox="1"/>
          <p:nvPr/>
        </p:nvSpPr>
        <p:spPr>
          <a:xfrm>
            <a:off x="9079722" y="4739938"/>
            <a:ext cx="1423035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genellikle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37" name="object 37" descr=""/>
          <p:cNvSpPr txBox="1"/>
          <p:nvPr/>
        </p:nvSpPr>
        <p:spPr>
          <a:xfrm>
            <a:off x="10634257" y="4739938"/>
            <a:ext cx="1139825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karmaşık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38" name="object 38" descr=""/>
          <p:cNvSpPr txBox="1"/>
          <p:nvPr/>
        </p:nvSpPr>
        <p:spPr>
          <a:xfrm>
            <a:off x="1586243" y="5044838"/>
            <a:ext cx="2486025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94385" algn="l"/>
              </a:tabLst>
            </a:pPr>
            <a:r>
              <a:rPr dirty="0" sz="2000" spc="-20">
                <a:solidFill>
                  <a:srgbClr val="0D0D0D"/>
                </a:solidFill>
                <a:latin typeface="Consolas"/>
                <a:cs typeface="Consolas"/>
              </a:rPr>
              <a:t>grup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davranışları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39" name="object 39" descr=""/>
          <p:cNvSpPr txBox="1"/>
          <p:nvPr/>
        </p:nvSpPr>
        <p:spPr>
          <a:xfrm>
            <a:off x="4266975" y="5044838"/>
            <a:ext cx="1563370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sergilerler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40" name="object 40" descr=""/>
          <p:cNvSpPr txBox="1"/>
          <p:nvPr/>
        </p:nvSpPr>
        <p:spPr>
          <a:xfrm>
            <a:off x="6025626" y="5044838"/>
            <a:ext cx="306070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25">
                <a:solidFill>
                  <a:srgbClr val="0D0D0D"/>
                </a:solidFill>
                <a:latin typeface="Consolas"/>
                <a:cs typeface="Consolas"/>
              </a:rPr>
              <a:t>ve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41" name="object 41" descr=""/>
          <p:cNvSpPr txBox="1"/>
          <p:nvPr/>
        </p:nvSpPr>
        <p:spPr>
          <a:xfrm>
            <a:off x="6528534" y="5044838"/>
            <a:ext cx="2065020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13715" algn="l"/>
              </a:tabLst>
            </a:pPr>
            <a:r>
              <a:rPr dirty="0" sz="2000" spc="-25">
                <a:solidFill>
                  <a:srgbClr val="0D0D0D"/>
                </a:solidFill>
                <a:latin typeface="Consolas"/>
                <a:cs typeface="Consolas"/>
              </a:rPr>
              <a:t>bu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davranışlar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42" name="object 42" descr=""/>
          <p:cNvSpPr txBox="1"/>
          <p:nvPr/>
        </p:nvSpPr>
        <p:spPr>
          <a:xfrm>
            <a:off x="8790092" y="5044838"/>
            <a:ext cx="1423670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genellikle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43" name="object 43" descr=""/>
          <p:cNvSpPr txBox="1"/>
          <p:nvPr/>
        </p:nvSpPr>
        <p:spPr>
          <a:xfrm>
            <a:off x="10408508" y="5044838"/>
            <a:ext cx="725170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kolay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44" name="object 44" descr=""/>
          <p:cNvSpPr txBox="1"/>
          <p:nvPr/>
        </p:nvSpPr>
        <p:spPr>
          <a:xfrm>
            <a:off x="11330591" y="5044838"/>
            <a:ext cx="443230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25">
                <a:solidFill>
                  <a:srgbClr val="0D0D0D"/>
                </a:solidFill>
                <a:latin typeface="Consolas"/>
                <a:cs typeface="Consolas"/>
              </a:rPr>
              <a:t>bir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45" name="object 45" descr=""/>
          <p:cNvSpPr txBox="1"/>
          <p:nvPr/>
        </p:nvSpPr>
        <p:spPr>
          <a:xfrm>
            <a:off x="1586243" y="5349739"/>
            <a:ext cx="10187940" cy="6362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264920" algn="l"/>
                <a:tab pos="2517775" algn="l"/>
                <a:tab pos="4886325" algn="l"/>
                <a:tab pos="5998845" algn="l"/>
                <a:tab pos="6971030" algn="l"/>
                <a:tab pos="8921750" algn="l"/>
                <a:tab pos="9474835" algn="l"/>
              </a:tabLst>
            </a:pP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merkezi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kontrol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mekanizmasından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ziyade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yerel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etkileşimler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2000" spc="-25">
                <a:solidFill>
                  <a:srgbClr val="0D0D0D"/>
                </a:solidFill>
                <a:latin typeface="Consolas"/>
                <a:cs typeface="Consolas"/>
              </a:rPr>
              <a:t>ve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basit</a:t>
            </a:r>
            <a:endParaRPr sz="20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kuralların</a:t>
            </a:r>
            <a:r>
              <a:rPr dirty="0" sz="2000" spc="-5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uygulanmasıyla</a:t>
            </a:r>
            <a:r>
              <a:rPr dirty="0" sz="2000" spc="-3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ortaya</a:t>
            </a:r>
            <a:r>
              <a:rPr dirty="0" sz="2000" spc="-4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çıkar.</a:t>
            </a:r>
            <a:endParaRPr sz="2000">
              <a:latin typeface="Consolas"/>
              <a:cs typeface="Consolas"/>
            </a:endParaRPr>
          </a:p>
        </p:txBody>
      </p:sp>
      <p:pic>
        <p:nvPicPr>
          <p:cNvPr id="46" name="object 46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0018" cy="6857999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960755">
              <a:lnSpc>
                <a:spcPct val="100000"/>
              </a:lnSpc>
              <a:spcBef>
                <a:spcPts val="100"/>
              </a:spcBef>
            </a:pPr>
            <a:r>
              <a:rPr dirty="0"/>
              <a:t>SÜRÜ</a:t>
            </a:r>
            <a:r>
              <a:rPr dirty="0" spc="-100"/>
              <a:t> </a:t>
            </a:r>
            <a:r>
              <a:rPr dirty="0"/>
              <a:t>ZEKASI</a:t>
            </a:r>
            <a:r>
              <a:rPr dirty="0" spc="-100"/>
              <a:t> </a:t>
            </a:r>
            <a:r>
              <a:rPr dirty="0" spc="-10"/>
              <a:t>NEDİR?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1243088" y="779061"/>
            <a:ext cx="10532110" cy="46888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354965" marR="7620" indent="-3429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4965" algn="l"/>
              </a:tabLst>
            </a:pP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Sürü</a:t>
            </a:r>
            <a:r>
              <a:rPr dirty="0" sz="1800" spc="18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zekası</a:t>
            </a:r>
            <a:r>
              <a:rPr dirty="0" sz="1800" spc="21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araştırmaları,</a:t>
            </a:r>
            <a:r>
              <a:rPr dirty="0" sz="1800" spc="19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bu</a:t>
            </a:r>
            <a:r>
              <a:rPr dirty="0" sz="1800" spc="20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tür</a:t>
            </a:r>
            <a:r>
              <a:rPr dirty="0" sz="1800" spc="204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doğal</a:t>
            </a:r>
            <a:r>
              <a:rPr dirty="0" sz="1800" spc="21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davranışların</a:t>
            </a:r>
            <a:r>
              <a:rPr dirty="0" sz="1800" spc="19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modellemesini</a:t>
            </a:r>
            <a:r>
              <a:rPr dirty="0" sz="1800" spc="20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ve</a:t>
            </a:r>
            <a:r>
              <a:rPr dirty="0" sz="1800" spc="20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 spc="-10">
                <a:solidFill>
                  <a:srgbClr val="0D0D0D"/>
                </a:solidFill>
                <a:latin typeface="Consolas"/>
                <a:cs typeface="Consolas"/>
              </a:rPr>
              <a:t>anlamını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sağlayarak,</a:t>
            </a:r>
            <a:r>
              <a:rPr dirty="0" sz="1800" spc="-2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karmaşık</a:t>
            </a:r>
            <a:r>
              <a:rPr dirty="0" sz="1800" spc="-2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problem</a:t>
            </a:r>
            <a:r>
              <a:rPr dirty="0" sz="1800" spc="-2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çözme,</a:t>
            </a:r>
            <a:r>
              <a:rPr dirty="0" sz="1800" spc="-1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optimizasyon,</a:t>
            </a:r>
            <a:r>
              <a:rPr dirty="0" sz="1800" spc="-4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veri</a:t>
            </a:r>
            <a:r>
              <a:rPr dirty="0" sz="1800" spc="-1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analizi,</a:t>
            </a:r>
            <a:r>
              <a:rPr dirty="0" sz="1800" spc="-2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robotik</a:t>
            </a:r>
            <a:r>
              <a:rPr dirty="0" sz="1800" spc="-1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ve</a:t>
            </a:r>
            <a:r>
              <a:rPr dirty="0" sz="1800" spc="-3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 spc="-10">
                <a:solidFill>
                  <a:srgbClr val="0D0D0D"/>
                </a:solidFill>
                <a:latin typeface="Consolas"/>
                <a:cs typeface="Consolas"/>
              </a:rPr>
              <a:t>makine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öğrenimi</a:t>
            </a:r>
            <a:r>
              <a:rPr dirty="0" sz="1800" spc="-2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gibi</a:t>
            </a:r>
            <a:r>
              <a:rPr dirty="0" sz="1800" spc="-3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birçok</a:t>
            </a:r>
            <a:r>
              <a:rPr dirty="0" sz="1800" spc="-2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alanda</a:t>
            </a:r>
            <a:r>
              <a:rPr dirty="0" sz="1800" spc="-2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uygulamalı</a:t>
            </a:r>
            <a:r>
              <a:rPr dirty="0" sz="1800" spc="-3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olarak</a:t>
            </a:r>
            <a:r>
              <a:rPr dirty="0" sz="1800" spc="-2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 spc="-10">
                <a:solidFill>
                  <a:srgbClr val="0D0D0D"/>
                </a:solidFill>
                <a:latin typeface="Consolas"/>
                <a:cs typeface="Consolas"/>
              </a:rPr>
              <a:t>kullanılabilir.</a:t>
            </a:r>
            <a:endParaRPr sz="18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lr>
                <a:srgbClr val="0D0D0D"/>
              </a:buClr>
              <a:buFont typeface="Arial"/>
              <a:buChar char="•"/>
            </a:pPr>
            <a:endParaRPr sz="1800">
              <a:latin typeface="Consolas"/>
              <a:cs typeface="Consolas"/>
            </a:endParaRPr>
          </a:p>
          <a:p>
            <a:pPr algn="just" marL="354965" marR="6350" indent="-342900">
              <a:lnSpc>
                <a:spcPct val="100000"/>
              </a:lnSpc>
              <a:buFont typeface="Arial"/>
              <a:buChar char="•"/>
              <a:tabLst>
                <a:tab pos="354965" algn="l"/>
              </a:tabLst>
            </a:pP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Örneğin,</a:t>
            </a:r>
            <a:r>
              <a:rPr dirty="0" sz="1800" spc="-225">
                <a:solidFill>
                  <a:srgbClr val="0D0D0D"/>
                </a:solidFill>
                <a:latin typeface="Consolas"/>
                <a:cs typeface="Consolas"/>
              </a:rPr>
              <a:t> 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sürü</a:t>
            </a:r>
            <a:r>
              <a:rPr dirty="0" sz="1800" spc="-229">
                <a:solidFill>
                  <a:srgbClr val="0D0D0D"/>
                </a:solidFill>
                <a:latin typeface="Consolas"/>
                <a:cs typeface="Consolas"/>
              </a:rPr>
              <a:t> 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zekası</a:t>
            </a:r>
            <a:r>
              <a:rPr dirty="0" sz="1800" spc="-225">
                <a:solidFill>
                  <a:srgbClr val="0D0D0D"/>
                </a:solidFill>
                <a:latin typeface="Consolas"/>
                <a:cs typeface="Consolas"/>
              </a:rPr>
              <a:t> 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prensiplerine</a:t>
            </a:r>
            <a:r>
              <a:rPr dirty="0" sz="1800" spc="-229">
                <a:solidFill>
                  <a:srgbClr val="0D0D0D"/>
                </a:solidFill>
                <a:latin typeface="Consolas"/>
                <a:cs typeface="Consolas"/>
              </a:rPr>
              <a:t> 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dayalı</a:t>
            </a:r>
            <a:r>
              <a:rPr dirty="0" sz="1800" spc="-225">
                <a:solidFill>
                  <a:srgbClr val="0D0D0D"/>
                </a:solidFill>
                <a:latin typeface="Consolas"/>
                <a:cs typeface="Consolas"/>
              </a:rPr>
              <a:t> 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algoritmalar,</a:t>
            </a:r>
            <a:r>
              <a:rPr dirty="0" sz="1800" spc="-225">
                <a:solidFill>
                  <a:srgbClr val="0D0D0D"/>
                </a:solidFill>
                <a:latin typeface="Consolas"/>
                <a:cs typeface="Consolas"/>
              </a:rPr>
              <a:t> 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karmaşık</a:t>
            </a:r>
            <a:r>
              <a:rPr dirty="0" sz="1800" spc="-225">
                <a:solidFill>
                  <a:srgbClr val="0D0D0D"/>
                </a:solidFill>
                <a:latin typeface="Consolas"/>
                <a:cs typeface="Consolas"/>
              </a:rPr>
              <a:t>  </a:t>
            </a:r>
            <a:r>
              <a:rPr dirty="0" sz="1800" spc="-10">
                <a:solidFill>
                  <a:srgbClr val="0D0D0D"/>
                </a:solidFill>
                <a:latin typeface="Consolas"/>
                <a:cs typeface="Consolas"/>
              </a:rPr>
              <a:t>optimizasyon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problemlerinin</a:t>
            </a:r>
            <a:r>
              <a:rPr dirty="0" sz="1800" spc="32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çözümünde</a:t>
            </a:r>
            <a:r>
              <a:rPr dirty="0" sz="1800" spc="35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kullanılabilir</a:t>
            </a:r>
            <a:r>
              <a:rPr dirty="0" sz="1800" spc="34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veya</a:t>
            </a:r>
            <a:r>
              <a:rPr dirty="0" sz="1800" spc="35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otonom</a:t>
            </a:r>
            <a:r>
              <a:rPr dirty="0" sz="1800" spc="35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robot</a:t>
            </a:r>
            <a:r>
              <a:rPr dirty="0" sz="1800" spc="35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grupları</a:t>
            </a:r>
            <a:r>
              <a:rPr dirty="0" sz="1800" spc="35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için</a:t>
            </a:r>
            <a:r>
              <a:rPr dirty="0" sz="1800" spc="34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 spc="-10">
                <a:solidFill>
                  <a:srgbClr val="0D0D0D"/>
                </a:solidFill>
                <a:latin typeface="Consolas"/>
                <a:cs typeface="Consolas"/>
              </a:rPr>
              <a:t>etkili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hareket</a:t>
            </a:r>
            <a:r>
              <a:rPr dirty="0" sz="1800" spc="-4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planlama</a:t>
            </a:r>
            <a:r>
              <a:rPr dirty="0" sz="1800" spc="-3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stratejileri</a:t>
            </a:r>
            <a:r>
              <a:rPr dirty="0" sz="1800" spc="-3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 spc="-10">
                <a:solidFill>
                  <a:srgbClr val="0D0D0D"/>
                </a:solidFill>
                <a:latin typeface="Consolas"/>
                <a:cs typeface="Consolas"/>
              </a:rPr>
              <a:t>geliştirilebilir.</a:t>
            </a:r>
            <a:endParaRPr sz="18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lr>
                <a:srgbClr val="0D0D0D"/>
              </a:buClr>
              <a:buFont typeface="Arial"/>
              <a:buChar char="•"/>
            </a:pPr>
            <a:endParaRPr sz="1800">
              <a:latin typeface="Consolas"/>
              <a:cs typeface="Consolas"/>
            </a:endParaRPr>
          </a:p>
          <a:p>
            <a:pPr marL="354965" indent="-342265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354965" algn="l"/>
              </a:tabLst>
            </a:pP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Doğadan</a:t>
            </a:r>
            <a:r>
              <a:rPr dirty="0" sz="1800" spc="-3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esinlenerek</a:t>
            </a:r>
            <a:r>
              <a:rPr dirty="0" sz="1800" spc="-2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geliştirilen</a:t>
            </a:r>
            <a:r>
              <a:rPr dirty="0" sz="1800" spc="-2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birçok</a:t>
            </a:r>
            <a:r>
              <a:rPr dirty="0" sz="1800" spc="-2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sürü</a:t>
            </a:r>
            <a:r>
              <a:rPr dirty="0" sz="1800" spc="-3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zekâsı</a:t>
            </a:r>
            <a:r>
              <a:rPr dirty="0" sz="1800" spc="-2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algoritması</a:t>
            </a:r>
            <a:r>
              <a:rPr dirty="0" sz="1800" spc="-2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vardır.</a:t>
            </a:r>
            <a:r>
              <a:rPr dirty="0" sz="1800" spc="-10">
                <a:solidFill>
                  <a:srgbClr val="0D0D0D"/>
                </a:solidFill>
                <a:latin typeface="Consolas"/>
                <a:cs typeface="Consolas"/>
              </a:rPr>
              <a:t> Bunlardan</a:t>
            </a:r>
            <a:endParaRPr sz="1800">
              <a:latin typeface="Consolas"/>
              <a:cs typeface="Consolas"/>
            </a:endParaRPr>
          </a:p>
          <a:p>
            <a:pPr marL="355600">
              <a:lnSpc>
                <a:spcPct val="100000"/>
              </a:lnSpc>
            </a:pP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bazıları</a:t>
            </a:r>
            <a:r>
              <a:rPr dirty="0" sz="1800" spc="-3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aşağıdaki</a:t>
            </a:r>
            <a:r>
              <a:rPr dirty="0" sz="1800" spc="-3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 spc="-10">
                <a:solidFill>
                  <a:srgbClr val="0D0D0D"/>
                </a:solidFill>
                <a:latin typeface="Consolas"/>
                <a:cs typeface="Consolas"/>
              </a:rPr>
              <a:t>gibidir:</a:t>
            </a:r>
            <a:endParaRPr sz="18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800">
              <a:latin typeface="Consolas"/>
              <a:cs typeface="Consolas"/>
            </a:endParaRPr>
          </a:p>
          <a:p>
            <a:pPr lvl="1" marL="812165" indent="-342265">
              <a:lnSpc>
                <a:spcPct val="100000"/>
              </a:lnSpc>
              <a:buFont typeface="Arial"/>
              <a:buChar char="•"/>
              <a:tabLst>
                <a:tab pos="812165" algn="l"/>
              </a:tabLst>
            </a:pP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Karınca</a:t>
            </a:r>
            <a:r>
              <a:rPr dirty="0" sz="1800" spc="-2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Koloni</a:t>
            </a:r>
            <a:r>
              <a:rPr dirty="0" sz="1800" spc="-3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Optimizasyonu</a:t>
            </a:r>
            <a:r>
              <a:rPr dirty="0" sz="1800" spc="-2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—</a:t>
            </a:r>
            <a:r>
              <a:rPr dirty="0" sz="1800" spc="-2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Ant</a:t>
            </a:r>
            <a:r>
              <a:rPr dirty="0" sz="1800" spc="-3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Colony</a:t>
            </a:r>
            <a:r>
              <a:rPr dirty="0" sz="1800" spc="-1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 spc="-10">
                <a:solidFill>
                  <a:srgbClr val="0D0D0D"/>
                </a:solidFill>
                <a:latin typeface="Consolas"/>
                <a:cs typeface="Consolas"/>
              </a:rPr>
              <a:t>Optimization</a:t>
            </a:r>
            <a:endParaRPr sz="1800">
              <a:latin typeface="Consolas"/>
              <a:cs typeface="Consolas"/>
            </a:endParaRPr>
          </a:p>
          <a:p>
            <a:pPr lvl="1" marL="812165" indent="-342265">
              <a:lnSpc>
                <a:spcPct val="100000"/>
              </a:lnSpc>
              <a:buFont typeface="Arial"/>
              <a:buChar char="•"/>
              <a:tabLst>
                <a:tab pos="812165" algn="l"/>
              </a:tabLst>
            </a:pP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Yapay</a:t>
            </a:r>
            <a:r>
              <a:rPr dirty="0" sz="1800" spc="-3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Arı</a:t>
            </a:r>
            <a:r>
              <a:rPr dirty="0" sz="1800" spc="-3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Kolonisi</a:t>
            </a:r>
            <a:r>
              <a:rPr dirty="0" sz="1800" spc="-2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Algoritması</a:t>
            </a:r>
            <a:r>
              <a:rPr dirty="0" sz="1800" spc="-3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–</a:t>
            </a:r>
            <a:r>
              <a:rPr dirty="0" sz="1800" spc="-1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Artificial</a:t>
            </a:r>
            <a:r>
              <a:rPr dirty="0" sz="1800" spc="-1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Bee</a:t>
            </a:r>
            <a:r>
              <a:rPr dirty="0" sz="1800" spc="-2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Colony</a:t>
            </a:r>
            <a:r>
              <a:rPr dirty="0" sz="1800" spc="-2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 spc="-10">
                <a:solidFill>
                  <a:srgbClr val="0D0D0D"/>
                </a:solidFill>
                <a:latin typeface="Consolas"/>
                <a:cs typeface="Consolas"/>
              </a:rPr>
              <a:t>Algorithm</a:t>
            </a:r>
            <a:endParaRPr sz="1800">
              <a:latin typeface="Consolas"/>
              <a:cs typeface="Consolas"/>
            </a:endParaRPr>
          </a:p>
          <a:p>
            <a:pPr lvl="1" marL="812165" indent="-342265">
              <a:lnSpc>
                <a:spcPct val="100000"/>
              </a:lnSpc>
              <a:buFont typeface="Arial"/>
              <a:buChar char="•"/>
              <a:tabLst>
                <a:tab pos="812165" algn="l"/>
              </a:tabLst>
            </a:pP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Parçacık</a:t>
            </a:r>
            <a:r>
              <a:rPr dirty="0" sz="1800" spc="-2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Sürü</a:t>
            </a:r>
            <a:r>
              <a:rPr dirty="0" sz="1800" spc="-3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Optimizasyonu</a:t>
            </a:r>
            <a:r>
              <a:rPr dirty="0" sz="1800" spc="-3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—</a:t>
            </a:r>
            <a:r>
              <a:rPr dirty="0" sz="1800" spc="-1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Particle</a:t>
            </a:r>
            <a:r>
              <a:rPr dirty="0" sz="1800" spc="-3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Swarm</a:t>
            </a:r>
            <a:r>
              <a:rPr dirty="0" sz="1800" spc="-10">
                <a:solidFill>
                  <a:srgbClr val="0D0D0D"/>
                </a:solidFill>
                <a:latin typeface="Consolas"/>
                <a:cs typeface="Consolas"/>
              </a:rPr>
              <a:t> Optimization</a:t>
            </a:r>
            <a:endParaRPr sz="1800">
              <a:latin typeface="Consolas"/>
              <a:cs typeface="Consolas"/>
            </a:endParaRPr>
          </a:p>
          <a:p>
            <a:pPr lvl="1" marL="812165" indent="-342265">
              <a:lnSpc>
                <a:spcPct val="100000"/>
              </a:lnSpc>
              <a:buFont typeface="Arial"/>
              <a:buChar char="•"/>
              <a:tabLst>
                <a:tab pos="812165" algn="l"/>
              </a:tabLst>
            </a:pP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Genetik</a:t>
            </a:r>
            <a:r>
              <a:rPr dirty="0" sz="1800" spc="-2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Algoritmalar</a:t>
            </a:r>
            <a:r>
              <a:rPr dirty="0" sz="1800" spc="-2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—</a:t>
            </a:r>
            <a:r>
              <a:rPr dirty="0" sz="1800" spc="-3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Genetic</a:t>
            </a:r>
            <a:r>
              <a:rPr dirty="0" sz="1800" spc="-3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 spc="-10">
                <a:solidFill>
                  <a:srgbClr val="0D0D0D"/>
                </a:solidFill>
                <a:latin typeface="Consolas"/>
                <a:cs typeface="Consolas"/>
              </a:rPr>
              <a:t>Algorithm</a:t>
            </a:r>
            <a:endParaRPr sz="1800">
              <a:latin typeface="Consolas"/>
              <a:cs typeface="Consolas"/>
            </a:endParaRPr>
          </a:p>
          <a:p>
            <a:pPr lvl="1" marL="812165" indent="-342265">
              <a:lnSpc>
                <a:spcPct val="100000"/>
              </a:lnSpc>
              <a:buFont typeface="Arial"/>
              <a:buChar char="•"/>
              <a:tabLst>
                <a:tab pos="812165" algn="l"/>
              </a:tabLst>
            </a:pP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Diferansiyel</a:t>
            </a:r>
            <a:r>
              <a:rPr dirty="0" sz="1800" spc="-2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Evrim</a:t>
            </a:r>
            <a:r>
              <a:rPr dirty="0" sz="1800" spc="-3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Algoritması</a:t>
            </a:r>
            <a:r>
              <a:rPr dirty="0" sz="1800" spc="-3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—</a:t>
            </a:r>
            <a:r>
              <a:rPr dirty="0" sz="1800" spc="-2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Differantial</a:t>
            </a:r>
            <a:r>
              <a:rPr dirty="0" sz="1800" spc="-3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 spc="-10">
                <a:solidFill>
                  <a:srgbClr val="0D0D0D"/>
                </a:solidFill>
                <a:latin typeface="Consolas"/>
                <a:cs typeface="Consolas"/>
              </a:rPr>
              <a:t>Evoluation</a:t>
            </a:r>
            <a:endParaRPr sz="1800">
              <a:latin typeface="Consolas"/>
              <a:cs typeface="Consolas"/>
            </a:endParaRPr>
          </a:p>
          <a:p>
            <a:pPr lvl="1" marL="812165" indent="-342265">
              <a:lnSpc>
                <a:spcPct val="100000"/>
              </a:lnSpc>
              <a:buFont typeface="Arial"/>
              <a:buChar char="•"/>
              <a:tabLst>
                <a:tab pos="812165" algn="l"/>
              </a:tabLst>
            </a:pP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Stokastik</a:t>
            </a:r>
            <a:r>
              <a:rPr dirty="0" sz="1800" spc="-3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Difüzyon</a:t>
            </a:r>
            <a:r>
              <a:rPr dirty="0" sz="1800" spc="-3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Arama</a:t>
            </a:r>
            <a:r>
              <a:rPr dirty="0" sz="1800" spc="-1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—</a:t>
            </a:r>
            <a:r>
              <a:rPr dirty="0" sz="1800" spc="-2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Stochastic</a:t>
            </a:r>
            <a:r>
              <a:rPr dirty="0" sz="1800" spc="-3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Diffusion</a:t>
            </a:r>
            <a:r>
              <a:rPr dirty="0" sz="1800" spc="-1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 spc="-10">
                <a:solidFill>
                  <a:srgbClr val="0D0D0D"/>
                </a:solidFill>
                <a:latin typeface="Consolas"/>
                <a:cs typeface="Consolas"/>
              </a:rPr>
              <a:t>Search</a:t>
            </a:r>
            <a:endParaRPr sz="1800">
              <a:latin typeface="Consolas"/>
              <a:cs typeface="Consolas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0018" cy="6857999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960755">
              <a:lnSpc>
                <a:spcPct val="100000"/>
              </a:lnSpc>
              <a:spcBef>
                <a:spcPts val="100"/>
              </a:spcBef>
            </a:pPr>
            <a:r>
              <a:rPr dirty="0"/>
              <a:t>SÜRÜ</a:t>
            </a:r>
            <a:r>
              <a:rPr dirty="0" spc="-110"/>
              <a:t> </a:t>
            </a:r>
            <a:r>
              <a:rPr dirty="0"/>
              <a:t>ZEKASI</a:t>
            </a:r>
            <a:r>
              <a:rPr dirty="0" spc="-100"/>
              <a:t> </a:t>
            </a:r>
            <a:r>
              <a:rPr dirty="0" spc="-10"/>
              <a:t>ALGORİTMALARI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1243088" y="777538"/>
            <a:ext cx="4774565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>
                <a:solidFill>
                  <a:srgbClr val="B94609"/>
                </a:solidFill>
                <a:latin typeface="Consolas"/>
                <a:cs typeface="Consolas"/>
              </a:rPr>
              <a:t>Parçacık</a:t>
            </a:r>
            <a:r>
              <a:rPr dirty="0" sz="2000" spc="-25">
                <a:solidFill>
                  <a:srgbClr val="B94609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B94609"/>
                </a:solidFill>
                <a:latin typeface="Consolas"/>
                <a:cs typeface="Consolas"/>
              </a:rPr>
              <a:t>Sürü</a:t>
            </a:r>
            <a:r>
              <a:rPr dirty="0" sz="2000" spc="-25">
                <a:solidFill>
                  <a:srgbClr val="B94609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B94609"/>
                </a:solidFill>
                <a:latin typeface="Consolas"/>
                <a:cs typeface="Consolas"/>
              </a:rPr>
              <a:t>Optimizasyonu</a:t>
            </a:r>
            <a:r>
              <a:rPr dirty="0" sz="2000" spc="-25">
                <a:solidFill>
                  <a:srgbClr val="B94609"/>
                </a:solidFill>
                <a:latin typeface="Consolas"/>
                <a:cs typeface="Consolas"/>
              </a:rPr>
              <a:t> </a:t>
            </a:r>
            <a:r>
              <a:rPr dirty="0" sz="2000" spc="-10">
                <a:solidFill>
                  <a:srgbClr val="B94609"/>
                </a:solidFill>
                <a:latin typeface="Consolas"/>
                <a:cs typeface="Consolas"/>
              </a:rPr>
              <a:t>(PSO):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1243343" y="1387339"/>
            <a:ext cx="5647690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1234440" algn="l"/>
                <a:tab pos="2597150" algn="l"/>
                <a:tab pos="3679190" algn="l"/>
              </a:tabLst>
            </a:pP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balık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sürüsü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2000" spc="-20">
                <a:solidFill>
                  <a:srgbClr val="0D0D0D"/>
                </a:solidFill>
                <a:latin typeface="Consolas"/>
                <a:cs typeface="Consolas"/>
              </a:rPr>
              <a:t>gibi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organizmaların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1243088" y="1082439"/>
            <a:ext cx="6731000" cy="6362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r" marR="5080">
              <a:lnSpc>
                <a:spcPct val="100000"/>
              </a:lnSpc>
              <a:spcBef>
                <a:spcPts val="105"/>
              </a:spcBef>
              <a:tabLst>
                <a:tab pos="1369695" algn="l"/>
                <a:tab pos="2178685" algn="l"/>
                <a:tab pos="4387215" algn="l"/>
                <a:tab pos="5057775" algn="l"/>
                <a:tab pos="6146165" algn="l"/>
              </a:tabLst>
            </a:pP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Parçacık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2000" spc="-20">
                <a:solidFill>
                  <a:srgbClr val="0D0D0D"/>
                </a:solidFill>
                <a:latin typeface="Consolas"/>
                <a:cs typeface="Consolas"/>
              </a:rPr>
              <a:t>sürü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optimizasyonu,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2000" spc="-25">
                <a:solidFill>
                  <a:srgbClr val="0D0D0D"/>
                </a:solidFill>
                <a:latin typeface="Consolas"/>
                <a:cs typeface="Consolas"/>
              </a:rPr>
              <a:t>kuş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sürüsü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2000" spc="-20">
                <a:solidFill>
                  <a:srgbClr val="0D0D0D"/>
                </a:solidFill>
                <a:latin typeface="Consolas"/>
                <a:cs typeface="Consolas"/>
              </a:rPr>
              <a:t>veya</a:t>
            </a:r>
            <a:endParaRPr sz="2000">
              <a:latin typeface="Consolas"/>
              <a:cs typeface="Consolas"/>
            </a:endParaRPr>
          </a:p>
          <a:p>
            <a:pPr algn="r" marR="5715">
              <a:lnSpc>
                <a:spcPct val="100000"/>
              </a:lnSpc>
            </a:pPr>
            <a:r>
              <a:rPr dirty="0" sz="2000" spc="-20">
                <a:solidFill>
                  <a:srgbClr val="0D0D0D"/>
                </a:solidFill>
                <a:latin typeface="Consolas"/>
                <a:cs typeface="Consolas"/>
              </a:rPr>
              <a:t>grup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1243343" y="1692240"/>
            <a:ext cx="6732270" cy="24650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just" marL="12700">
              <a:lnSpc>
                <a:spcPct val="100000"/>
              </a:lnSpc>
              <a:spcBef>
                <a:spcPts val="105"/>
              </a:spcBef>
            </a:pP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davranışlarından</a:t>
            </a:r>
            <a:r>
              <a:rPr dirty="0" sz="2000" spc="-5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esinlenir.</a:t>
            </a:r>
            <a:endParaRPr sz="20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000">
              <a:latin typeface="Consolas"/>
              <a:cs typeface="Consolas"/>
            </a:endParaRPr>
          </a:p>
          <a:p>
            <a:pPr algn="just" marL="12700" marR="7620">
              <a:lnSpc>
                <a:spcPct val="100000"/>
              </a:lnSpc>
            </a:pP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Her</a:t>
            </a:r>
            <a:r>
              <a:rPr dirty="0" sz="2000" spc="44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çözüm</a:t>
            </a:r>
            <a:r>
              <a:rPr dirty="0" sz="2000" spc="45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adayı,</a:t>
            </a:r>
            <a:r>
              <a:rPr dirty="0" sz="2000" spc="45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bir</a:t>
            </a:r>
            <a:r>
              <a:rPr dirty="0" sz="2000" spc="45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parçacığı</a:t>
            </a:r>
            <a:r>
              <a:rPr dirty="0" sz="2000" spc="45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temsil</a:t>
            </a:r>
            <a:r>
              <a:rPr dirty="0" sz="2000" spc="45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eder</a:t>
            </a:r>
            <a:r>
              <a:rPr dirty="0" sz="2000" spc="46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 spc="-25">
                <a:solidFill>
                  <a:srgbClr val="0D0D0D"/>
                </a:solidFill>
                <a:latin typeface="Consolas"/>
                <a:cs typeface="Consolas"/>
              </a:rPr>
              <a:t>ve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bu</a:t>
            </a:r>
            <a:r>
              <a:rPr dirty="0" sz="2000" spc="-1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parçacıklar</a:t>
            </a:r>
            <a:r>
              <a:rPr dirty="0" sz="2000" spc="-3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bir</a:t>
            </a:r>
            <a:r>
              <a:rPr dirty="0" sz="2000" spc="-2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arama</a:t>
            </a:r>
            <a:r>
              <a:rPr dirty="0" sz="2000" spc="-1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alanında</a:t>
            </a:r>
            <a:r>
              <a:rPr dirty="0" sz="2000" spc="-3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hareket</a:t>
            </a: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 eder.</a:t>
            </a:r>
            <a:endParaRPr sz="20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60"/>
              </a:spcBef>
            </a:pPr>
            <a:endParaRPr sz="2000">
              <a:latin typeface="Consolas"/>
              <a:cs typeface="Consolas"/>
            </a:endParaRPr>
          </a:p>
          <a:p>
            <a:pPr algn="just" marL="13335" marR="5080" indent="-635">
              <a:lnSpc>
                <a:spcPct val="100000"/>
              </a:lnSpc>
            </a:pP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Her</a:t>
            </a:r>
            <a:r>
              <a:rPr dirty="0" sz="2000" spc="-20">
                <a:solidFill>
                  <a:srgbClr val="0D0D0D"/>
                </a:solidFill>
                <a:latin typeface="Consolas"/>
                <a:cs typeface="Consolas"/>
              </a:rPr>
              <a:t> 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parçacık,</a:t>
            </a: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 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kendi</a:t>
            </a:r>
            <a:r>
              <a:rPr dirty="0" sz="2000" spc="-15">
                <a:solidFill>
                  <a:srgbClr val="0D0D0D"/>
                </a:solidFill>
                <a:latin typeface="Consolas"/>
                <a:cs typeface="Consolas"/>
              </a:rPr>
              <a:t> 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deneyiminden</a:t>
            </a: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 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ve</a:t>
            </a: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 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en</a:t>
            </a:r>
            <a:r>
              <a:rPr dirty="0" sz="2000" spc="-15">
                <a:solidFill>
                  <a:srgbClr val="0D0D0D"/>
                </a:solidFill>
                <a:latin typeface="Consolas"/>
                <a:cs typeface="Consolas"/>
              </a:rPr>
              <a:t>  </a:t>
            </a:r>
            <a:r>
              <a:rPr dirty="0" sz="2000" spc="-25">
                <a:solidFill>
                  <a:srgbClr val="0D0D0D"/>
                </a:solidFill>
                <a:latin typeface="Consolas"/>
                <a:cs typeface="Consolas"/>
              </a:rPr>
              <a:t>iyi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performans</a:t>
            </a:r>
            <a:r>
              <a:rPr dirty="0" sz="2000" spc="-20">
                <a:solidFill>
                  <a:srgbClr val="0D0D0D"/>
                </a:solidFill>
                <a:latin typeface="Consolas"/>
                <a:cs typeface="Consolas"/>
              </a:rPr>
              <a:t> 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gösteren</a:t>
            </a:r>
            <a:r>
              <a:rPr dirty="0" sz="2000" spc="-20">
                <a:solidFill>
                  <a:srgbClr val="0D0D0D"/>
                </a:solidFill>
                <a:latin typeface="Consolas"/>
                <a:cs typeface="Consolas"/>
              </a:rPr>
              <a:t> 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komşularının</a:t>
            </a:r>
            <a:r>
              <a:rPr dirty="0" sz="2000" spc="-15">
                <a:solidFill>
                  <a:srgbClr val="0D0D0D"/>
                </a:solidFill>
                <a:latin typeface="Consolas"/>
                <a:cs typeface="Consolas"/>
              </a:rPr>
              <a:t>  </a:t>
            </a: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deneyiminden öğrenir.</a:t>
            </a:r>
            <a:endParaRPr sz="2000">
              <a:latin typeface="Consolas"/>
              <a:cs typeface="Consolas"/>
            </a:endParaRPr>
          </a:p>
        </p:txBody>
      </p:sp>
      <p:pic>
        <p:nvPicPr>
          <p:cNvPr id="7" name="object 7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0018" cy="685799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85935" y="4632796"/>
            <a:ext cx="3719684" cy="1946628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672524" y="829760"/>
            <a:ext cx="2935675" cy="5749674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960755">
              <a:lnSpc>
                <a:spcPct val="100000"/>
              </a:lnSpc>
              <a:spcBef>
                <a:spcPts val="100"/>
              </a:spcBef>
            </a:pPr>
            <a:r>
              <a:rPr dirty="0"/>
              <a:t>SÜRÜ</a:t>
            </a:r>
            <a:r>
              <a:rPr dirty="0" spc="-110"/>
              <a:t> </a:t>
            </a:r>
            <a:r>
              <a:rPr dirty="0"/>
              <a:t>ZEKASI</a:t>
            </a:r>
            <a:r>
              <a:rPr dirty="0" spc="-100"/>
              <a:t> </a:t>
            </a:r>
            <a:r>
              <a:rPr dirty="0" spc="-10"/>
              <a:t>ALGORİTMALARI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1243088" y="777538"/>
            <a:ext cx="5194935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>
                <a:solidFill>
                  <a:srgbClr val="B94609"/>
                </a:solidFill>
                <a:latin typeface="Consolas"/>
                <a:cs typeface="Consolas"/>
              </a:rPr>
              <a:t>Karınca</a:t>
            </a:r>
            <a:r>
              <a:rPr dirty="0" sz="2000" spc="-40">
                <a:solidFill>
                  <a:srgbClr val="B94609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B94609"/>
                </a:solidFill>
                <a:latin typeface="Consolas"/>
                <a:cs typeface="Consolas"/>
              </a:rPr>
              <a:t>Kolonisi</a:t>
            </a:r>
            <a:r>
              <a:rPr dirty="0" sz="2000" spc="-25">
                <a:solidFill>
                  <a:srgbClr val="B94609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B94609"/>
                </a:solidFill>
                <a:latin typeface="Consolas"/>
                <a:cs typeface="Consolas"/>
              </a:rPr>
              <a:t>Optimizasyonu</a:t>
            </a:r>
            <a:r>
              <a:rPr dirty="0" sz="2000" spc="-25">
                <a:solidFill>
                  <a:srgbClr val="B94609"/>
                </a:solidFill>
                <a:latin typeface="Consolas"/>
                <a:cs typeface="Consolas"/>
              </a:rPr>
              <a:t> </a:t>
            </a:r>
            <a:r>
              <a:rPr dirty="0" sz="2000" spc="-10">
                <a:solidFill>
                  <a:srgbClr val="B94609"/>
                </a:solidFill>
                <a:latin typeface="Consolas"/>
                <a:cs typeface="Consolas"/>
              </a:rPr>
              <a:t>(ACO):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1243088" y="1358182"/>
            <a:ext cx="437896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248410" algn="l"/>
                <a:tab pos="2611120" algn="l"/>
              </a:tabLst>
            </a:pPr>
            <a:r>
              <a:rPr dirty="0" sz="1800" spc="-10">
                <a:solidFill>
                  <a:srgbClr val="0D0D0D"/>
                </a:solidFill>
                <a:latin typeface="Consolas"/>
                <a:cs typeface="Consolas"/>
              </a:rPr>
              <a:t>Karınca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1800" spc="-10">
                <a:solidFill>
                  <a:srgbClr val="0D0D0D"/>
                </a:solidFill>
                <a:latin typeface="Consolas"/>
                <a:cs typeface="Consolas"/>
              </a:rPr>
              <a:t>kolonisi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1800" spc="-10">
                <a:solidFill>
                  <a:srgbClr val="0D0D0D"/>
                </a:solidFill>
                <a:latin typeface="Consolas"/>
                <a:cs typeface="Consolas"/>
              </a:rPr>
              <a:t>optimizasyonu,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1243088" y="1358182"/>
            <a:ext cx="548957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4712335">
              <a:lnSpc>
                <a:spcPct val="100000"/>
              </a:lnSpc>
              <a:spcBef>
                <a:spcPts val="100"/>
              </a:spcBef>
              <a:tabLst>
                <a:tab pos="1852930" algn="l"/>
                <a:tab pos="2943225" algn="l"/>
                <a:tab pos="4660900" algn="l"/>
              </a:tabLst>
            </a:pPr>
            <a:r>
              <a:rPr dirty="0" sz="1800" spc="-10">
                <a:solidFill>
                  <a:srgbClr val="0D0D0D"/>
                </a:solidFill>
                <a:latin typeface="Consolas"/>
                <a:cs typeface="Consolas"/>
              </a:rPr>
              <a:t>gerçek kolonilerinin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1800" spc="-10">
                <a:solidFill>
                  <a:srgbClr val="0D0D0D"/>
                </a:solidFill>
                <a:latin typeface="Consolas"/>
                <a:cs typeface="Consolas"/>
              </a:rPr>
              <a:t>yiyecek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1800" spc="-10">
                <a:solidFill>
                  <a:srgbClr val="0D0D0D"/>
                </a:solidFill>
                <a:latin typeface="Consolas"/>
                <a:cs typeface="Consolas"/>
              </a:rPr>
              <a:t>kaynaklarını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1800" spc="-10">
                <a:solidFill>
                  <a:srgbClr val="0D0D0D"/>
                </a:solidFill>
                <a:latin typeface="Consolas"/>
                <a:cs typeface="Consolas"/>
              </a:rPr>
              <a:t>bulma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6729717" y="1358182"/>
            <a:ext cx="124269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r" marR="508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solidFill>
                  <a:srgbClr val="0D0D0D"/>
                </a:solidFill>
                <a:latin typeface="Consolas"/>
                <a:cs typeface="Consolas"/>
              </a:rPr>
              <a:t>karınca</a:t>
            </a:r>
            <a:endParaRPr sz="1800">
              <a:latin typeface="Consolas"/>
              <a:cs typeface="Consolas"/>
            </a:endParaRPr>
          </a:p>
          <a:p>
            <a:pPr algn="r" marR="5080">
              <a:lnSpc>
                <a:spcPct val="100000"/>
              </a:lnSpc>
              <a:tabLst>
                <a:tab pos="464184" algn="l"/>
              </a:tabLst>
            </a:pPr>
            <a:r>
              <a:rPr dirty="0" sz="1800" spc="-25">
                <a:solidFill>
                  <a:srgbClr val="0D0D0D"/>
                </a:solidFill>
                <a:latin typeface="Consolas"/>
                <a:cs typeface="Consolas"/>
              </a:rPr>
              <a:t>ve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1800" spc="-10">
                <a:solidFill>
                  <a:srgbClr val="0D0D0D"/>
                </a:solidFill>
                <a:latin typeface="Consolas"/>
                <a:cs typeface="Consolas"/>
              </a:rPr>
              <a:t>izleme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1242860" y="1906822"/>
            <a:ext cx="6729730" cy="194563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davranışlarından</a:t>
            </a:r>
            <a:r>
              <a:rPr dirty="0" sz="1800" spc="-4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ilham</a:t>
            </a:r>
            <a:r>
              <a:rPr dirty="0" sz="1800" spc="-4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 spc="-10">
                <a:solidFill>
                  <a:srgbClr val="0D0D0D"/>
                </a:solidFill>
                <a:latin typeface="Consolas"/>
                <a:cs typeface="Consolas"/>
              </a:rPr>
              <a:t>alır.</a:t>
            </a:r>
            <a:endParaRPr sz="18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8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Karınca</a:t>
            </a:r>
            <a:r>
              <a:rPr dirty="0" sz="1800" spc="22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yolu</a:t>
            </a:r>
            <a:r>
              <a:rPr dirty="0" sz="1800" spc="22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takip</a:t>
            </a:r>
            <a:r>
              <a:rPr dirty="0" sz="1800" spc="21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ederken</a:t>
            </a:r>
            <a:r>
              <a:rPr dirty="0" sz="1800" spc="21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bıraktığı</a:t>
            </a:r>
            <a:r>
              <a:rPr dirty="0" sz="1800" spc="21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feromon</a:t>
            </a:r>
            <a:r>
              <a:rPr dirty="0" sz="1800" spc="21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 spc="-10">
                <a:solidFill>
                  <a:srgbClr val="0D0D0D"/>
                </a:solidFill>
                <a:latin typeface="Consolas"/>
                <a:cs typeface="Consolas"/>
              </a:rPr>
              <a:t>izleri,</a:t>
            </a:r>
            <a:endParaRPr sz="18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diğer</a:t>
            </a:r>
            <a:r>
              <a:rPr dirty="0" sz="1800" spc="-3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karıncaların</a:t>
            </a:r>
            <a:r>
              <a:rPr dirty="0" sz="1800" spc="-4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yol</a:t>
            </a:r>
            <a:r>
              <a:rPr dirty="0" sz="1800" spc="-3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seçiminde</a:t>
            </a:r>
            <a:r>
              <a:rPr dirty="0" sz="1800" spc="-2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belirleyici</a:t>
            </a:r>
            <a:r>
              <a:rPr dirty="0" sz="1800" spc="-2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 spc="-10">
                <a:solidFill>
                  <a:srgbClr val="0D0D0D"/>
                </a:solidFill>
                <a:latin typeface="Consolas"/>
                <a:cs typeface="Consolas"/>
              </a:rPr>
              <a:t>olur.</a:t>
            </a:r>
            <a:endParaRPr sz="18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8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  <a:tabLst>
                <a:tab pos="747395" algn="l"/>
                <a:tab pos="2861310" algn="l"/>
                <a:tab pos="4098290" algn="l"/>
                <a:tab pos="5334635" algn="l"/>
              </a:tabLst>
            </a:pPr>
            <a:r>
              <a:rPr dirty="0" sz="1800" spc="-25">
                <a:solidFill>
                  <a:srgbClr val="0D0D0D"/>
                </a:solidFill>
                <a:latin typeface="Consolas"/>
                <a:cs typeface="Consolas"/>
              </a:rPr>
              <a:t>ACO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1800" spc="-10">
                <a:solidFill>
                  <a:srgbClr val="0D0D0D"/>
                </a:solidFill>
                <a:latin typeface="Consolas"/>
                <a:cs typeface="Consolas"/>
              </a:rPr>
              <a:t>algoritmaları,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1800" spc="-10">
                <a:solidFill>
                  <a:srgbClr val="0D0D0D"/>
                </a:solidFill>
                <a:latin typeface="Consolas"/>
                <a:cs typeface="Consolas"/>
              </a:rPr>
              <a:t>problem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1800" spc="-10">
                <a:solidFill>
                  <a:srgbClr val="0D0D0D"/>
                </a:solidFill>
                <a:latin typeface="Consolas"/>
                <a:cs typeface="Consolas"/>
              </a:rPr>
              <a:t>uzayını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1800" spc="-10">
                <a:solidFill>
                  <a:srgbClr val="0D0D0D"/>
                </a:solidFill>
                <a:latin typeface="Consolas"/>
                <a:cs typeface="Consolas"/>
              </a:rPr>
              <a:t>keşfederken</a:t>
            </a:r>
            <a:endParaRPr sz="18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feromon</a:t>
            </a:r>
            <a:r>
              <a:rPr dirty="0" sz="1800" spc="-3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izleri</a:t>
            </a:r>
            <a:r>
              <a:rPr dirty="0" sz="1800" spc="-3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kullanarak</a:t>
            </a:r>
            <a:r>
              <a:rPr dirty="0" sz="1800" spc="-3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olası</a:t>
            </a:r>
            <a:r>
              <a:rPr dirty="0" sz="1800" spc="-2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çözümleri</a:t>
            </a:r>
            <a:r>
              <a:rPr dirty="0" sz="1800" spc="-2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 spc="-10">
                <a:solidFill>
                  <a:srgbClr val="0D0D0D"/>
                </a:solidFill>
                <a:latin typeface="Consolas"/>
                <a:cs typeface="Consolas"/>
              </a:rPr>
              <a:t>izler.</a:t>
            </a:r>
            <a:endParaRPr sz="1800">
              <a:latin typeface="Consolas"/>
              <a:cs typeface="Consolas"/>
            </a:endParaRPr>
          </a:p>
        </p:txBody>
      </p:sp>
      <p:pic>
        <p:nvPicPr>
          <p:cNvPr id="8" name="object 8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0018" cy="6857999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395889" y="4040896"/>
            <a:ext cx="2729834" cy="2462541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095746" y="1182281"/>
            <a:ext cx="3757264" cy="5006245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960755">
              <a:lnSpc>
                <a:spcPct val="100000"/>
              </a:lnSpc>
              <a:spcBef>
                <a:spcPts val="100"/>
              </a:spcBef>
            </a:pPr>
            <a:r>
              <a:rPr dirty="0"/>
              <a:t>SÜRÜ</a:t>
            </a:r>
            <a:r>
              <a:rPr dirty="0" spc="-110"/>
              <a:t> </a:t>
            </a:r>
            <a:r>
              <a:rPr dirty="0"/>
              <a:t>ZEKASI</a:t>
            </a:r>
            <a:r>
              <a:rPr dirty="0" spc="-100"/>
              <a:t> </a:t>
            </a:r>
            <a:r>
              <a:rPr dirty="0" spc="-10"/>
              <a:t>ALGORİTMALARI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1243088" y="777538"/>
            <a:ext cx="6731634" cy="6362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>
                <a:solidFill>
                  <a:srgbClr val="B94609"/>
                </a:solidFill>
                <a:latin typeface="Consolas"/>
                <a:cs typeface="Consolas"/>
              </a:rPr>
              <a:t>Yapay</a:t>
            </a:r>
            <a:r>
              <a:rPr dirty="0" sz="2000" spc="-20">
                <a:solidFill>
                  <a:srgbClr val="B94609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B94609"/>
                </a:solidFill>
                <a:latin typeface="Consolas"/>
                <a:cs typeface="Consolas"/>
              </a:rPr>
              <a:t>Arı</a:t>
            </a:r>
            <a:r>
              <a:rPr dirty="0" sz="2000" spc="-20">
                <a:solidFill>
                  <a:srgbClr val="B94609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B94609"/>
                </a:solidFill>
                <a:latin typeface="Consolas"/>
                <a:cs typeface="Consolas"/>
              </a:rPr>
              <a:t>Kolonisi</a:t>
            </a:r>
            <a:r>
              <a:rPr dirty="0" sz="2000" spc="-30">
                <a:solidFill>
                  <a:srgbClr val="B94609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B94609"/>
                </a:solidFill>
                <a:latin typeface="Consolas"/>
                <a:cs typeface="Consolas"/>
              </a:rPr>
              <a:t>Algoritması</a:t>
            </a:r>
            <a:r>
              <a:rPr dirty="0" sz="2000" spc="-15">
                <a:solidFill>
                  <a:srgbClr val="B94609"/>
                </a:solidFill>
                <a:latin typeface="Consolas"/>
                <a:cs typeface="Consolas"/>
              </a:rPr>
              <a:t> </a:t>
            </a:r>
            <a:r>
              <a:rPr dirty="0" sz="2000" spc="-10">
                <a:solidFill>
                  <a:srgbClr val="B94609"/>
                </a:solidFill>
                <a:latin typeface="Consolas"/>
                <a:cs typeface="Consolas"/>
              </a:rPr>
              <a:t>(ABC):</a:t>
            </a:r>
            <a:endParaRPr sz="20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Yapay</a:t>
            </a:r>
            <a:r>
              <a:rPr dirty="0" sz="2000" spc="40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arı</a:t>
            </a:r>
            <a:r>
              <a:rPr dirty="0" sz="2000" spc="42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kolonisi</a:t>
            </a:r>
            <a:r>
              <a:rPr dirty="0" sz="2000" spc="42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algoritması,</a:t>
            </a:r>
            <a:r>
              <a:rPr dirty="0" sz="2000" spc="40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bal</a:t>
            </a:r>
            <a:r>
              <a:rPr dirty="0" sz="2000" spc="42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arılarının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1243343" y="1387339"/>
            <a:ext cx="3202940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1513205" algn="l"/>
              </a:tabLst>
            </a:pP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yiyecek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kaynaklarını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4945162" y="1387339"/>
            <a:ext cx="721995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bulma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6165782" y="1387339"/>
            <a:ext cx="1807210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815340" algn="l"/>
              </a:tabLst>
            </a:pPr>
            <a:r>
              <a:rPr dirty="0" sz="2000" spc="-25">
                <a:solidFill>
                  <a:srgbClr val="0D0D0D"/>
                </a:solidFill>
                <a:latin typeface="Consolas"/>
                <a:cs typeface="Consolas"/>
              </a:rPr>
              <a:t>ve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toplama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1243343" y="1692240"/>
            <a:ext cx="1982470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davranışlarını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3547658" y="1692240"/>
            <a:ext cx="1703705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modelleyerek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5573033" y="1692240"/>
            <a:ext cx="2399665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geliştirilmiştir.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1243343" y="1997140"/>
            <a:ext cx="4413250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1242060" algn="l"/>
                <a:tab pos="1912620" algn="l"/>
                <a:tab pos="3140710" algn="l"/>
              </a:tabLst>
            </a:pP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Arılar,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2000" spc="-25">
                <a:solidFill>
                  <a:srgbClr val="0D0D0D"/>
                </a:solidFill>
                <a:latin typeface="Consolas"/>
                <a:cs typeface="Consolas"/>
              </a:rPr>
              <a:t>bir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yiyecek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kaynağını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1243343" y="2302041"/>
            <a:ext cx="3273425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1443355" algn="l"/>
              </a:tabLst>
            </a:pP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izlerken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birbirleriyle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4804928" y="2302041"/>
            <a:ext cx="1143000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iletişim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6236026" y="2302041"/>
            <a:ext cx="1143000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kurarlar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5880733" y="1997140"/>
            <a:ext cx="2092325" cy="6362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r" marR="5080">
              <a:lnSpc>
                <a:spcPct val="100000"/>
              </a:lnSpc>
              <a:spcBef>
                <a:spcPts val="105"/>
              </a:spcBef>
              <a:tabLst>
                <a:tab pos="1788795" algn="l"/>
              </a:tabLst>
            </a:pP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keşfederken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2000" spc="-25">
                <a:solidFill>
                  <a:srgbClr val="0D0D0D"/>
                </a:solidFill>
                <a:latin typeface="Consolas"/>
                <a:cs typeface="Consolas"/>
              </a:rPr>
              <a:t>ve</a:t>
            </a:r>
            <a:endParaRPr sz="2000">
              <a:latin typeface="Consolas"/>
              <a:cs typeface="Consolas"/>
            </a:endParaRPr>
          </a:p>
          <a:p>
            <a:pPr algn="r" marR="5080">
              <a:lnSpc>
                <a:spcPct val="100000"/>
              </a:lnSpc>
            </a:pPr>
            <a:r>
              <a:rPr dirty="0" sz="2000" spc="-25">
                <a:solidFill>
                  <a:srgbClr val="0D0D0D"/>
                </a:solidFill>
                <a:latin typeface="Consolas"/>
                <a:cs typeface="Consolas"/>
              </a:rPr>
              <a:t>ve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1243343" y="2606942"/>
            <a:ext cx="4006215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1025525" algn="l"/>
                <a:tab pos="2735580" algn="l"/>
              </a:tabLst>
            </a:pP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bilgi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alışverişi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yaparlar.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5536638" y="2606942"/>
            <a:ext cx="2437130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746760" algn="l"/>
              </a:tabLst>
            </a:pPr>
            <a:r>
              <a:rPr dirty="0" sz="2000" spc="-25">
                <a:solidFill>
                  <a:srgbClr val="0D0D0D"/>
                </a:solidFill>
                <a:latin typeface="Consolas"/>
                <a:cs typeface="Consolas"/>
              </a:rPr>
              <a:t>ABC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algoritması,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1243597" y="2911842"/>
            <a:ext cx="5403850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problem</a:t>
            </a:r>
            <a:r>
              <a:rPr dirty="0" sz="2000" spc="-290">
                <a:solidFill>
                  <a:srgbClr val="0D0D0D"/>
                </a:solidFill>
                <a:latin typeface="Consolas"/>
                <a:cs typeface="Consolas"/>
              </a:rPr>
              <a:t> 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çözme</a:t>
            </a:r>
            <a:r>
              <a:rPr dirty="0" sz="2000" spc="-290">
                <a:solidFill>
                  <a:srgbClr val="0D0D0D"/>
                </a:solidFill>
                <a:latin typeface="Consolas"/>
                <a:cs typeface="Consolas"/>
              </a:rPr>
              <a:t> 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sürecinde</a:t>
            </a:r>
            <a:r>
              <a:rPr dirty="0" sz="2000" spc="-290">
                <a:solidFill>
                  <a:srgbClr val="0D0D0D"/>
                </a:solidFill>
                <a:latin typeface="Consolas"/>
                <a:cs typeface="Consolas"/>
              </a:rPr>
              <a:t>  </a:t>
            </a: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birbirleriyle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1243343" y="3216743"/>
            <a:ext cx="4076065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1130935" algn="l"/>
                <a:tab pos="1827530" algn="l"/>
                <a:tab pos="2944495" algn="l"/>
              </a:tabLst>
            </a:pP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kuran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2000" spc="-25">
                <a:solidFill>
                  <a:srgbClr val="0D0D0D"/>
                </a:solidFill>
                <a:latin typeface="Consolas"/>
                <a:cs typeface="Consolas"/>
              </a:rPr>
              <a:t>ve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bilgi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paylaşan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5711740" y="3216743"/>
            <a:ext cx="725170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yapay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6830302" y="2911842"/>
            <a:ext cx="1143000" cy="6362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iletişim arıların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1243343" y="3521643"/>
            <a:ext cx="4216400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popülasyonunu</a:t>
            </a:r>
            <a:r>
              <a:rPr dirty="0" sz="2000" spc="-4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modellemektedir.</a:t>
            </a:r>
            <a:endParaRPr sz="2000">
              <a:latin typeface="Consolas"/>
              <a:cs typeface="Consolas"/>
            </a:endParaRPr>
          </a:p>
        </p:txBody>
      </p:sp>
      <p:pic>
        <p:nvPicPr>
          <p:cNvPr id="22" name="object 2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0018" cy="6857999"/>
          </a:xfrm>
          <a:prstGeom prst="rect">
            <a:avLst/>
          </a:prstGeom>
        </p:spPr>
      </p:pic>
      <p:grpSp>
        <p:nvGrpSpPr>
          <p:cNvPr id="23" name="object 23" descr=""/>
          <p:cNvGrpSpPr/>
          <p:nvPr/>
        </p:nvGrpSpPr>
        <p:grpSpPr>
          <a:xfrm>
            <a:off x="5670143" y="889023"/>
            <a:ext cx="6306185" cy="5493385"/>
            <a:chOff x="5670143" y="889023"/>
            <a:chExt cx="6306185" cy="5493385"/>
          </a:xfrm>
        </p:grpSpPr>
        <p:pic>
          <p:nvPicPr>
            <p:cNvPr id="24" name="object 2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70143" y="4581867"/>
              <a:ext cx="2381538" cy="1799994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051685" y="889023"/>
              <a:ext cx="3924588" cy="5492839"/>
            </a:xfrm>
            <a:prstGeom prst="rect">
              <a:avLst/>
            </a:prstGeom>
          </p:spPr>
        </p:pic>
      </p:grpSp>
      <p:pic>
        <p:nvPicPr>
          <p:cNvPr id="26" name="object 2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314151" y="4014292"/>
            <a:ext cx="3967651" cy="2540333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960755">
              <a:lnSpc>
                <a:spcPct val="100000"/>
              </a:lnSpc>
              <a:spcBef>
                <a:spcPts val="100"/>
              </a:spcBef>
            </a:pPr>
            <a:r>
              <a:rPr dirty="0"/>
              <a:t>DOĞADAN</a:t>
            </a:r>
            <a:r>
              <a:rPr dirty="0" spc="-165"/>
              <a:t> </a:t>
            </a:r>
            <a:r>
              <a:rPr dirty="0"/>
              <a:t>ESİNLENEN</a:t>
            </a:r>
            <a:r>
              <a:rPr dirty="0" spc="-165"/>
              <a:t> </a:t>
            </a:r>
            <a:r>
              <a:rPr dirty="0" spc="-10"/>
              <a:t>ALGORİTMALAR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1243088" y="777538"/>
            <a:ext cx="10532745" cy="15506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just" marL="12700" marR="5080">
              <a:lnSpc>
                <a:spcPct val="100000"/>
              </a:lnSpc>
              <a:spcBef>
                <a:spcPts val="105"/>
              </a:spcBef>
            </a:pP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Doğadan</a:t>
            </a:r>
            <a:r>
              <a:rPr dirty="0" sz="2000" spc="-185">
                <a:solidFill>
                  <a:srgbClr val="0D0D0D"/>
                </a:solidFill>
                <a:latin typeface="Consolas"/>
                <a:cs typeface="Consolas"/>
              </a:rPr>
              <a:t> 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esinlenen</a:t>
            </a:r>
            <a:r>
              <a:rPr dirty="0" sz="2000" spc="-180">
                <a:solidFill>
                  <a:srgbClr val="0D0D0D"/>
                </a:solidFill>
                <a:latin typeface="Consolas"/>
                <a:cs typeface="Consolas"/>
              </a:rPr>
              <a:t> 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algoritmalar,</a:t>
            </a:r>
            <a:r>
              <a:rPr dirty="0" sz="2000" spc="-180">
                <a:solidFill>
                  <a:srgbClr val="0D0D0D"/>
                </a:solidFill>
                <a:latin typeface="Consolas"/>
                <a:cs typeface="Consolas"/>
              </a:rPr>
              <a:t> 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doğal</a:t>
            </a:r>
            <a:r>
              <a:rPr dirty="0" sz="2000" spc="-180">
                <a:solidFill>
                  <a:srgbClr val="0D0D0D"/>
                </a:solidFill>
                <a:latin typeface="Consolas"/>
                <a:cs typeface="Consolas"/>
              </a:rPr>
              <a:t> 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fenomenlerden</a:t>
            </a:r>
            <a:r>
              <a:rPr dirty="0" sz="2000" spc="-180">
                <a:solidFill>
                  <a:srgbClr val="0D0D0D"/>
                </a:solidFill>
                <a:latin typeface="Consolas"/>
                <a:cs typeface="Consolas"/>
              </a:rPr>
              <a:t> 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veya</a:t>
            </a:r>
            <a:r>
              <a:rPr dirty="0" sz="2000" spc="-175">
                <a:solidFill>
                  <a:srgbClr val="0D0D0D"/>
                </a:solidFill>
                <a:latin typeface="Consolas"/>
                <a:cs typeface="Consolas"/>
              </a:rPr>
              <a:t>  </a:t>
            </a: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organizmaların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davranışlarından</a:t>
            </a:r>
            <a:r>
              <a:rPr dirty="0" sz="2000" spc="45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ilham</a:t>
            </a:r>
            <a:r>
              <a:rPr dirty="0" sz="2000" spc="484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alarak</a:t>
            </a:r>
            <a:r>
              <a:rPr dirty="0" sz="2000" spc="47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tasarlanmış</a:t>
            </a:r>
            <a:r>
              <a:rPr dirty="0" sz="2000" spc="47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olan</a:t>
            </a:r>
            <a:r>
              <a:rPr dirty="0" sz="2000" spc="47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optimizasyon</a:t>
            </a:r>
            <a:r>
              <a:rPr dirty="0" sz="2000" spc="47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veya</a:t>
            </a:r>
            <a:r>
              <a:rPr dirty="0" sz="2000" spc="47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problem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çözme</a:t>
            </a:r>
            <a:r>
              <a:rPr dirty="0" sz="2000" spc="-1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algoritmalarıdır.</a:t>
            </a:r>
            <a:r>
              <a:rPr dirty="0" sz="2000" spc="1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Bu algoritmalar,</a:t>
            </a:r>
            <a:r>
              <a:rPr dirty="0" sz="2000" spc="-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doğadaki</a:t>
            </a:r>
            <a:r>
              <a:rPr dirty="0" sz="2000" spc="-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organizmaların</a:t>
            </a:r>
            <a:r>
              <a:rPr dirty="0" sz="2000" spc="-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veya </a:t>
            </a: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doğal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süreçlerin</a:t>
            </a:r>
            <a:r>
              <a:rPr dirty="0" sz="2000" spc="-2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başarıyla</a:t>
            </a:r>
            <a:r>
              <a:rPr dirty="0" sz="2000" spc="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çözdüğü</a:t>
            </a:r>
            <a:r>
              <a:rPr dirty="0" sz="2000" spc="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problemlerden yola</a:t>
            </a:r>
            <a:r>
              <a:rPr dirty="0" sz="2000" spc="1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çıkarak,</a:t>
            </a:r>
            <a:r>
              <a:rPr dirty="0" sz="2000" spc="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benzer</a:t>
            </a:r>
            <a:r>
              <a:rPr dirty="0" sz="2000" spc="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problemleri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çözmek</a:t>
            </a:r>
            <a:r>
              <a:rPr dirty="0" sz="2000" spc="-4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için</a:t>
            </a:r>
            <a:r>
              <a:rPr dirty="0" sz="2000" spc="-3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bilgisayar</a:t>
            </a:r>
            <a:r>
              <a:rPr dirty="0" sz="2000" spc="-3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ortamında</a:t>
            </a:r>
            <a:r>
              <a:rPr dirty="0" sz="2000" spc="-4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uygulanabilir</a:t>
            </a:r>
            <a:r>
              <a:rPr dirty="0" sz="2000" spc="-2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yaklaşımlar</a:t>
            </a:r>
            <a:r>
              <a:rPr dirty="0" sz="2000" spc="-3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geliştirirler.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1243597" y="2606687"/>
            <a:ext cx="3210560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628015" algn="l"/>
                <a:tab pos="1382395" algn="l"/>
              </a:tabLst>
            </a:pPr>
            <a:r>
              <a:rPr dirty="0" sz="2000" spc="-25">
                <a:solidFill>
                  <a:srgbClr val="0D0D0D"/>
                </a:solidFill>
                <a:latin typeface="Consolas"/>
                <a:cs typeface="Consolas"/>
              </a:rPr>
              <a:t>Bu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2000" spc="-25">
                <a:solidFill>
                  <a:srgbClr val="0D0D0D"/>
                </a:solidFill>
                <a:latin typeface="Consolas"/>
                <a:cs typeface="Consolas"/>
              </a:rPr>
              <a:t>tür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algoritmalar,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4763952" y="2606687"/>
            <a:ext cx="1423670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genellikle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6496642" y="2606687"/>
            <a:ext cx="721995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doğal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7528417" y="2606687"/>
            <a:ext cx="1423670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süreçlerin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9261108" y="2606687"/>
            <a:ext cx="725170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basit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10294411" y="2606687"/>
            <a:ext cx="1479550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628015" algn="l"/>
              </a:tabLst>
            </a:pPr>
            <a:r>
              <a:rPr dirty="0" sz="2000" spc="-25">
                <a:solidFill>
                  <a:srgbClr val="0D0D0D"/>
                </a:solidFill>
                <a:latin typeface="Consolas"/>
                <a:cs typeface="Consolas"/>
              </a:rPr>
              <a:t>ve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etkili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1243343" y="2911587"/>
            <a:ext cx="4224020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2042160" algn="l"/>
                <a:tab pos="3092450" algn="l"/>
              </a:tabLst>
            </a:pP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işleyişlerini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taklit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ederken,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5655493" y="2911587"/>
            <a:ext cx="725170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büyük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6566886" y="2911587"/>
            <a:ext cx="5207635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504825" algn="l"/>
                <a:tab pos="1835150" algn="l"/>
                <a:tab pos="3585845" algn="l"/>
                <a:tab pos="4638040" algn="l"/>
              </a:tabLst>
            </a:pPr>
            <a:r>
              <a:rPr dirty="0" sz="2000" spc="-25">
                <a:solidFill>
                  <a:srgbClr val="0D0D0D"/>
                </a:solidFill>
                <a:latin typeface="Consolas"/>
                <a:cs typeface="Consolas"/>
              </a:rPr>
              <a:t>ve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karmaşık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problemleri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çözmek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2000" spc="-20">
                <a:solidFill>
                  <a:srgbClr val="0D0D0D"/>
                </a:solidFill>
                <a:latin typeface="Consolas"/>
                <a:cs typeface="Consolas"/>
              </a:rPr>
              <a:t>için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6496897" y="3216488"/>
            <a:ext cx="5276215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2228215" algn="l"/>
                <a:tab pos="3048635" algn="l"/>
                <a:tab pos="4566285" algn="l"/>
              </a:tabLst>
            </a:pP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mühendislikten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2000" spc="-20">
                <a:solidFill>
                  <a:srgbClr val="0D0D0D"/>
                </a:solidFill>
                <a:latin typeface="Consolas"/>
                <a:cs typeface="Consolas"/>
              </a:rPr>
              <a:t>veri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bilimine,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yapay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1244106" y="3521389"/>
            <a:ext cx="2884805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1333500" algn="l"/>
              </a:tabLst>
            </a:pP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zekadan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operasyonel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1243597" y="3216488"/>
            <a:ext cx="5018405" cy="6362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1809114" algn="l"/>
                <a:tab pos="3048000" algn="l"/>
              </a:tabLst>
            </a:pP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kullanılır.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Çeşitli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disiplinlerde,</a:t>
            </a:r>
            <a:endParaRPr sz="2000">
              <a:latin typeface="Consolas"/>
              <a:cs typeface="Consolas"/>
            </a:endParaRPr>
          </a:p>
          <a:p>
            <a:pPr marL="3213100">
              <a:lnSpc>
                <a:spcPct val="100000"/>
              </a:lnSpc>
            </a:pP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araştırmaya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6325104" y="3521389"/>
            <a:ext cx="5448300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1051560" algn="l"/>
                <a:tab pos="2232660" algn="l"/>
                <a:tab pos="3415665" algn="l"/>
                <a:tab pos="4595495" algn="l"/>
              </a:tabLst>
            </a:pP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kadar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birçok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alanda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yaygın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olarak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1244361" y="3826289"/>
            <a:ext cx="2820670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kullanılmaktadırlar.</a:t>
            </a:r>
            <a:endParaRPr sz="2000">
              <a:latin typeface="Consolas"/>
              <a:cs typeface="Consolas"/>
            </a:endParaRPr>
          </a:p>
        </p:txBody>
      </p:sp>
      <p:pic>
        <p:nvPicPr>
          <p:cNvPr id="18" name="object 18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0018" cy="6857999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1318531" y="126923"/>
            <a:ext cx="10731500" cy="6652895"/>
            <a:chOff x="1318531" y="126923"/>
            <a:chExt cx="10731500" cy="665289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851591" y="126923"/>
              <a:ext cx="4198395" cy="5969742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18531" y="3814764"/>
              <a:ext cx="4685609" cy="296458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509539" y="4873231"/>
              <a:ext cx="2994122" cy="1799991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960755">
              <a:lnSpc>
                <a:spcPct val="100000"/>
              </a:lnSpc>
              <a:spcBef>
                <a:spcPts val="100"/>
              </a:spcBef>
            </a:pPr>
            <a:r>
              <a:rPr dirty="0"/>
              <a:t>DOĞADAN</a:t>
            </a:r>
            <a:r>
              <a:rPr dirty="0" spc="-165"/>
              <a:t> </a:t>
            </a:r>
            <a:r>
              <a:rPr dirty="0"/>
              <a:t>ESİNLENEN</a:t>
            </a:r>
            <a:r>
              <a:rPr dirty="0" spc="-165"/>
              <a:t> </a:t>
            </a:r>
            <a:r>
              <a:rPr dirty="0" spc="-10"/>
              <a:t>ALGORİTMALAR</a:t>
            </a:r>
          </a:p>
        </p:txBody>
      </p:sp>
      <p:sp>
        <p:nvSpPr>
          <p:cNvPr id="7" name="object 7" descr=""/>
          <p:cNvSpPr txBox="1"/>
          <p:nvPr/>
        </p:nvSpPr>
        <p:spPr>
          <a:xfrm>
            <a:off x="1243088" y="777538"/>
            <a:ext cx="4914265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>
                <a:solidFill>
                  <a:srgbClr val="B94609"/>
                </a:solidFill>
                <a:latin typeface="Consolas"/>
                <a:cs typeface="Consolas"/>
              </a:rPr>
              <a:t>Yarasa</a:t>
            </a:r>
            <a:r>
              <a:rPr dirty="0" sz="2000" spc="-30">
                <a:solidFill>
                  <a:srgbClr val="B94609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B94609"/>
                </a:solidFill>
                <a:latin typeface="Consolas"/>
                <a:cs typeface="Consolas"/>
              </a:rPr>
              <a:t>Algoritması</a:t>
            </a:r>
            <a:r>
              <a:rPr dirty="0" sz="2000" spc="-30">
                <a:solidFill>
                  <a:srgbClr val="B94609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B94609"/>
                </a:solidFill>
                <a:latin typeface="Consolas"/>
                <a:cs typeface="Consolas"/>
              </a:rPr>
              <a:t>(Bat</a:t>
            </a:r>
            <a:r>
              <a:rPr dirty="0" sz="2000" spc="-15">
                <a:solidFill>
                  <a:srgbClr val="B94609"/>
                </a:solidFill>
                <a:latin typeface="Consolas"/>
                <a:cs typeface="Consolas"/>
              </a:rPr>
              <a:t> </a:t>
            </a:r>
            <a:r>
              <a:rPr dirty="0" sz="2000" spc="-10">
                <a:solidFill>
                  <a:srgbClr val="B94609"/>
                </a:solidFill>
                <a:latin typeface="Consolas"/>
                <a:cs typeface="Consolas"/>
              </a:rPr>
              <a:t>Algorithm):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1243088" y="1083861"/>
            <a:ext cx="494411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065530" algn="l"/>
                <a:tab pos="2872740" algn="l"/>
                <a:tab pos="4554220" algn="l"/>
              </a:tabLst>
            </a:pPr>
            <a:r>
              <a:rPr dirty="0" sz="1800" spc="-10">
                <a:solidFill>
                  <a:srgbClr val="0D0D0D"/>
                </a:solidFill>
                <a:latin typeface="Consolas"/>
                <a:cs typeface="Consolas"/>
              </a:rPr>
              <a:t>Yarasa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1800" spc="-10">
                <a:solidFill>
                  <a:srgbClr val="0D0D0D"/>
                </a:solidFill>
                <a:latin typeface="Consolas"/>
                <a:cs typeface="Consolas"/>
              </a:rPr>
              <a:t>algoritması,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1800" spc="-10">
                <a:solidFill>
                  <a:srgbClr val="0D0D0D"/>
                </a:solidFill>
                <a:latin typeface="Consolas"/>
                <a:cs typeface="Consolas"/>
              </a:rPr>
              <a:t>yarasaların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1800" spc="-25">
                <a:solidFill>
                  <a:srgbClr val="0D0D0D"/>
                </a:solidFill>
                <a:latin typeface="Consolas"/>
                <a:cs typeface="Consolas"/>
              </a:rPr>
              <a:t>yön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1243317" y="1358181"/>
            <a:ext cx="484251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168525" algn="l"/>
                <a:tab pos="3074035" algn="l"/>
              </a:tabLst>
            </a:pPr>
            <a:r>
              <a:rPr dirty="0" sz="1800" spc="-10">
                <a:solidFill>
                  <a:srgbClr val="0D0D0D"/>
                </a:solidFill>
                <a:latin typeface="Consolas"/>
                <a:cs typeface="Consolas"/>
              </a:rPr>
              <a:t>yeteneğinden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1800" spc="-25">
                <a:solidFill>
                  <a:srgbClr val="0D0D0D"/>
                </a:solidFill>
                <a:latin typeface="Consolas"/>
                <a:cs typeface="Consolas"/>
              </a:rPr>
              <a:t>ve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1800" spc="-10">
                <a:solidFill>
                  <a:srgbClr val="0D0D0D"/>
                </a:solidFill>
                <a:latin typeface="Consolas"/>
                <a:cs typeface="Consolas"/>
              </a:rPr>
              <a:t>çevrelerindeki</a:t>
            </a:r>
            <a:endParaRPr sz="18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tabLst>
                <a:tab pos="2085339" algn="l"/>
                <a:tab pos="3782695" algn="l"/>
              </a:tabLst>
            </a:pPr>
            <a:r>
              <a:rPr dirty="0" sz="1800" spc="-10">
                <a:solidFill>
                  <a:srgbClr val="0D0D0D"/>
                </a:solidFill>
                <a:latin typeface="Consolas"/>
                <a:cs typeface="Consolas"/>
              </a:rPr>
              <a:t>yansımalarını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1800" spc="-10">
                <a:solidFill>
                  <a:srgbClr val="0D0D0D"/>
                </a:solidFill>
                <a:latin typeface="Consolas"/>
                <a:cs typeface="Consolas"/>
              </a:rPr>
              <a:t>kullanarak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1800" spc="-10">
                <a:solidFill>
                  <a:srgbClr val="0D0D0D"/>
                </a:solidFill>
                <a:latin typeface="Consolas"/>
                <a:cs typeface="Consolas"/>
              </a:rPr>
              <a:t>avlanma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6336753" y="1083861"/>
            <a:ext cx="1406525" cy="8483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r" marL="12700" marR="5080" indent="12573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solidFill>
                  <a:srgbClr val="0D0D0D"/>
                </a:solidFill>
                <a:latin typeface="Consolas"/>
                <a:cs typeface="Consolas"/>
              </a:rPr>
              <a:t>değiştirme seslerin konusundaki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1243545" y="1906821"/>
            <a:ext cx="6500495" cy="1397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başarılarından</a:t>
            </a:r>
            <a:r>
              <a:rPr dirty="0" sz="1800" spc="-4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ilham</a:t>
            </a:r>
            <a:r>
              <a:rPr dirty="0" sz="1800" spc="-2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 spc="-10">
                <a:solidFill>
                  <a:srgbClr val="0D0D0D"/>
                </a:solidFill>
                <a:latin typeface="Consolas"/>
                <a:cs typeface="Consolas"/>
              </a:rPr>
              <a:t>alır.</a:t>
            </a:r>
            <a:endParaRPr sz="18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800">
              <a:latin typeface="Consolas"/>
              <a:cs typeface="Consolas"/>
            </a:endParaRPr>
          </a:p>
          <a:p>
            <a:pPr algn="just" marL="12700" marR="5080">
              <a:lnSpc>
                <a:spcPct val="100000"/>
              </a:lnSpc>
            </a:pP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Bu</a:t>
            </a:r>
            <a:r>
              <a:rPr dirty="0" sz="1800" spc="285">
                <a:solidFill>
                  <a:srgbClr val="0D0D0D"/>
                </a:solidFill>
                <a:latin typeface="Consolas"/>
                <a:cs typeface="Consolas"/>
              </a:rPr>
              <a:t>  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algoritma,</a:t>
            </a:r>
            <a:r>
              <a:rPr dirty="0" sz="1800" spc="290">
                <a:solidFill>
                  <a:srgbClr val="0D0D0D"/>
                </a:solidFill>
                <a:latin typeface="Consolas"/>
                <a:cs typeface="Consolas"/>
              </a:rPr>
              <a:t>  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yarasaların</a:t>
            </a:r>
            <a:r>
              <a:rPr dirty="0" sz="1800" spc="290">
                <a:solidFill>
                  <a:srgbClr val="0D0D0D"/>
                </a:solidFill>
                <a:latin typeface="Consolas"/>
                <a:cs typeface="Consolas"/>
              </a:rPr>
              <a:t>  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yön</a:t>
            </a:r>
            <a:r>
              <a:rPr dirty="0" sz="1800" spc="285">
                <a:solidFill>
                  <a:srgbClr val="0D0D0D"/>
                </a:solidFill>
                <a:latin typeface="Consolas"/>
                <a:cs typeface="Consolas"/>
              </a:rPr>
              <a:t>   </a:t>
            </a:r>
            <a:r>
              <a:rPr dirty="0" sz="1800" spc="-10">
                <a:solidFill>
                  <a:srgbClr val="0D0D0D"/>
                </a:solidFill>
                <a:latin typeface="Consolas"/>
                <a:cs typeface="Consolas"/>
              </a:rPr>
              <a:t>değiştirme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stratejilerini</a:t>
            </a:r>
            <a:r>
              <a:rPr dirty="0" sz="1800" spc="7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taklit</a:t>
            </a:r>
            <a:r>
              <a:rPr dirty="0" sz="1800" spc="10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ederek</a:t>
            </a:r>
            <a:r>
              <a:rPr dirty="0" sz="1800" spc="10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çözüm</a:t>
            </a:r>
            <a:r>
              <a:rPr dirty="0" sz="1800" spc="10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uzayında</a:t>
            </a:r>
            <a:r>
              <a:rPr dirty="0" sz="1800" spc="10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 spc="-10">
                <a:solidFill>
                  <a:srgbClr val="0D0D0D"/>
                </a:solidFill>
                <a:latin typeface="Consolas"/>
                <a:cs typeface="Consolas"/>
              </a:rPr>
              <a:t>gezinir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ve</a:t>
            </a:r>
            <a:r>
              <a:rPr dirty="0" sz="1800" spc="-3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en</a:t>
            </a:r>
            <a:r>
              <a:rPr dirty="0" sz="1800" spc="-1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iyi</a:t>
            </a:r>
            <a:r>
              <a:rPr dirty="0" sz="1800" spc="-2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çözümü</a:t>
            </a:r>
            <a:r>
              <a:rPr dirty="0" sz="1800" spc="-1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bulmaya</a:t>
            </a:r>
            <a:r>
              <a:rPr dirty="0" sz="1800" spc="-10">
                <a:solidFill>
                  <a:srgbClr val="0D0D0D"/>
                </a:solidFill>
                <a:latin typeface="Consolas"/>
                <a:cs typeface="Consolas"/>
              </a:rPr>
              <a:t> çalışır.</a:t>
            </a:r>
            <a:endParaRPr sz="1800">
              <a:latin typeface="Consolas"/>
              <a:cs typeface="Consolas"/>
            </a:endParaRPr>
          </a:p>
        </p:txBody>
      </p:sp>
      <p:pic>
        <p:nvPicPr>
          <p:cNvPr id="12" name="object 12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0" y="0"/>
            <a:ext cx="910018" cy="685799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960755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GİRİŞ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1243088" y="777538"/>
            <a:ext cx="10531475" cy="307276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05"/>
              </a:spcBef>
              <a:buFont typeface="Arial"/>
              <a:buChar char="•"/>
              <a:tabLst>
                <a:tab pos="354965" algn="l"/>
              </a:tabLst>
            </a:pP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Fonksiyonlar</a:t>
            </a:r>
            <a:r>
              <a:rPr dirty="0" sz="2000" spc="-3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sürekli</a:t>
            </a:r>
            <a:r>
              <a:rPr dirty="0" sz="2000" spc="-3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ve</a:t>
            </a:r>
            <a:r>
              <a:rPr dirty="0" sz="2000" spc="-2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türevlenebilir</a:t>
            </a:r>
            <a:r>
              <a:rPr dirty="0" sz="2000" spc="-2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olmalıdır.</a:t>
            </a:r>
            <a:endParaRPr sz="20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Clr>
                <a:srgbClr val="0D0D0D"/>
              </a:buClr>
              <a:buFont typeface="Arial"/>
              <a:buChar char="•"/>
            </a:pPr>
            <a:endParaRPr sz="2000">
              <a:latin typeface="Consolas"/>
              <a:cs typeface="Consolas"/>
            </a:endParaRPr>
          </a:p>
          <a:p>
            <a:pPr marL="354965" indent="-342265">
              <a:lnSpc>
                <a:spcPct val="100000"/>
              </a:lnSpc>
              <a:buFont typeface="Arial"/>
              <a:buChar char="•"/>
              <a:tabLst>
                <a:tab pos="354965" algn="l"/>
              </a:tabLst>
            </a:pP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Çok</a:t>
            </a:r>
            <a:r>
              <a:rPr dirty="0" sz="2000" spc="4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küçük</a:t>
            </a:r>
            <a:r>
              <a:rPr dirty="0" sz="2000" spc="5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pozitif</a:t>
            </a:r>
            <a:r>
              <a:rPr dirty="0" sz="2000" spc="5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ve</a:t>
            </a:r>
            <a:r>
              <a:rPr dirty="0" sz="2000" spc="5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negatif</a:t>
            </a:r>
            <a:r>
              <a:rPr dirty="0" sz="2000" spc="5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bütün</a:t>
            </a:r>
            <a:r>
              <a:rPr dirty="0" sz="2000" spc="5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h</a:t>
            </a:r>
            <a:r>
              <a:rPr dirty="0" sz="2000" spc="5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değerleri</a:t>
            </a:r>
            <a:r>
              <a:rPr dirty="0" sz="2000" spc="5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için</a:t>
            </a:r>
            <a:r>
              <a:rPr dirty="0" sz="2000" spc="4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f(x0)</a:t>
            </a:r>
            <a:r>
              <a:rPr dirty="0" sz="2000" spc="5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≤</a:t>
            </a:r>
            <a:r>
              <a:rPr dirty="0" sz="2000" spc="4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f(x0</a:t>
            </a:r>
            <a:r>
              <a:rPr dirty="0" sz="2000" spc="4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+h)</a:t>
            </a:r>
            <a:r>
              <a:rPr dirty="0" sz="2000" spc="5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 spc="-25">
                <a:solidFill>
                  <a:srgbClr val="0D0D0D"/>
                </a:solidFill>
                <a:latin typeface="Consolas"/>
                <a:cs typeface="Consolas"/>
              </a:rPr>
              <a:t>ise</a:t>
            </a:r>
            <a:endParaRPr sz="2000">
              <a:latin typeface="Consolas"/>
              <a:cs typeface="Consolas"/>
            </a:endParaRPr>
          </a:p>
          <a:p>
            <a:pPr marL="356235">
              <a:lnSpc>
                <a:spcPct val="100000"/>
              </a:lnSpc>
            </a:pP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f(x)</a:t>
            </a:r>
            <a:r>
              <a:rPr dirty="0" sz="2000" spc="-2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fonksiyonu</a:t>
            </a:r>
            <a:r>
              <a:rPr dirty="0" sz="2000" spc="-2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x0</a:t>
            </a:r>
            <a:r>
              <a:rPr dirty="0" sz="2000" spc="-1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’da</a:t>
            </a:r>
            <a:r>
              <a:rPr dirty="0" sz="2000" spc="-2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yerel</a:t>
            </a:r>
            <a:r>
              <a:rPr dirty="0" sz="2000" spc="-2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minimuma</a:t>
            </a:r>
            <a:r>
              <a:rPr dirty="0" sz="2000" spc="-2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sahiptir.</a:t>
            </a:r>
            <a:endParaRPr sz="20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60"/>
              </a:spcBef>
            </a:pPr>
            <a:endParaRPr sz="2000">
              <a:latin typeface="Consolas"/>
              <a:cs typeface="Consolas"/>
            </a:endParaRPr>
          </a:p>
          <a:p>
            <a:pPr marL="354965" indent="-342265">
              <a:lnSpc>
                <a:spcPct val="100000"/>
              </a:lnSpc>
              <a:buFont typeface="Arial"/>
              <a:buChar char="•"/>
              <a:tabLst>
                <a:tab pos="354965" algn="l"/>
              </a:tabLst>
            </a:pP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f(x0)</a:t>
            </a:r>
            <a:r>
              <a:rPr dirty="0" sz="2000" spc="-2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≥</a:t>
            </a:r>
            <a:r>
              <a:rPr dirty="0" sz="2000" spc="-1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f(x0</a:t>
            </a: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+h)</a:t>
            </a:r>
            <a:r>
              <a:rPr dirty="0" sz="2000" spc="-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ise</a:t>
            </a:r>
            <a:r>
              <a:rPr dirty="0" sz="2000" spc="-1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f(x)</a:t>
            </a:r>
            <a:r>
              <a:rPr dirty="0" sz="2000" spc="-2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fonksiyonu</a:t>
            </a:r>
            <a:r>
              <a:rPr dirty="0" sz="2000" spc="-2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x0</a:t>
            </a:r>
            <a:r>
              <a:rPr dirty="0" sz="2000" spc="-1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’da</a:t>
            </a:r>
            <a:r>
              <a:rPr dirty="0" sz="2000" spc="-3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yerel</a:t>
            </a:r>
            <a:r>
              <a:rPr dirty="0" sz="2000" spc="-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maksimuma</a:t>
            </a:r>
            <a:r>
              <a:rPr dirty="0" sz="2000" spc="-2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sahiptir.</a:t>
            </a:r>
            <a:endParaRPr sz="20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Clr>
                <a:srgbClr val="0D0D0D"/>
              </a:buClr>
              <a:buFont typeface="Arial"/>
              <a:buChar char="•"/>
            </a:pPr>
            <a:endParaRPr sz="2000">
              <a:latin typeface="Consolas"/>
              <a:cs typeface="Consolas"/>
            </a:endParaRPr>
          </a:p>
          <a:p>
            <a:pPr algn="just" lvl="1" marL="808990" marR="6985" indent="-339725">
              <a:lnSpc>
                <a:spcPct val="100000"/>
              </a:lnSpc>
              <a:buFont typeface="Arial"/>
              <a:buChar char="•"/>
              <a:tabLst>
                <a:tab pos="810260" algn="l"/>
              </a:tabLst>
            </a:pPr>
            <a:r>
              <a:rPr dirty="0" sz="2000">
                <a:solidFill>
                  <a:srgbClr val="0D0D0D"/>
                </a:solidFill>
                <a:latin typeface="Calibri"/>
                <a:cs typeface="Calibri"/>
              </a:rPr>
              <a:t>İfade,</a:t>
            </a:r>
            <a:r>
              <a:rPr dirty="0" sz="2000" spc="15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0D0D0D"/>
                </a:solidFill>
                <a:latin typeface="Calibri"/>
                <a:cs typeface="Calibri"/>
              </a:rPr>
              <a:t>x0</a:t>
            </a:r>
            <a:r>
              <a:rPr dirty="0" sz="2000" spc="15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0D0D0D"/>
                </a:solidFill>
                <a:latin typeface="Calibri"/>
                <a:cs typeface="Calibri"/>
              </a:rPr>
              <a:t>noktasında</a:t>
            </a:r>
            <a:r>
              <a:rPr dirty="0" sz="2000" spc="16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0D0D0D"/>
                </a:solidFill>
                <a:latin typeface="Calibri"/>
                <a:cs typeface="Calibri"/>
              </a:rPr>
              <a:t>f</a:t>
            </a:r>
            <a:r>
              <a:rPr dirty="0" sz="2000" spc="16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0D0D0D"/>
                </a:solidFill>
                <a:latin typeface="Calibri"/>
                <a:cs typeface="Calibri"/>
              </a:rPr>
              <a:t>fonksiyonunun</a:t>
            </a:r>
            <a:r>
              <a:rPr dirty="0" sz="2000" spc="145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0D0D0D"/>
                </a:solidFill>
                <a:latin typeface="Calibri"/>
                <a:cs typeface="Calibri"/>
              </a:rPr>
              <a:t>değerinin</a:t>
            </a:r>
            <a:r>
              <a:rPr dirty="0" sz="2000" spc="16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0D0D0D"/>
                </a:solidFill>
                <a:latin typeface="Calibri"/>
                <a:cs typeface="Calibri"/>
              </a:rPr>
              <a:t>h'nin</a:t>
            </a:r>
            <a:r>
              <a:rPr dirty="0" sz="2000" spc="145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0D0D0D"/>
                </a:solidFill>
                <a:latin typeface="Calibri"/>
                <a:cs typeface="Calibri"/>
              </a:rPr>
              <a:t>her</a:t>
            </a:r>
            <a:r>
              <a:rPr dirty="0" sz="2000" spc="155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0D0D0D"/>
                </a:solidFill>
                <a:latin typeface="Calibri"/>
                <a:cs typeface="Calibri"/>
              </a:rPr>
              <a:t>iki</a:t>
            </a:r>
            <a:r>
              <a:rPr dirty="0" sz="2000" spc="155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0D0D0D"/>
                </a:solidFill>
                <a:latin typeface="Calibri"/>
                <a:cs typeface="Calibri"/>
              </a:rPr>
              <a:t>tarafında</a:t>
            </a:r>
            <a:r>
              <a:rPr dirty="0" sz="2000" spc="16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0D0D0D"/>
                </a:solidFill>
                <a:latin typeface="Calibri"/>
                <a:cs typeface="Calibri"/>
              </a:rPr>
              <a:t>da</a:t>
            </a:r>
            <a:r>
              <a:rPr dirty="0" sz="2000" spc="155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0D0D0D"/>
                </a:solidFill>
                <a:latin typeface="Calibri"/>
                <a:cs typeface="Calibri"/>
              </a:rPr>
              <a:t>x0'ya</a:t>
            </a:r>
            <a:r>
              <a:rPr dirty="0" sz="2000" spc="145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0D0D0D"/>
                </a:solidFill>
                <a:latin typeface="Calibri"/>
                <a:cs typeface="Calibri"/>
              </a:rPr>
              <a:t>çok</a:t>
            </a:r>
            <a:r>
              <a:rPr dirty="0" sz="2000" spc="145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0D0D0D"/>
                </a:solidFill>
                <a:latin typeface="Calibri"/>
                <a:cs typeface="Calibri"/>
              </a:rPr>
              <a:t>yakın</a:t>
            </a:r>
            <a:r>
              <a:rPr dirty="0" sz="2000" spc="16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dirty="0" sz="2000" spc="-25">
                <a:solidFill>
                  <a:srgbClr val="0D0D0D"/>
                </a:solidFill>
                <a:latin typeface="Calibri"/>
                <a:cs typeface="Calibri"/>
              </a:rPr>
              <a:t>bir </a:t>
            </a:r>
            <a:r>
              <a:rPr dirty="0" sz="2000" spc="-25">
                <a:solidFill>
                  <a:srgbClr val="0D0D0D"/>
                </a:solidFill>
                <a:latin typeface="Calibri"/>
                <a:cs typeface="Calibri"/>
              </a:rPr>
              <a:t>	</a:t>
            </a:r>
            <a:r>
              <a:rPr dirty="0" sz="2000">
                <a:solidFill>
                  <a:srgbClr val="0D0D0D"/>
                </a:solidFill>
                <a:latin typeface="Calibri"/>
                <a:cs typeface="Calibri"/>
              </a:rPr>
              <a:t>noktada</a:t>
            </a:r>
            <a:r>
              <a:rPr dirty="0" sz="2000" spc="10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0D0D0D"/>
                </a:solidFill>
                <a:latin typeface="Calibri"/>
                <a:cs typeface="Calibri"/>
              </a:rPr>
              <a:t>daha</a:t>
            </a:r>
            <a:r>
              <a:rPr dirty="0" sz="2000" spc="10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0D0D0D"/>
                </a:solidFill>
                <a:latin typeface="Calibri"/>
                <a:cs typeface="Calibri"/>
              </a:rPr>
              <a:t>küçük</a:t>
            </a:r>
            <a:r>
              <a:rPr dirty="0" sz="2000" spc="105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0D0D0D"/>
                </a:solidFill>
                <a:latin typeface="Calibri"/>
                <a:cs typeface="Calibri"/>
              </a:rPr>
              <a:t>veya</a:t>
            </a:r>
            <a:r>
              <a:rPr dirty="0" sz="2000" spc="10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0D0D0D"/>
                </a:solidFill>
                <a:latin typeface="Calibri"/>
                <a:cs typeface="Calibri"/>
              </a:rPr>
              <a:t>eşit</a:t>
            </a:r>
            <a:r>
              <a:rPr dirty="0" sz="2000" spc="11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0D0D0D"/>
                </a:solidFill>
                <a:latin typeface="Calibri"/>
                <a:cs typeface="Calibri"/>
              </a:rPr>
              <a:t>olduğunu</a:t>
            </a:r>
            <a:r>
              <a:rPr dirty="0" sz="2000" spc="95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0D0D0D"/>
                </a:solidFill>
                <a:latin typeface="Calibri"/>
                <a:cs typeface="Calibri"/>
              </a:rPr>
              <a:t>belirtir.</a:t>
            </a:r>
            <a:r>
              <a:rPr dirty="0" sz="2000" spc="105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0D0D0D"/>
                </a:solidFill>
                <a:latin typeface="Calibri"/>
                <a:cs typeface="Calibri"/>
              </a:rPr>
              <a:t>Bu</a:t>
            </a:r>
            <a:r>
              <a:rPr dirty="0" sz="2000" spc="105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0D0D0D"/>
                </a:solidFill>
                <a:latin typeface="Calibri"/>
                <a:cs typeface="Calibri"/>
              </a:rPr>
              <a:t>durumda,</a:t>
            </a:r>
            <a:r>
              <a:rPr dirty="0" sz="2000" spc="105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0D0D0D"/>
                </a:solidFill>
                <a:latin typeface="Calibri"/>
                <a:cs typeface="Calibri"/>
              </a:rPr>
              <a:t>x0</a:t>
            </a:r>
            <a:r>
              <a:rPr dirty="0" sz="2000" spc="95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0D0D0D"/>
                </a:solidFill>
                <a:latin typeface="Calibri"/>
                <a:cs typeface="Calibri"/>
              </a:rPr>
              <a:t>noktasında</a:t>
            </a:r>
            <a:r>
              <a:rPr dirty="0" sz="2000" spc="105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0D0D0D"/>
                </a:solidFill>
                <a:latin typeface="Calibri"/>
                <a:cs typeface="Calibri"/>
              </a:rPr>
              <a:t>f</a:t>
            </a:r>
            <a:r>
              <a:rPr dirty="0" sz="2000" spc="105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0D0D0D"/>
                </a:solidFill>
                <a:latin typeface="Calibri"/>
                <a:cs typeface="Calibri"/>
              </a:rPr>
              <a:t>fonksiyonunun </a:t>
            </a:r>
            <a:r>
              <a:rPr dirty="0" sz="2000" spc="-10">
                <a:solidFill>
                  <a:srgbClr val="0D0D0D"/>
                </a:solidFill>
                <a:latin typeface="Calibri"/>
                <a:cs typeface="Calibri"/>
              </a:rPr>
              <a:t>	</a:t>
            </a:r>
            <a:r>
              <a:rPr dirty="0" sz="2000">
                <a:solidFill>
                  <a:srgbClr val="0D0D0D"/>
                </a:solidFill>
                <a:latin typeface="Calibri"/>
                <a:cs typeface="Calibri"/>
              </a:rPr>
              <a:t>bir</a:t>
            </a:r>
            <a:r>
              <a:rPr dirty="0" sz="2000" spc="-5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0D0D0D"/>
                </a:solidFill>
                <a:latin typeface="Calibri"/>
                <a:cs typeface="Calibri"/>
              </a:rPr>
              <a:t>yerel</a:t>
            </a:r>
            <a:r>
              <a:rPr dirty="0" sz="2000" spc="-4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0D0D0D"/>
                </a:solidFill>
                <a:latin typeface="Calibri"/>
                <a:cs typeface="Calibri"/>
              </a:rPr>
              <a:t>minimuma</a:t>
            </a:r>
            <a:r>
              <a:rPr dirty="0" sz="2000" spc="-4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0D0D0D"/>
                </a:solidFill>
                <a:latin typeface="Calibri"/>
                <a:cs typeface="Calibri"/>
              </a:rPr>
              <a:t>sahip</a:t>
            </a:r>
            <a:r>
              <a:rPr dirty="0" sz="2000" spc="-4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0D0D0D"/>
                </a:solidFill>
                <a:latin typeface="Calibri"/>
                <a:cs typeface="Calibri"/>
              </a:rPr>
              <a:t>olduğu</a:t>
            </a:r>
            <a:r>
              <a:rPr dirty="0" sz="2000" spc="-6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0D0D0D"/>
                </a:solidFill>
                <a:latin typeface="Calibri"/>
                <a:cs typeface="Calibri"/>
              </a:rPr>
              <a:t>söylenebilir.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0018" cy="685799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559730" y="3733190"/>
            <a:ext cx="4267783" cy="2845191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960755">
              <a:lnSpc>
                <a:spcPct val="100000"/>
              </a:lnSpc>
              <a:spcBef>
                <a:spcPts val="100"/>
              </a:spcBef>
            </a:pPr>
            <a:r>
              <a:rPr dirty="0"/>
              <a:t>DOĞADAN</a:t>
            </a:r>
            <a:r>
              <a:rPr dirty="0" spc="-165"/>
              <a:t> </a:t>
            </a:r>
            <a:r>
              <a:rPr dirty="0"/>
              <a:t>ESİNLENEN</a:t>
            </a:r>
            <a:r>
              <a:rPr dirty="0" spc="-165"/>
              <a:t> </a:t>
            </a:r>
            <a:r>
              <a:rPr dirty="0" spc="-10"/>
              <a:t>ALGORİTMALAR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1243088" y="777538"/>
            <a:ext cx="6869430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>
                <a:solidFill>
                  <a:srgbClr val="B94609"/>
                </a:solidFill>
                <a:latin typeface="Consolas"/>
                <a:cs typeface="Consolas"/>
              </a:rPr>
              <a:t>Guguk</a:t>
            </a:r>
            <a:r>
              <a:rPr dirty="0" sz="2000" spc="-25">
                <a:solidFill>
                  <a:srgbClr val="B94609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B94609"/>
                </a:solidFill>
                <a:latin typeface="Consolas"/>
                <a:cs typeface="Consolas"/>
              </a:rPr>
              <a:t>Kuşu</a:t>
            </a:r>
            <a:r>
              <a:rPr dirty="0" sz="2000" spc="-40">
                <a:solidFill>
                  <a:srgbClr val="B94609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B94609"/>
                </a:solidFill>
                <a:latin typeface="Consolas"/>
                <a:cs typeface="Consolas"/>
              </a:rPr>
              <a:t>Algoritması</a:t>
            </a:r>
            <a:r>
              <a:rPr dirty="0" sz="2000" spc="-25">
                <a:solidFill>
                  <a:srgbClr val="B94609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B94609"/>
                </a:solidFill>
                <a:latin typeface="Consolas"/>
                <a:cs typeface="Consolas"/>
              </a:rPr>
              <a:t>(Cuckoo</a:t>
            </a:r>
            <a:r>
              <a:rPr dirty="0" sz="2000" spc="-15">
                <a:solidFill>
                  <a:srgbClr val="B94609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B94609"/>
                </a:solidFill>
                <a:latin typeface="Consolas"/>
                <a:cs typeface="Consolas"/>
              </a:rPr>
              <a:t>Search</a:t>
            </a:r>
            <a:r>
              <a:rPr dirty="0" sz="2000" spc="-25">
                <a:solidFill>
                  <a:srgbClr val="B94609"/>
                </a:solidFill>
                <a:latin typeface="Consolas"/>
                <a:cs typeface="Consolas"/>
              </a:rPr>
              <a:t> </a:t>
            </a:r>
            <a:r>
              <a:rPr dirty="0" sz="2000" spc="-10">
                <a:solidFill>
                  <a:srgbClr val="B94609"/>
                </a:solidFill>
                <a:latin typeface="Consolas"/>
                <a:cs typeface="Consolas"/>
              </a:rPr>
              <a:t>Algorithm):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2026500" y="1083861"/>
            <a:ext cx="707961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kuşu,</a:t>
            </a:r>
            <a:r>
              <a:rPr dirty="0" sz="1800" spc="21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yumurtalarını</a:t>
            </a:r>
            <a:r>
              <a:rPr dirty="0" sz="1800" spc="22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başka</a:t>
            </a:r>
            <a:r>
              <a:rPr dirty="0" sz="1800" spc="22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kuşların</a:t>
            </a:r>
            <a:r>
              <a:rPr dirty="0" sz="1800" spc="22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yuvalarına</a:t>
            </a:r>
            <a:r>
              <a:rPr dirty="0" sz="1800" spc="22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 spc="-10">
                <a:solidFill>
                  <a:srgbClr val="0D0D0D"/>
                </a:solidFill>
                <a:latin typeface="Consolas"/>
                <a:cs typeface="Consolas"/>
              </a:rPr>
              <a:t>bırakarak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8325345" y="1358181"/>
            <a:ext cx="78105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solidFill>
                  <a:srgbClr val="0D0D0D"/>
                </a:solidFill>
                <a:latin typeface="Consolas"/>
                <a:cs typeface="Consolas"/>
              </a:rPr>
              <a:t>cuckoo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1243088" y="1083861"/>
            <a:ext cx="778510" cy="8483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 indent="-635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solidFill>
                  <a:srgbClr val="0D0D0D"/>
                </a:solidFill>
                <a:latin typeface="Consolas"/>
                <a:cs typeface="Consolas"/>
              </a:rPr>
              <a:t>Guguk kendi search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2154745" y="1632501"/>
            <a:ext cx="49657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algoritması</a:t>
            </a:r>
            <a:r>
              <a:rPr dirty="0" sz="1800" spc="23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da</a:t>
            </a:r>
            <a:r>
              <a:rPr dirty="0" sz="1800" spc="26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en</a:t>
            </a:r>
            <a:r>
              <a:rPr dirty="0" sz="1800" spc="254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iyi</a:t>
            </a:r>
            <a:r>
              <a:rPr dirty="0" sz="1800" spc="26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çözüm</a:t>
            </a:r>
            <a:r>
              <a:rPr dirty="0" sz="1800" spc="27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 spc="-10">
                <a:solidFill>
                  <a:srgbClr val="0D0D0D"/>
                </a:solidFill>
                <a:latin typeface="Consolas"/>
                <a:cs typeface="Consolas"/>
              </a:rPr>
              <a:t>adaylarını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2057133" y="1358181"/>
            <a:ext cx="610552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soyunu</a:t>
            </a:r>
            <a:r>
              <a:rPr dirty="0" sz="1800" spc="459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devam</a:t>
            </a:r>
            <a:r>
              <a:rPr dirty="0" sz="1800" spc="48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ettirmeyi</a:t>
            </a:r>
            <a:r>
              <a:rPr dirty="0" sz="1800" spc="459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sağlar.</a:t>
            </a:r>
            <a:r>
              <a:rPr dirty="0" sz="1800" spc="48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Benzer</a:t>
            </a:r>
            <a:r>
              <a:rPr dirty="0" sz="1800" spc="47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 spc="-10">
                <a:solidFill>
                  <a:srgbClr val="0D0D0D"/>
                </a:solidFill>
                <a:latin typeface="Consolas"/>
                <a:cs typeface="Consolas"/>
              </a:rPr>
              <a:t>şekilde,</a:t>
            </a:r>
            <a:endParaRPr sz="1800">
              <a:latin typeface="Consolas"/>
              <a:cs typeface="Consolas"/>
            </a:endParaRPr>
          </a:p>
          <a:p>
            <a:pPr marL="5210810">
              <a:lnSpc>
                <a:spcPct val="100000"/>
              </a:lnSpc>
            </a:pPr>
            <a:r>
              <a:rPr dirty="0" sz="1800" spc="-10">
                <a:solidFill>
                  <a:srgbClr val="0D0D0D"/>
                </a:solidFill>
                <a:latin typeface="Consolas"/>
                <a:cs typeface="Consolas"/>
              </a:rPr>
              <a:t>bulmak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8167154" y="1632501"/>
            <a:ext cx="93853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için</a:t>
            </a:r>
            <a:r>
              <a:rPr dirty="0" sz="1800" spc="26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 spc="-25">
                <a:solidFill>
                  <a:srgbClr val="0D0D0D"/>
                </a:solidFill>
                <a:latin typeface="Consolas"/>
                <a:cs typeface="Consolas"/>
              </a:rPr>
              <a:t>bu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1243545" y="1906821"/>
            <a:ext cx="29083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stratejiden</a:t>
            </a:r>
            <a:r>
              <a:rPr dirty="0" sz="1800" spc="-3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ilham</a:t>
            </a:r>
            <a:r>
              <a:rPr dirty="0" sz="1800" spc="-3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 spc="-20">
                <a:solidFill>
                  <a:srgbClr val="0D0D0D"/>
                </a:solidFill>
                <a:latin typeface="Consolas"/>
                <a:cs typeface="Consolas"/>
              </a:rPr>
              <a:t>alır.</a:t>
            </a:r>
            <a:endParaRPr sz="1800">
              <a:latin typeface="Consolas"/>
              <a:cs typeface="Consolas"/>
            </a:endParaRPr>
          </a:p>
        </p:txBody>
      </p:sp>
      <p:pic>
        <p:nvPicPr>
          <p:cNvPr id="11" name="object 11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0018" cy="6857999"/>
          </a:xfrm>
          <a:prstGeom prst="rect">
            <a:avLst/>
          </a:prstGeom>
        </p:spPr>
      </p:pic>
      <p:grpSp>
        <p:nvGrpSpPr>
          <p:cNvPr id="12" name="object 12" descr=""/>
          <p:cNvGrpSpPr/>
          <p:nvPr/>
        </p:nvGrpSpPr>
        <p:grpSpPr>
          <a:xfrm>
            <a:off x="1278165" y="2411059"/>
            <a:ext cx="7456170" cy="3985895"/>
            <a:chOff x="1278165" y="2411059"/>
            <a:chExt cx="7456170" cy="3985895"/>
          </a:xfrm>
        </p:grpSpPr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78165" y="2411059"/>
              <a:ext cx="4763228" cy="3985274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74589" y="3273044"/>
              <a:ext cx="3559733" cy="2158091"/>
            </a:xfrm>
            <a:prstGeom prst="rect">
              <a:avLst/>
            </a:prstGeom>
          </p:spPr>
        </p:pic>
      </p:grpSp>
      <p:pic>
        <p:nvPicPr>
          <p:cNvPr id="15" name="object 1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069285" y="350218"/>
            <a:ext cx="2783725" cy="6157563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45577" y="3931522"/>
            <a:ext cx="2700324" cy="2873501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960755">
              <a:lnSpc>
                <a:spcPct val="100000"/>
              </a:lnSpc>
              <a:spcBef>
                <a:spcPts val="100"/>
              </a:spcBef>
            </a:pPr>
            <a:r>
              <a:rPr dirty="0"/>
              <a:t>DOĞADAN</a:t>
            </a:r>
            <a:r>
              <a:rPr dirty="0" spc="-165"/>
              <a:t> </a:t>
            </a:r>
            <a:r>
              <a:rPr dirty="0"/>
              <a:t>ESİNLENEN</a:t>
            </a:r>
            <a:r>
              <a:rPr dirty="0" spc="-165"/>
              <a:t> </a:t>
            </a:r>
            <a:r>
              <a:rPr dirty="0" spc="-10"/>
              <a:t>ALGORİTMALAR</a:t>
            </a:r>
          </a:p>
        </p:txBody>
      </p:sp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0018" cy="685799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55941" y="885736"/>
            <a:ext cx="2683612" cy="2886163"/>
          </a:xfrm>
          <a:prstGeom prst="rect">
            <a:avLst/>
          </a:prstGeom>
        </p:spPr>
      </p:pic>
      <p:sp>
        <p:nvSpPr>
          <p:cNvPr id="6" name="object 6" descr=""/>
          <p:cNvSpPr txBox="1"/>
          <p:nvPr/>
        </p:nvSpPr>
        <p:spPr>
          <a:xfrm>
            <a:off x="1566682" y="3788155"/>
            <a:ext cx="140398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Levy</a:t>
            </a:r>
            <a:r>
              <a:rPr dirty="0" sz="1800" spc="-2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 spc="-10">
                <a:solidFill>
                  <a:srgbClr val="0D0D0D"/>
                </a:solidFill>
                <a:latin typeface="Consolas"/>
                <a:cs typeface="Consolas"/>
              </a:rPr>
              <a:t>flight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1528505" y="792810"/>
            <a:ext cx="10260965" cy="29813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1914"/>
              </a:lnSpc>
              <a:spcBef>
                <a:spcPts val="100"/>
              </a:spcBef>
            </a:pP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Brownian</a:t>
            </a:r>
            <a:r>
              <a:rPr dirty="0" sz="1800" spc="-3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 spc="-10">
                <a:solidFill>
                  <a:srgbClr val="0D0D0D"/>
                </a:solidFill>
                <a:latin typeface="Consolas"/>
                <a:cs typeface="Consolas"/>
              </a:rPr>
              <a:t>motion</a:t>
            </a:r>
            <a:endParaRPr sz="1800">
              <a:latin typeface="Consolas"/>
              <a:cs typeface="Consolas"/>
            </a:endParaRPr>
          </a:p>
          <a:p>
            <a:pPr marL="2844165">
              <a:lnSpc>
                <a:spcPts val="1195"/>
              </a:lnSpc>
            </a:pPr>
            <a:r>
              <a:rPr dirty="0" sz="1200">
                <a:solidFill>
                  <a:srgbClr val="0D0D0D"/>
                </a:solidFill>
                <a:latin typeface="Consolas"/>
                <a:cs typeface="Consolas"/>
              </a:rPr>
              <a:t>Levy</a:t>
            </a:r>
            <a:r>
              <a:rPr dirty="0" sz="1200" spc="-4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200">
                <a:solidFill>
                  <a:srgbClr val="0D0D0D"/>
                </a:solidFill>
                <a:latin typeface="Consolas"/>
                <a:cs typeface="Consolas"/>
              </a:rPr>
              <a:t>ve</a:t>
            </a:r>
            <a:r>
              <a:rPr dirty="0" sz="1200" spc="-2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200">
                <a:solidFill>
                  <a:srgbClr val="0D0D0D"/>
                </a:solidFill>
                <a:latin typeface="Consolas"/>
                <a:cs typeface="Consolas"/>
              </a:rPr>
              <a:t>Brownian</a:t>
            </a:r>
            <a:r>
              <a:rPr dirty="0" sz="1200" spc="-3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200">
                <a:solidFill>
                  <a:srgbClr val="0D0D0D"/>
                </a:solidFill>
                <a:latin typeface="Consolas"/>
                <a:cs typeface="Consolas"/>
              </a:rPr>
              <a:t>hareketleri,</a:t>
            </a:r>
            <a:r>
              <a:rPr dirty="0" sz="1200" spc="-2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200">
                <a:solidFill>
                  <a:srgbClr val="0D0D0D"/>
                </a:solidFill>
                <a:latin typeface="Consolas"/>
                <a:cs typeface="Consolas"/>
              </a:rPr>
              <a:t>stokastik</a:t>
            </a:r>
            <a:r>
              <a:rPr dirty="0" sz="1200" spc="-4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200">
                <a:solidFill>
                  <a:srgbClr val="0D0D0D"/>
                </a:solidFill>
                <a:latin typeface="Consolas"/>
                <a:cs typeface="Consolas"/>
              </a:rPr>
              <a:t>süreçler</a:t>
            </a:r>
            <a:r>
              <a:rPr dirty="0" sz="1200" spc="-2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200">
                <a:solidFill>
                  <a:srgbClr val="0D0D0D"/>
                </a:solidFill>
                <a:latin typeface="Consolas"/>
                <a:cs typeface="Consolas"/>
              </a:rPr>
              <a:t>ve</a:t>
            </a:r>
            <a:r>
              <a:rPr dirty="0" sz="1200" spc="-3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200">
                <a:solidFill>
                  <a:srgbClr val="0D0D0D"/>
                </a:solidFill>
                <a:latin typeface="Consolas"/>
                <a:cs typeface="Consolas"/>
              </a:rPr>
              <a:t>rastgele</a:t>
            </a:r>
            <a:r>
              <a:rPr dirty="0" sz="1200" spc="-2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200">
                <a:solidFill>
                  <a:srgbClr val="0D0D0D"/>
                </a:solidFill>
                <a:latin typeface="Consolas"/>
                <a:cs typeface="Consolas"/>
              </a:rPr>
              <a:t>hareket</a:t>
            </a:r>
            <a:r>
              <a:rPr dirty="0" sz="1200" spc="-4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200">
                <a:solidFill>
                  <a:srgbClr val="0D0D0D"/>
                </a:solidFill>
                <a:latin typeface="Consolas"/>
                <a:cs typeface="Consolas"/>
              </a:rPr>
              <a:t>modelleridir.</a:t>
            </a:r>
            <a:r>
              <a:rPr dirty="0" sz="1200" spc="-3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200" spc="-10">
                <a:solidFill>
                  <a:srgbClr val="0D0D0D"/>
                </a:solidFill>
                <a:latin typeface="Consolas"/>
                <a:cs typeface="Consolas"/>
              </a:rPr>
              <a:t>İkisi</a:t>
            </a:r>
            <a:endParaRPr sz="1200">
              <a:latin typeface="Consolas"/>
              <a:cs typeface="Consolas"/>
            </a:endParaRPr>
          </a:p>
          <a:p>
            <a:pPr marL="2844165">
              <a:lnSpc>
                <a:spcPct val="100000"/>
              </a:lnSpc>
            </a:pPr>
            <a:r>
              <a:rPr dirty="0" sz="1200">
                <a:solidFill>
                  <a:srgbClr val="0D0D0D"/>
                </a:solidFill>
                <a:latin typeface="Consolas"/>
                <a:cs typeface="Consolas"/>
              </a:rPr>
              <a:t>de</a:t>
            </a:r>
            <a:r>
              <a:rPr dirty="0" sz="1200" spc="-4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200">
                <a:solidFill>
                  <a:srgbClr val="0D0D0D"/>
                </a:solidFill>
                <a:latin typeface="Consolas"/>
                <a:cs typeface="Consolas"/>
              </a:rPr>
              <a:t>matematiksel</a:t>
            </a:r>
            <a:r>
              <a:rPr dirty="0" sz="1200" spc="-3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200">
                <a:solidFill>
                  <a:srgbClr val="0D0D0D"/>
                </a:solidFill>
                <a:latin typeface="Consolas"/>
                <a:cs typeface="Consolas"/>
              </a:rPr>
              <a:t>modellerdir</a:t>
            </a:r>
            <a:r>
              <a:rPr dirty="0" sz="1200" spc="-4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200">
                <a:solidFill>
                  <a:srgbClr val="0D0D0D"/>
                </a:solidFill>
                <a:latin typeface="Consolas"/>
                <a:cs typeface="Consolas"/>
              </a:rPr>
              <a:t>ve</a:t>
            </a:r>
            <a:r>
              <a:rPr dirty="0" sz="1200" spc="-3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200">
                <a:solidFill>
                  <a:srgbClr val="0D0D0D"/>
                </a:solidFill>
                <a:latin typeface="Consolas"/>
                <a:cs typeface="Consolas"/>
              </a:rPr>
              <a:t>çeşitli</a:t>
            </a:r>
            <a:r>
              <a:rPr dirty="0" sz="1200" spc="-4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200">
                <a:solidFill>
                  <a:srgbClr val="0D0D0D"/>
                </a:solidFill>
                <a:latin typeface="Consolas"/>
                <a:cs typeface="Consolas"/>
              </a:rPr>
              <a:t>bilimsel</a:t>
            </a:r>
            <a:r>
              <a:rPr dirty="0" sz="1200" spc="-2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200">
                <a:solidFill>
                  <a:srgbClr val="0D0D0D"/>
                </a:solidFill>
                <a:latin typeface="Consolas"/>
                <a:cs typeface="Consolas"/>
              </a:rPr>
              <a:t>disiplinlerde</a:t>
            </a:r>
            <a:r>
              <a:rPr dirty="0" sz="1200" spc="-3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200" spc="-10">
                <a:solidFill>
                  <a:srgbClr val="0D0D0D"/>
                </a:solidFill>
                <a:latin typeface="Consolas"/>
                <a:cs typeface="Consolas"/>
              </a:rPr>
              <a:t>kullanılırlar.</a:t>
            </a:r>
            <a:endParaRPr sz="12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200">
              <a:latin typeface="Consolas"/>
              <a:cs typeface="Consolas"/>
            </a:endParaRPr>
          </a:p>
          <a:p>
            <a:pPr marL="3011170" indent="-167005">
              <a:lnSpc>
                <a:spcPct val="100000"/>
              </a:lnSpc>
              <a:spcBef>
                <a:spcPts val="5"/>
              </a:spcBef>
              <a:buSzPct val="91666"/>
              <a:buAutoNum type="arabicPeriod"/>
              <a:tabLst>
                <a:tab pos="3011170" algn="l"/>
              </a:tabLst>
            </a:pPr>
            <a:r>
              <a:rPr dirty="0" sz="1200" b="1">
                <a:solidFill>
                  <a:srgbClr val="0D0D0D"/>
                </a:solidFill>
                <a:latin typeface="Consolas"/>
                <a:cs typeface="Consolas"/>
              </a:rPr>
              <a:t>Brownian</a:t>
            </a:r>
            <a:r>
              <a:rPr dirty="0" sz="1200" spc="-45" b="1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200" spc="-10" b="1">
                <a:solidFill>
                  <a:srgbClr val="0D0D0D"/>
                </a:solidFill>
                <a:latin typeface="Consolas"/>
                <a:cs typeface="Consolas"/>
              </a:rPr>
              <a:t>Hareketi:</a:t>
            </a:r>
            <a:endParaRPr sz="1200">
              <a:latin typeface="Consolas"/>
              <a:cs typeface="Consolas"/>
            </a:endParaRPr>
          </a:p>
          <a:p>
            <a:pPr lvl="1" marL="3587750" marR="186055" indent="-287020">
              <a:lnSpc>
                <a:spcPct val="100000"/>
              </a:lnSpc>
              <a:buFont typeface="Wingdings"/>
              <a:buChar char=""/>
              <a:tabLst>
                <a:tab pos="3587750" algn="l"/>
              </a:tabLst>
            </a:pPr>
            <a:r>
              <a:rPr dirty="0" sz="1200">
                <a:solidFill>
                  <a:srgbClr val="0D0D0D"/>
                </a:solidFill>
                <a:latin typeface="Consolas"/>
                <a:cs typeface="Consolas"/>
              </a:rPr>
              <a:t>Brownian</a:t>
            </a:r>
            <a:r>
              <a:rPr dirty="0" sz="1200" spc="-3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200">
                <a:solidFill>
                  <a:srgbClr val="0D0D0D"/>
                </a:solidFill>
                <a:latin typeface="Consolas"/>
                <a:cs typeface="Consolas"/>
              </a:rPr>
              <a:t>hareketi,</a:t>
            </a:r>
            <a:r>
              <a:rPr dirty="0" sz="1200" spc="-2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200">
                <a:solidFill>
                  <a:srgbClr val="0D0D0D"/>
                </a:solidFill>
                <a:latin typeface="Consolas"/>
                <a:cs typeface="Consolas"/>
              </a:rPr>
              <a:t>rastgele</a:t>
            </a:r>
            <a:r>
              <a:rPr dirty="0" sz="1200" spc="-3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200">
                <a:solidFill>
                  <a:srgbClr val="0D0D0D"/>
                </a:solidFill>
                <a:latin typeface="Consolas"/>
                <a:cs typeface="Consolas"/>
              </a:rPr>
              <a:t>hareketin</a:t>
            </a:r>
            <a:r>
              <a:rPr dirty="0" sz="1200" spc="-3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200">
                <a:solidFill>
                  <a:srgbClr val="0D0D0D"/>
                </a:solidFill>
                <a:latin typeface="Consolas"/>
                <a:cs typeface="Consolas"/>
              </a:rPr>
              <a:t>temel</a:t>
            </a:r>
            <a:r>
              <a:rPr dirty="0" sz="1200" spc="-2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200">
                <a:solidFill>
                  <a:srgbClr val="0D0D0D"/>
                </a:solidFill>
                <a:latin typeface="Consolas"/>
                <a:cs typeface="Consolas"/>
              </a:rPr>
              <a:t>bir</a:t>
            </a:r>
            <a:r>
              <a:rPr dirty="0" sz="1200" spc="-2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200">
                <a:solidFill>
                  <a:srgbClr val="0D0D0D"/>
                </a:solidFill>
                <a:latin typeface="Consolas"/>
                <a:cs typeface="Consolas"/>
              </a:rPr>
              <a:t>modelidir</a:t>
            </a:r>
            <a:r>
              <a:rPr dirty="0" sz="1200" spc="-3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200">
                <a:solidFill>
                  <a:srgbClr val="0D0D0D"/>
                </a:solidFill>
                <a:latin typeface="Consolas"/>
                <a:cs typeface="Consolas"/>
              </a:rPr>
              <a:t>ve</a:t>
            </a:r>
            <a:r>
              <a:rPr dirty="0" sz="1200" spc="-2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200">
                <a:solidFill>
                  <a:srgbClr val="0D0D0D"/>
                </a:solidFill>
                <a:latin typeface="Consolas"/>
                <a:cs typeface="Consolas"/>
              </a:rPr>
              <a:t>özellikle</a:t>
            </a:r>
            <a:r>
              <a:rPr dirty="0" sz="1200" spc="-2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200" spc="-10">
                <a:solidFill>
                  <a:srgbClr val="0D0D0D"/>
                </a:solidFill>
                <a:latin typeface="Consolas"/>
                <a:cs typeface="Consolas"/>
              </a:rPr>
              <a:t>fizik, </a:t>
            </a:r>
            <a:r>
              <a:rPr dirty="0" sz="1200">
                <a:solidFill>
                  <a:srgbClr val="0D0D0D"/>
                </a:solidFill>
                <a:latin typeface="Consolas"/>
                <a:cs typeface="Consolas"/>
              </a:rPr>
              <a:t>istatistik,</a:t>
            </a:r>
            <a:r>
              <a:rPr dirty="0" sz="1200" spc="-2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200">
                <a:solidFill>
                  <a:srgbClr val="0D0D0D"/>
                </a:solidFill>
                <a:latin typeface="Consolas"/>
                <a:cs typeface="Consolas"/>
              </a:rPr>
              <a:t>finans</a:t>
            </a:r>
            <a:r>
              <a:rPr dirty="0" sz="1200" spc="-2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200">
                <a:solidFill>
                  <a:srgbClr val="0D0D0D"/>
                </a:solidFill>
                <a:latin typeface="Consolas"/>
                <a:cs typeface="Consolas"/>
              </a:rPr>
              <a:t>ve</a:t>
            </a:r>
            <a:r>
              <a:rPr dirty="0" sz="1200" spc="-3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200">
                <a:solidFill>
                  <a:srgbClr val="0D0D0D"/>
                </a:solidFill>
                <a:latin typeface="Consolas"/>
                <a:cs typeface="Consolas"/>
              </a:rPr>
              <a:t>biyoloji</a:t>
            </a:r>
            <a:r>
              <a:rPr dirty="0" sz="1200" spc="-2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200">
                <a:solidFill>
                  <a:srgbClr val="0D0D0D"/>
                </a:solidFill>
                <a:latin typeface="Consolas"/>
                <a:cs typeface="Consolas"/>
              </a:rPr>
              <a:t>gibi</a:t>
            </a:r>
            <a:r>
              <a:rPr dirty="0" sz="1200" spc="-2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200">
                <a:solidFill>
                  <a:srgbClr val="0D0D0D"/>
                </a:solidFill>
                <a:latin typeface="Consolas"/>
                <a:cs typeface="Consolas"/>
              </a:rPr>
              <a:t>birçok</a:t>
            </a:r>
            <a:r>
              <a:rPr dirty="0" sz="1200" spc="-2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200">
                <a:solidFill>
                  <a:srgbClr val="0D0D0D"/>
                </a:solidFill>
                <a:latin typeface="Consolas"/>
                <a:cs typeface="Consolas"/>
              </a:rPr>
              <a:t>alanda</a:t>
            </a:r>
            <a:r>
              <a:rPr dirty="0" sz="1200" spc="-3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200" spc="-10">
                <a:solidFill>
                  <a:srgbClr val="0D0D0D"/>
                </a:solidFill>
                <a:latin typeface="Consolas"/>
                <a:cs typeface="Consolas"/>
              </a:rPr>
              <a:t>kullanılır.</a:t>
            </a:r>
            <a:endParaRPr sz="1200">
              <a:latin typeface="Consolas"/>
              <a:cs typeface="Consolas"/>
            </a:endParaRPr>
          </a:p>
          <a:p>
            <a:pPr lvl="1" marL="3587750" marR="18415" indent="-287020">
              <a:lnSpc>
                <a:spcPct val="100000"/>
              </a:lnSpc>
              <a:buFont typeface="Wingdings"/>
              <a:buChar char=""/>
              <a:tabLst>
                <a:tab pos="3587750" algn="l"/>
              </a:tabLst>
            </a:pPr>
            <a:r>
              <a:rPr dirty="0" sz="1200">
                <a:solidFill>
                  <a:srgbClr val="0D0D0D"/>
                </a:solidFill>
                <a:latin typeface="Consolas"/>
                <a:cs typeface="Consolas"/>
              </a:rPr>
              <a:t>Brownian</a:t>
            </a:r>
            <a:r>
              <a:rPr dirty="0" sz="1200" spc="-3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200">
                <a:solidFill>
                  <a:srgbClr val="0D0D0D"/>
                </a:solidFill>
                <a:latin typeface="Consolas"/>
                <a:cs typeface="Consolas"/>
              </a:rPr>
              <a:t>hareketi,</a:t>
            </a:r>
            <a:r>
              <a:rPr dirty="0" sz="1200" spc="-2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200">
                <a:solidFill>
                  <a:srgbClr val="0D0D0D"/>
                </a:solidFill>
                <a:latin typeface="Consolas"/>
                <a:cs typeface="Consolas"/>
              </a:rPr>
              <a:t>rastgele</a:t>
            </a:r>
            <a:r>
              <a:rPr dirty="0" sz="1200" spc="-3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200">
                <a:solidFill>
                  <a:srgbClr val="0D0D0D"/>
                </a:solidFill>
                <a:latin typeface="Consolas"/>
                <a:cs typeface="Consolas"/>
              </a:rPr>
              <a:t>küçük</a:t>
            </a:r>
            <a:r>
              <a:rPr dirty="0" sz="1200" spc="-2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200">
                <a:solidFill>
                  <a:srgbClr val="0D0D0D"/>
                </a:solidFill>
                <a:latin typeface="Consolas"/>
                <a:cs typeface="Consolas"/>
              </a:rPr>
              <a:t>adımların</a:t>
            </a:r>
            <a:r>
              <a:rPr dirty="0" sz="1200" spc="-2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200">
                <a:solidFill>
                  <a:srgbClr val="0D0D0D"/>
                </a:solidFill>
                <a:latin typeface="Consolas"/>
                <a:cs typeface="Consolas"/>
              </a:rPr>
              <a:t>ardışık</a:t>
            </a:r>
            <a:r>
              <a:rPr dirty="0" sz="1200" spc="-2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200">
                <a:solidFill>
                  <a:srgbClr val="0D0D0D"/>
                </a:solidFill>
                <a:latin typeface="Consolas"/>
                <a:cs typeface="Consolas"/>
              </a:rPr>
              <a:t>olarak</a:t>
            </a:r>
            <a:r>
              <a:rPr dirty="0" sz="1200" spc="-3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200">
                <a:solidFill>
                  <a:srgbClr val="0D0D0D"/>
                </a:solidFill>
                <a:latin typeface="Consolas"/>
                <a:cs typeface="Consolas"/>
              </a:rPr>
              <a:t>bir</a:t>
            </a:r>
            <a:r>
              <a:rPr dirty="0" sz="1200" spc="-3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200">
                <a:solidFill>
                  <a:srgbClr val="0D0D0D"/>
                </a:solidFill>
                <a:latin typeface="Consolas"/>
                <a:cs typeface="Consolas"/>
              </a:rPr>
              <a:t>araya</a:t>
            </a:r>
            <a:r>
              <a:rPr dirty="0" sz="1200" spc="-3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200" spc="-10">
                <a:solidFill>
                  <a:srgbClr val="0D0D0D"/>
                </a:solidFill>
                <a:latin typeface="Consolas"/>
                <a:cs typeface="Consolas"/>
              </a:rPr>
              <a:t>gelmesiyle </a:t>
            </a:r>
            <a:r>
              <a:rPr dirty="0" sz="1200">
                <a:solidFill>
                  <a:srgbClr val="0D0D0D"/>
                </a:solidFill>
                <a:latin typeface="Consolas"/>
                <a:cs typeface="Consolas"/>
              </a:rPr>
              <a:t>oluşan</a:t>
            </a:r>
            <a:r>
              <a:rPr dirty="0" sz="1200" spc="-2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200">
                <a:solidFill>
                  <a:srgbClr val="0D0D0D"/>
                </a:solidFill>
                <a:latin typeface="Consolas"/>
                <a:cs typeface="Consolas"/>
              </a:rPr>
              <a:t>sürekli</a:t>
            </a:r>
            <a:r>
              <a:rPr dirty="0" sz="1200" spc="-3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200">
                <a:solidFill>
                  <a:srgbClr val="0D0D0D"/>
                </a:solidFill>
                <a:latin typeface="Consolas"/>
                <a:cs typeface="Consolas"/>
              </a:rPr>
              <a:t>bir</a:t>
            </a:r>
            <a:r>
              <a:rPr dirty="0" sz="1200" spc="-2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200">
                <a:solidFill>
                  <a:srgbClr val="0D0D0D"/>
                </a:solidFill>
                <a:latin typeface="Consolas"/>
                <a:cs typeface="Consolas"/>
              </a:rPr>
              <a:t>stokastik</a:t>
            </a:r>
            <a:r>
              <a:rPr dirty="0" sz="1200" spc="-3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200" spc="-10">
                <a:solidFill>
                  <a:srgbClr val="0D0D0D"/>
                </a:solidFill>
                <a:latin typeface="Consolas"/>
                <a:cs typeface="Consolas"/>
              </a:rPr>
              <a:t>süreçtir.</a:t>
            </a:r>
            <a:endParaRPr sz="1200">
              <a:latin typeface="Consolas"/>
              <a:cs typeface="Consolas"/>
            </a:endParaRPr>
          </a:p>
          <a:p>
            <a:pPr lvl="1" marL="3587750" marR="186055" indent="-287020">
              <a:lnSpc>
                <a:spcPct val="100000"/>
              </a:lnSpc>
              <a:buFont typeface="Wingdings"/>
              <a:buChar char=""/>
              <a:tabLst>
                <a:tab pos="3587750" algn="l"/>
              </a:tabLst>
            </a:pPr>
            <a:r>
              <a:rPr dirty="0" sz="1200">
                <a:solidFill>
                  <a:srgbClr val="0D0D0D"/>
                </a:solidFill>
                <a:latin typeface="Consolas"/>
                <a:cs typeface="Consolas"/>
              </a:rPr>
              <a:t>Brownian</a:t>
            </a:r>
            <a:r>
              <a:rPr dirty="0" sz="1200" spc="-2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200">
                <a:solidFill>
                  <a:srgbClr val="0D0D0D"/>
                </a:solidFill>
                <a:latin typeface="Consolas"/>
                <a:cs typeface="Consolas"/>
              </a:rPr>
              <a:t>hareketi,</a:t>
            </a:r>
            <a:r>
              <a:rPr dirty="0" sz="1200" spc="-1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200">
                <a:solidFill>
                  <a:srgbClr val="0D0D0D"/>
                </a:solidFill>
                <a:latin typeface="Consolas"/>
                <a:cs typeface="Consolas"/>
              </a:rPr>
              <a:t>herhangi</a:t>
            </a:r>
            <a:r>
              <a:rPr dirty="0" sz="1200" spc="-2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200">
                <a:solidFill>
                  <a:srgbClr val="0D0D0D"/>
                </a:solidFill>
                <a:latin typeface="Consolas"/>
                <a:cs typeface="Consolas"/>
              </a:rPr>
              <a:t>bir</a:t>
            </a:r>
            <a:r>
              <a:rPr dirty="0" sz="1200" spc="-2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200">
                <a:solidFill>
                  <a:srgbClr val="0D0D0D"/>
                </a:solidFill>
                <a:latin typeface="Consolas"/>
                <a:cs typeface="Consolas"/>
              </a:rPr>
              <a:t>anlık</a:t>
            </a:r>
            <a:r>
              <a:rPr dirty="0" sz="1200" spc="-2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200">
                <a:solidFill>
                  <a:srgbClr val="0D0D0D"/>
                </a:solidFill>
                <a:latin typeface="Consolas"/>
                <a:cs typeface="Consolas"/>
              </a:rPr>
              <a:t>hız</a:t>
            </a:r>
            <a:r>
              <a:rPr dirty="0" sz="1200" spc="-2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200">
                <a:solidFill>
                  <a:srgbClr val="0D0D0D"/>
                </a:solidFill>
                <a:latin typeface="Consolas"/>
                <a:cs typeface="Consolas"/>
              </a:rPr>
              <a:t>veya</a:t>
            </a:r>
            <a:r>
              <a:rPr dirty="0" sz="1200" spc="-2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200">
                <a:solidFill>
                  <a:srgbClr val="0D0D0D"/>
                </a:solidFill>
                <a:latin typeface="Consolas"/>
                <a:cs typeface="Consolas"/>
              </a:rPr>
              <a:t>hız</a:t>
            </a:r>
            <a:r>
              <a:rPr dirty="0" sz="1200" spc="-2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200">
                <a:solidFill>
                  <a:srgbClr val="0D0D0D"/>
                </a:solidFill>
                <a:latin typeface="Consolas"/>
                <a:cs typeface="Consolas"/>
              </a:rPr>
              <a:t>değişimi</a:t>
            </a:r>
            <a:r>
              <a:rPr dirty="0" sz="1200" spc="-2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200">
                <a:solidFill>
                  <a:srgbClr val="0D0D0D"/>
                </a:solidFill>
                <a:latin typeface="Consolas"/>
                <a:cs typeface="Consolas"/>
              </a:rPr>
              <a:t>olmadan</a:t>
            </a:r>
            <a:r>
              <a:rPr dirty="0" sz="1200" spc="-2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200">
                <a:solidFill>
                  <a:srgbClr val="0D0D0D"/>
                </a:solidFill>
                <a:latin typeface="Consolas"/>
                <a:cs typeface="Consolas"/>
              </a:rPr>
              <a:t>sabit</a:t>
            </a:r>
            <a:r>
              <a:rPr dirty="0" sz="1200" spc="-25">
                <a:solidFill>
                  <a:srgbClr val="0D0D0D"/>
                </a:solidFill>
                <a:latin typeface="Consolas"/>
                <a:cs typeface="Consolas"/>
              </a:rPr>
              <a:t> bir </a:t>
            </a:r>
            <a:r>
              <a:rPr dirty="0" sz="1200">
                <a:solidFill>
                  <a:srgbClr val="0D0D0D"/>
                </a:solidFill>
                <a:latin typeface="Consolas"/>
                <a:cs typeface="Consolas"/>
              </a:rPr>
              <a:t>hızla</a:t>
            </a:r>
            <a:r>
              <a:rPr dirty="0" sz="1200" spc="-3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200">
                <a:solidFill>
                  <a:srgbClr val="0D0D0D"/>
                </a:solidFill>
                <a:latin typeface="Consolas"/>
                <a:cs typeface="Consolas"/>
              </a:rPr>
              <a:t>hareket</a:t>
            </a:r>
            <a:r>
              <a:rPr dirty="0" sz="1200" spc="-3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200">
                <a:solidFill>
                  <a:srgbClr val="0D0D0D"/>
                </a:solidFill>
                <a:latin typeface="Consolas"/>
                <a:cs typeface="Consolas"/>
              </a:rPr>
              <a:t>eden</a:t>
            </a:r>
            <a:r>
              <a:rPr dirty="0" sz="1200" spc="-2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200">
                <a:solidFill>
                  <a:srgbClr val="0D0D0D"/>
                </a:solidFill>
                <a:latin typeface="Consolas"/>
                <a:cs typeface="Consolas"/>
              </a:rPr>
              <a:t>bir</a:t>
            </a:r>
            <a:r>
              <a:rPr dirty="0" sz="1200" spc="-3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200">
                <a:solidFill>
                  <a:srgbClr val="0D0D0D"/>
                </a:solidFill>
                <a:latin typeface="Consolas"/>
                <a:cs typeface="Consolas"/>
              </a:rPr>
              <a:t>parçacığın</a:t>
            </a:r>
            <a:r>
              <a:rPr dirty="0" sz="1200" spc="-2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200">
                <a:solidFill>
                  <a:srgbClr val="0D0D0D"/>
                </a:solidFill>
                <a:latin typeface="Consolas"/>
                <a:cs typeface="Consolas"/>
              </a:rPr>
              <a:t>rastgele</a:t>
            </a:r>
            <a:r>
              <a:rPr dirty="0" sz="1200" spc="-2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200">
                <a:solidFill>
                  <a:srgbClr val="0D0D0D"/>
                </a:solidFill>
                <a:latin typeface="Consolas"/>
                <a:cs typeface="Consolas"/>
              </a:rPr>
              <a:t>dalgalanması</a:t>
            </a:r>
            <a:r>
              <a:rPr dirty="0" sz="1200" spc="-3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200">
                <a:solidFill>
                  <a:srgbClr val="0D0D0D"/>
                </a:solidFill>
                <a:latin typeface="Consolas"/>
                <a:cs typeface="Consolas"/>
              </a:rPr>
              <a:t>olarak</a:t>
            </a:r>
            <a:r>
              <a:rPr dirty="0" sz="1200" spc="-3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200" spc="-10">
                <a:solidFill>
                  <a:srgbClr val="0D0D0D"/>
                </a:solidFill>
                <a:latin typeface="Consolas"/>
                <a:cs typeface="Consolas"/>
              </a:rPr>
              <a:t>düşünülebilir.</a:t>
            </a:r>
            <a:endParaRPr sz="1200">
              <a:latin typeface="Consolas"/>
              <a:cs typeface="Consolas"/>
            </a:endParaRPr>
          </a:p>
          <a:p>
            <a:pPr lvl="1" marL="3587750" marR="859790" indent="-287020">
              <a:lnSpc>
                <a:spcPct val="100000"/>
              </a:lnSpc>
              <a:buFont typeface="Wingdings"/>
              <a:buChar char=""/>
              <a:tabLst>
                <a:tab pos="3587750" algn="l"/>
              </a:tabLst>
            </a:pPr>
            <a:r>
              <a:rPr dirty="0" sz="1200">
                <a:solidFill>
                  <a:srgbClr val="0D0D0D"/>
                </a:solidFill>
                <a:latin typeface="Consolas"/>
                <a:cs typeface="Consolas"/>
              </a:rPr>
              <a:t>Brownian</a:t>
            </a:r>
            <a:r>
              <a:rPr dirty="0" sz="1200" spc="-4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200">
                <a:solidFill>
                  <a:srgbClr val="0D0D0D"/>
                </a:solidFill>
                <a:latin typeface="Consolas"/>
                <a:cs typeface="Consolas"/>
              </a:rPr>
              <a:t>hareketi,</a:t>
            </a:r>
            <a:r>
              <a:rPr dirty="0" sz="1200" spc="-2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200">
                <a:solidFill>
                  <a:srgbClr val="0D0D0D"/>
                </a:solidFill>
                <a:latin typeface="Consolas"/>
                <a:cs typeface="Consolas"/>
              </a:rPr>
              <a:t>zamanın</a:t>
            </a:r>
            <a:r>
              <a:rPr dirty="0" sz="1200" spc="-3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200">
                <a:solidFill>
                  <a:srgbClr val="0D0D0D"/>
                </a:solidFill>
                <a:latin typeface="Consolas"/>
                <a:cs typeface="Consolas"/>
              </a:rPr>
              <a:t>karesine</a:t>
            </a:r>
            <a:r>
              <a:rPr dirty="0" sz="1200" spc="-2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200">
                <a:solidFill>
                  <a:srgbClr val="0D0D0D"/>
                </a:solidFill>
                <a:latin typeface="Consolas"/>
                <a:cs typeface="Consolas"/>
              </a:rPr>
              <a:t>orantılı</a:t>
            </a:r>
            <a:r>
              <a:rPr dirty="0" sz="1200" spc="-3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200">
                <a:solidFill>
                  <a:srgbClr val="0D0D0D"/>
                </a:solidFill>
                <a:latin typeface="Consolas"/>
                <a:cs typeface="Consolas"/>
              </a:rPr>
              <a:t>olarak</a:t>
            </a:r>
            <a:r>
              <a:rPr dirty="0" sz="1200" spc="-2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200">
                <a:solidFill>
                  <a:srgbClr val="0D0D0D"/>
                </a:solidFill>
                <a:latin typeface="Consolas"/>
                <a:cs typeface="Consolas"/>
              </a:rPr>
              <a:t>artan</a:t>
            </a:r>
            <a:r>
              <a:rPr dirty="0" sz="1200" spc="-3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200">
                <a:solidFill>
                  <a:srgbClr val="0D0D0D"/>
                </a:solidFill>
                <a:latin typeface="Consolas"/>
                <a:cs typeface="Consolas"/>
              </a:rPr>
              <a:t>varyans</a:t>
            </a:r>
            <a:r>
              <a:rPr dirty="0" sz="1200" spc="-25">
                <a:solidFill>
                  <a:srgbClr val="0D0D0D"/>
                </a:solidFill>
                <a:latin typeface="Consolas"/>
                <a:cs typeface="Consolas"/>
              </a:rPr>
              <a:t> ile </a:t>
            </a:r>
            <a:r>
              <a:rPr dirty="0" sz="1200">
                <a:solidFill>
                  <a:srgbClr val="0D0D0D"/>
                </a:solidFill>
                <a:latin typeface="Consolas"/>
                <a:cs typeface="Consolas"/>
              </a:rPr>
              <a:t>karakterizedir</a:t>
            </a:r>
            <a:r>
              <a:rPr dirty="0" sz="1200" spc="-3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200">
                <a:solidFill>
                  <a:srgbClr val="0D0D0D"/>
                </a:solidFill>
                <a:latin typeface="Consolas"/>
                <a:cs typeface="Consolas"/>
              </a:rPr>
              <a:t>ve</a:t>
            </a:r>
            <a:r>
              <a:rPr dirty="0" sz="1200" spc="-2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200">
                <a:solidFill>
                  <a:srgbClr val="0D0D0D"/>
                </a:solidFill>
                <a:latin typeface="Consolas"/>
                <a:cs typeface="Consolas"/>
              </a:rPr>
              <a:t>bu</a:t>
            </a:r>
            <a:r>
              <a:rPr dirty="0" sz="1200" spc="-3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200">
                <a:solidFill>
                  <a:srgbClr val="0D0D0D"/>
                </a:solidFill>
                <a:latin typeface="Consolas"/>
                <a:cs typeface="Consolas"/>
              </a:rPr>
              <a:t>nedenle</a:t>
            </a:r>
            <a:r>
              <a:rPr dirty="0" sz="1200" spc="-3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200">
                <a:solidFill>
                  <a:srgbClr val="0D0D0D"/>
                </a:solidFill>
                <a:latin typeface="Consolas"/>
                <a:cs typeface="Consolas"/>
              </a:rPr>
              <a:t>"zamanın</a:t>
            </a:r>
            <a:r>
              <a:rPr dirty="0" sz="1200" spc="-3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200">
                <a:solidFill>
                  <a:srgbClr val="0D0D0D"/>
                </a:solidFill>
                <a:latin typeface="Consolas"/>
                <a:cs typeface="Consolas"/>
              </a:rPr>
              <a:t>karesine</a:t>
            </a:r>
            <a:r>
              <a:rPr dirty="0" sz="1200" spc="-3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200">
                <a:solidFill>
                  <a:srgbClr val="0D0D0D"/>
                </a:solidFill>
                <a:latin typeface="Consolas"/>
                <a:cs typeface="Consolas"/>
              </a:rPr>
              <a:t>bağımlı"</a:t>
            </a:r>
            <a:r>
              <a:rPr dirty="0" sz="1200" spc="-3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200">
                <a:solidFill>
                  <a:srgbClr val="0D0D0D"/>
                </a:solidFill>
                <a:latin typeface="Consolas"/>
                <a:cs typeface="Consolas"/>
              </a:rPr>
              <a:t>bir</a:t>
            </a:r>
            <a:r>
              <a:rPr dirty="0" sz="1200" spc="-2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200" spc="-10">
                <a:solidFill>
                  <a:srgbClr val="0D0D0D"/>
                </a:solidFill>
                <a:latin typeface="Consolas"/>
                <a:cs typeface="Consolas"/>
              </a:rPr>
              <a:t>süreçtir.</a:t>
            </a:r>
            <a:endParaRPr sz="1200">
              <a:latin typeface="Consolas"/>
              <a:cs typeface="Consolas"/>
            </a:endParaRPr>
          </a:p>
          <a:p>
            <a:pPr lvl="1">
              <a:lnSpc>
                <a:spcPct val="100000"/>
              </a:lnSpc>
              <a:buClr>
                <a:srgbClr val="0D0D0D"/>
              </a:buClr>
              <a:buFont typeface="Wingdings"/>
              <a:buChar char=""/>
            </a:pPr>
            <a:endParaRPr sz="1200">
              <a:latin typeface="Consolas"/>
              <a:cs typeface="Consolas"/>
            </a:endParaRPr>
          </a:p>
          <a:p>
            <a:pPr lvl="1">
              <a:lnSpc>
                <a:spcPct val="100000"/>
              </a:lnSpc>
              <a:spcBef>
                <a:spcPts val="65"/>
              </a:spcBef>
              <a:buClr>
                <a:srgbClr val="0D0D0D"/>
              </a:buClr>
              <a:buFont typeface="Wingdings"/>
              <a:buChar char=""/>
            </a:pPr>
            <a:endParaRPr sz="1200">
              <a:latin typeface="Consolas"/>
              <a:cs typeface="Consolas"/>
            </a:endParaRPr>
          </a:p>
          <a:p>
            <a:pPr marL="3011170" indent="-167005">
              <a:lnSpc>
                <a:spcPct val="100000"/>
              </a:lnSpc>
              <a:spcBef>
                <a:spcPts val="5"/>
              </a:spcBef>
              <a:buSzPct val="91666"/>
              <a:buAutoNum type="arabicPeriod"/>
              <a:tabLst>
                <a:tab pos="3011170" algn="l"/>
              </a:tabLst>
            </a:pPr>
            <a:r>
              <a:rPr dirty="0" sz="1200" b="1">
                <a:solidFill>
                  <a:srgbClr val="0D0D0D"/>
                </a:solidFill>
                <a:latin typeface="Consolas"/>
                <a:cs typeface="Consolas"/>
              </a:rPr>
              <a:t>Levy</a:t>
            </a:r>
            <a:r>
              <a:rPr dirty="0" sz="1200" spc="-30" b="1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200" spc="-10" b="1">
                <a:solidFill>
                  <a:srgbClr val="0D0D0D"/>
                </a:solidFill>
                <a:latin typeface="Consolas"/>
                <a:cs typeface="Consolas"/>
              </a:rPr>
              <a:t>Hareketi:</a:t>
            </a:r>
            <a:endParaRPr sz="1200">
              <a:latin typeface="Consolas"/>
              <a:cs typeface="Consolas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4817394" y="3931479"/>
            <a:ext cx="7043420" cy="1671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100"/>
              </a:spcBef>
              <a:buFont typeface="Wingdings"/>
              <a:buChar char=""/>
              <a:tabLst>
                <a:tab pos="299085" algn="l"/>
              </a:tabLst>
            </a:pPr>
            <a:r>
              <a:rPr dirty="0" sz="1200">
                <a:solidFill>
                  <a:srgbClr val="0D0D0D"/>
                </a:solidFill>
                <a:latin typeface="Consolas"/>
                <a:cs typeface="Consolas"/>
              </a:rPr>
              <a:t>Levy</a:t>
            </a:r>
            <a:r>
              <a:rPr dirty="0" sz="1200" spc="-3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200">
                <a:solidFill>
                  <a:srgbClr val="0D0D0D"/>
                </a:solidFill>
                <a:latin typeface="Consolas"/>
                <a:cs typeface="Consolas"/>
              </a:rPr>
              <a:t>hareketi,</a:t>
            </a:r>
            <a:r>
              <a:rPr dirty="0" sz="1200" spc="-3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200">
                <a:solidFill>
                  <a:srgbClr val="0D0D0D"/>
                </a:solidFill>
                <a:latin typeface="Consolas"/>
                <a:cs typeface="Consolas"/>
              </a:rPr>
              <a:t>Brownian</a:t>
            </a:r>
            <a:r>
              <a:rPr dirty="0" sz="1200" spc="-3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200">
                <a:solidFill>
                  <a:srgbClr val="0D0D0D"/>
                </a:solidFill>
                <a:latin typeface="Consolas"/>
                <a:cs typeface="Consolas"/>
              </a:rPr>
              <a:t>hareketine</a:t>
            </a:r>
            <a:r>
              <a:rPr dirty="0" sz="1200" spc="-2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200">
                <a:solidFill>
                  <a:srgbClr val="0D0D0D"/>
                </a:solidFill>
                <a:latin typeface="Consolas"/>
                <a:cs typeface="Consolas"/>
              </a:rPr>
              <a:t>benzer</a:t>
            </a:r>
            <a:r>
              <a:rPr dirty="0" sz="1200" spc="-3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200">
                <a:solidFill>
                  <a:srgbClr val="0D0D0D"/>
                </a:solidFill>
                <a:latin typeface="Consolas"/>
                <a:cs typeface="Consolas"/>
              </a:rPr>
              <a:t>bir</a:t>
            </a:r>
            <a:r>
              <a:rPr dirty="0" sz="1200" spc="-3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200">
                <a:solidFill>
                  <a:srgbClr val="0D0D0D"/>
                </a:solidFill>
                <a:latin typeface="Consolas"/>
                <a:cs typeface="Consolas"/>
              </a:rPr>
              <a:t>stokastik</a:t>
            </a:r>
            <a:r>
              <a:rPr dirty="0" sz="1200" spc="-3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200">
                <a:solidFill>
                  <a:srgbClr val="0D0D0D"/>
                </a:solidFill>
                <a:latin typeface="Consolas"/>
                <a:cs typeface="Consolas"/>
              </a:rPr>
              <a:t>süreçtir,</a:t>
            </a:r>
            <a:r>
              <a:rPr dirty="0" sz="1200" spc="-2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200">
                <a:solidFill>
                  <a:srgbClr val="0D0D0D"/>
                </a:solidFill>
                <a:latin typeface="Consolas"/>
                <a:cs typeface="Consolas"/>
              </a:rPr>
              <a:t>ancak</a:t>
            </a:r>
            <a:r>
              <a:rPr dirty="0" sz="1200" spc="-2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200" spc="-10">
                <a:solidFill>
                  <a:srgbClr val="0D0D0D"/>
                </a:solidFill>
                <a:latin typeface="Consolas"/>
                <a:cs typeface="Consolas"/>
              </a:rPr>
              <a:t>Brownian</a:t>
            </a:r>
            <a:endParaRPr sz="1200">
              <a:latin typeface="Consolas"/>
              <a:cs typeface="Consolas"/>
            </a:endParaRPr>
          </a:p>
          <a:p>
            <a:pPr marL="299085">
              <a:lnSpc>
                <a:spcPct val="100000"/>
              </a:lnSpc>
            </a:pPr>
            <a:r>
              <a:rPr dirty="0" sz="1200">
                <a:solidFill>
                  <a:srgbClr val="0D0D0D"/>
                </a:solidFill>
                <a:latin typeface="Consolas"/>
                <a:cs typeface="Consolas"/>
              </a:rPr>
              <a:t>hareketinden</a:t>
            </a:r>
            <a:r>
              <a:rPr dirty="0" sz="1200" spc="-3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200">
                <a:solidFill>
                  <a:srgbClr val="0D0D0D"/>
                </a:solidFill>
                <a:latin typeface="Consolas"/>
                <a:cs typeface="Consolas"/>
              </a:rPr>
              <a:t>daha</a:t>
            </a:r>
            <a:r>
              <a:rPr dirty="0" sz="1200" spc="-3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200">
                <a:solidFill>
                  <a:srgbClr val="0D0D0D"/>
                </a:solidFill>
                <a:latin typeface="Consolas"/>
                <a:cs typeface="Consolas"/>
              </a:rPr>
              <a:t>büyük</a:t>
            </a:r>
            <a:r>
              <a:rPr dirty="0" sz="1200" spc="-4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200">
                <a:solidFill>
                  <a:srgbClr val="0D0D0D"/>
                </a:solidFill>
                <a:latin typeface="Consolas"/>
                <a:cs typeface="Consolas"/>
              </a:rPr>
              <a:t>sıçramaları</a:t>
            </a:r>
            <a:r>
              <a:rPr dirty="0" sz="1200" spc="-3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200" spc="-10">
                <a:solidFill>
                  <a:srgbClr val="0D0D0D"/>
                </a:solidFill>
                <a:latin typeface="Consolas"/>
                <a:cs typeface="Consolas"/>
              </a:rPr>
              <a:t>içerebilir.</a:t>
            </a:r>
            <a:endParaRPr sz="1200">
              <a:latin typeface="Consolas"/>
              <a:cs typeface="Consolas"/>
            </a:endParaRPr>
          </a:p>
          <a:p>
            <a:pPr marL="299085" marR="678180" indent="-287020">
              <a:lnSpc>
                <a:spcPct val="100000"/>
              </a:lnSpc>
              <a:buFont typeface="Wingdings"/>
              <a:buChar char=""/>
              <a:tabLst>
                <a:tab pos="299085" algn="l"/>
              </a:tabLst>
            </a:pPr>
            <a:r>
              <a:rPr dirty="0" sz="1200">
                <a:solidFill>
                  <a:srgbClr val="0D0D0D"/>
                </a:solidFill>
                <a:latin typeface="Consolas"/>
                <a:cs typeface="Consolas"/>
              </a:rPr>
              <a:t>Levy</a:t>
            </a:r>
            <a:r>
              <a:rPr dirty="0" sz="1200" spc="-3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200">
                <a:solidFill>
                  <a:srgbClr val="0D0D0D"/>
                </a:solidFill>
                <a:latin typeface="Consolas"/>
                <a:cs typeface="Consolas"/>
              </a:rPr>
              <a:t>hareketi,</a:t>
            </a:r>
            <a:r>
              <a:rPr dirty="0" sz="1200" spc="-2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200">
                <a:solidFill>
                  <a:srgbClr val="0D0D0D"/>
                </a:solidFill>
                <a:latin typeface="Consolas"/>
                <a:cs typeface="Consolas"/>
              </a:rPr>
              <a:t>Brownian</a:t>
            </a:r>
            <a:r>
              <a:rPr dirty="0" sz="1200" spc="-2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200">
                <a:solidFill>
                  <a:srgbClr val="0D0D0D"/>
                </a:solidFill>
                <a:latin typeface="Consolas"/>
                <a:cs typeface="Consolas"/>
              </a:rPr>
              <a:t>hareketine</a:t>
            </a:r>
            <a:r>
              <a:rPr dirty="0" sz="1200" spc="-2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200">
                <a:solidFill>
                  <a:srgbClr val="0D0D0D"/>
                </a:solidFill>
                <a:latin typeface="Consolas"/>
                <a:cs typeface="Consolas"/>
              </a:rPr>
              <a:t>göre</a:t>
            </a:r>
            <a:r>
              <a:rPr dirty="0" sz="1200" spc="-2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200">
                <a:solidFill>
                  <a:srgbClr val="0D0D0D"/>
                </a:solidFill>
                <a:latin typeface="Consolas"/>
                <a:cs typeface="Consolas"/>
              </a:rPr>
              <a:t>daha</a:t>
            </a:r>
            <a:r>
              <a:rPr dirty="0" sz="1200" spc="-3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200">
                <a:solidFill>
                  <a:srgbClr val="0D0D0D"/>
                </a:solidFill>
                <a:latin typeface="Consolas"/>
                <a:cs typeface="Consolas"/>
              </a:rPr>
              <a:t>hızlı</a:t>
            </a:r>
            <a:r>
              <a:rPr dirty="0" sz="1200" spc="-2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200">
                <a:solidFill>
                  <a:srgbClr val="0D0D0D"/>
                </a:solidFill>
                <a:latin typeface="Consolas"/>
                <a:cs typeface="Consolas"/>
              </a:rPr>
              <a:t>değişen</a:t>
            </a:r>
            <a:r>
              <a:rPr dirty="0" sz="1200" spc="-2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200">
                <a:solidFill>
                  <a:srgbClr val="0D0D0D"/>
                </a:solidFill>
                <a:latin typeface="Consolas"/>
                <a:cs typeface="Consolas"/>
              </a:rPr>
              <a:t>ve</a:t>
            </a:r>
            <a:r>
              <a:rPr dirty="0" sz="1200" spc="-2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200">
                <a:solidFill>
                  <a:srgbClr val="0D0D0D"/>
                </a:solidFill>
                <a:latin typeface="Consolas"/>
                <a:cs typeface="Consolas"/>
              </a:rPr>
              <a:t>daha</a:t>
            </a:r>
            <a:r>
              <a:rPr dirty="0" sz="1200" spc="-1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200" spc="-10">
                <a:solidFill>
                  <a:srgbClr val="0D0D0D"/>
                </a:solidFill>
                <a:latin typeface="Consolas"/>
                <a:cs typeface="Consolas"/>
              </a:rPr>
              <a:t>büyük </a:t>
            </a:r>
            <a:r>
              <a:rPr dirty="0" sz="1200">
                <a:solidFill>
                  <a:srgbClr val="0D0D0D"/>
                </a:solidFill>
                <a:latin typeface="Consolas"/>
                <a:cs typeface="Consolas"/>
              </a:rPr>
              <a:t>sıçramalarla</a:t>
            </a:r>
            <a:r>
              <a:rPr dirty="0" sz="1200" spc="-6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200" spc="-10">
                <a:solidFill>
                  <a:srgbClr val="0D0D0D"/>
                </a:solidFill>
                <a:latin typeface="Consolas"/>
                <a:cs typeface="Consolas"/>
              </a:rPr>
              <a:t>karakterizedir.</a:t>
            </a:r>
            <a:endParaRPr sz="1200">
              <a:latin typeface="Consolas"/>
              <a:cs typeface="Consolas"/>
            </a:endParaRPr>
          </a:p>
          <a:p>
            <a:pPr marL="299085" marR="90170" indent="-287020">
              <a:lnSpc>
                <a:spcPct val="100000"/>
              </a:lnSpc>
              <a:buFont typeface="Wingdings"/>
              <a:buChar char=""/>
              <a:tabLst>
                <a:tab pos="299085" algn="l"/>
              </a:tabLst>
            </a:pPr>
            <a:r>
              <a:rPr dirty="0" sz="1200">
                <a:solidFill>
                  <a:srgbClr val="0D0D0D"/>
                </a:solidFill>
                <a:latin typeface="Consolas"/>
                <a:cs typeface="Consolas"/>
              </a:rPr>
              <a:t>Levy</a:t>
            </a:r>
            <a:r>
              <a:rPr dirty="0" sz="1200" spc="-3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200">
                <a:solidFill>
                  <a:srgbClr val="0D0D0D"/>
                </a:solidFill>
                <a:latin typeface="Consolas"/>
                <a:cs typeface="Consolas"/>
              </a:rPr>
              <a:t>hareketi,</a:t>
            </a:r>
            <a:r>
              <a:rPr dirty="0" sz="1200" spc="-3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200">
                <a:solidFill>
                  <a:srgbClr val="0D0D0D"/>
                </a:solidFill>
                <a:latin typeface="Consolas"/>
                <a:cs typeface="Consolas"/>
              </a:rPr>
              <a:t>zamanın</a:t>
            </a:r>
            <a:r>
              <a:rPr dirty="0" sz="1200" spc="-3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200">
                <a:solidFill>
                  <a:srgbClr val="0D0D0D"/>
                </a:solidFill>
                <a:latin typeface="Consolas"/>
                <a:cs typeface="Consolas"/>
              </a:rPr>
              <a:t>karesine</a:t>
            </a:r>
            <a:r>
              <a:rPr dirty="0" sz="1200" spc="-3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200">
                <a:solidFill>
                  <a:srgbClr val="0D0D0D"/>
                </a:solidFill>
                <a:latin typeface="Consolas"/>
                <a:cs typeface="Consolas"/>
              </a:rPr>
              <a:t>orantılı</a:t>
            </a:r>
            <a:r>
              <a:rPr dirty="0" sz="1200" spc="-3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200">
                <a:solidFill>
                  <a:srgbClr val="0D0D0D"/>
                </a:solidFill>
                <a:latin typeface="Consolas"/>
                <a:cs typeface="Consolas"/>
              </a:rPr>
              <a:t>olarak</a:t>
            </a:r>
            <a:r>
              <a:rPr dirty="0" sz="1200" spc="-2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200">
                <a:solidFill>
                  <a:srgbClr val="0D0D0D"/>
                </a:solidFill>
                <a:latin typeface="Consolas"/>
                <a:cs typeface="Consolas"/>
              </a:rPr>
              <a:t>değil,</a:t>
            </a:r>
            <a:r>
              <a:rPr dirty="0" sz="1200" spc="-2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200">
                <a:solidFill>
                  <a:srgbClr val="0D0D0D"/>
                </a:solidFill>
                <a:latin typeface="Consolas"/>
                <a:cs typeface="Consolas"/>
              </a:rPr>
              <a:t>zamanın</a:t>
            </a:r>
            <a:r>
              <a:rPr dirty="0" sz="1200" spc="-3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200">
                <a:solidFill>
                  <a:srgbClr val="0D0D0D"/>
                </a:solidFill>
                <a:latin typeface="Consolas"/>
                <a:cs typeface="Consolas"/>
              </a:rPr>
              <a:t>üçüncü</a:t>
            </a:r>
            <a:r>
              <a:rPr dirty="0" sz="1200" spc="-2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200" spc="-10">
                <a:solidFill>
                  <a:srgbClr val="0D0D0D"/>
                </a:solidFill>
                <a:latin typeface="Consolas"/>
                <a:cs typeface="Consolas"/>
              </a:rPr>
              <a:t>kuvvetine </a:t>
            </a:r>
            <a:r>
              <a:rPr dirty="0" sz="1200">
                <a:solidFill>
                  <a:srgbClr val="0D0D0D"/>
                </a:solidFill>
                <a:latin typeface="Consolas"/>
                <a:cs typeface="Consolas"/>
              </a:rPr>
              <a:t>veya</a:t>
            </a:r>
            <a:r>
              <a:rPr dirty="0" sz="1200" spc="-3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200">
                <a:solidFill>
                  <a:srgbClr val="0D0D0D"/>
                </a:solidFill>
                <a:latin typeface="Consolas"/>
                <a:cs typeface="Consolas"/>
              </a:rPr>
              <a:t>daha</a:t>
            </a:r>
            <a:r>
              <a:rPr dirty="0" sz="1200" spc="-3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200">
                <a:solidFill>
                  <a:srgbClr val="0D0D0D"/>
                </a:solidFill>
                <a:latin typeface="Consolas"/>
                <a:cs typeface="Consolas"/>
              </a:rPr>
              <a:t>yüksek</a:t>
            </a:r>
            <a:r>
              <a:rPr dirty="0" sz="1200" spc="-2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200">
                <a:solidFill>
                  <a:srgbClr val="0D0D0D"/>
                </a:solidFill>
                <a:latin typeface="Consolas"/>
                <a:cs typeface="Consolas"/>
              </a:rPr>
              <a:t>kuvvetlere</a:t>
            </a:r>
            <a:r>
              <a:rPr dirty="0" sz="1200" spc="-3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200">
                <a:solidFill>
                  <a:srgbClr val="0D0D0D"/>
                </a:solidFill>
                <a:latin typeface="Consolas"/>
                <a:cs typeface="Consolas"/>
              </a:rPr>
              <a:t>bağımlı</a:t>
            </a:r>
            <a:r>
              <a:rPr dirty="0" sz="1200" spc="-2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200">
                <a:solidFill>
                  <a:srgbClr val="0D0D0D"/>
                </a:solidFill>
                <a:latin typeface="Consolas"/>
                <a:cs typeface="Consolas"/>
              </a:rPr>
              <a:t>olarak</a:t>
            </a:r>
            <a:r>
              <a:rPr dirty="0" sz="1200" spc="-2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200">
                <a:solidFill>
                  <a:srgbClr val="0D0D0D"/>
                </a:solidFill>
                <a:latin typeface="Consolas"/>
                <a:cs typeface="Consolas"/>
              </a:rPr>
              <a:t>artan</a:t>
            </a:r>
            <a:r>
              <a:rPr dirty="0" sz="1200" spc="-2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200">
                <a:solidFill>
                  <a:srgbClr val="0D0D0D"/>
                </a:solidFill>
                <a:latin typeface="Consolas"/>
                <a:cs typeface="Consolas"/>
              </a:rPr>
              <a:t>varyans</a:t>
            </a:r>
            <a:r>
              <a:rPr dirty="0" sz="1200" spc="-2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200">
                <a:solidFill>
                  <a:srgbClr val="0D0D0D"/>
                </a:solidFill>
                <a:latin typeface="Consolas"/>
                <a:cs typeface="Consolas"/>
              </a:rPr>
              <a:t>ile</a:t>
            </a:r>
            <a:r>
              <a:rPr dirty="0" sz="1200" spc="-2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200" spc="-10">
                <a:solidFill>
                  <a:srgbClr val="0D0D0D"/>
                </a:solidFill>
                <a:latin typeface="Consolas"/>
                <a:cs typeface="Consolas"/>
              </a:rPr>
              <a:t>karakterizedir.</a:t>
            </a:r>
            <a:endParaRPr sz="1200">
              <a:latin typeface="Consolas"/>
              <a:cs typeface="Consolas"/>
            </a:endParaRPr>
          </a:p>
          <a:p>
            <a:pPr marL="299085" marR="173990" indent="-287020">
              <a:lnSpc>
                <a:spcPct val="100000"/>
              </a:lnSpc>
              <a:buFont typeface="Wingdings"/>
              <a:buChar char=""/>
              <a:tabLst>
                <a:tab pos="299085" algn="l"/>
              </a:tabLst>
            </a:pPr>
            <a:r>
              <a:rPr dirty="0" sz="1200">
                <a:solidFill>
                  <a:srgbClr val="0D0D0D"/>
                </a:solidFill>
                <a:latin typeface="Consolas"/>
                <a:cs typeface="Consolas"/>
              </a:rPr>
              <a:t>Levy</a:t>
            </a:r>
            <a:r>
              <a:rPr dirty="0" sz="1200" spc="-2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200">
                <a:solidFill>
                  <a:srgbClr val="0D0D0D"/>
                </a:solidFill>
                <a:latin typeface="Consolas"/>
                <a:cs typeface="Consolas"/>
              </a:rPr>
              <a:t>hareketi,</a:t>
            </a:r>
            <a:r>
              <a:rPr dirty="0" sz="1200" spc="-2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200">
                <a:solidFill>
                  <a:srgbClr val="0D0D0D"/>
                </a:solidFill>
                <a:latin typeface="Consolas"/>
                <a:cs typeface="Consolas"/>
              </a:rPr>
              <a:t>ağır</a:t>
            </a:r>
            <a:r>
              <a:rPr dirty="0" sz="1200" spc="-2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200">
                <a:solidFill>
                  <a:srgbClr val="0D0D0D"/>
                </a:solidFill>
                <a:latin typeface="Consolas"/>
                <a:cs typeface="Consolas"/>
              </a:rPr>
              <a:t>kuyruklu</a:t>
            </a:r>
            <a:r>
              <a:rPr dirty="0" sz="1200" spc="-2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200">
                <a:solidFill>
                  <a:srgbClr val="0D0D0D"/>
                </a:solidFill>
                <a:latin typeface="Consolas"/>
                <a:cs typeface="Consolas"/>
              </a:rPr>
              <a:t>dağılımların</a:t>
            </a:r>
            <a:r>
              <a:rPr dirty="0" sz="1200" spc="-2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200" spc="-10">
                <a:solidFill>
                  <a:srgbClr val="0D0D0D"/>
                </a:solidFill>
                <a:latin typeface="Consolas"/>
                <a:cs typeface="Consolas"/>
              </a:rPr>
              <a:t>(heavy-</a:t>
            </a:r>
            <a:r>
              <a:rPr dirty="0" sz="1200">
                <a:solidFill>
                  <a:srgbClr val="0D0D0D"/>
                </a:solidFill>
                <a:latin typeface="Consolas"/>
                <a:cs typeface="Consolas"/>
              </a:rPr>
              <a:t>tailed</a:t>
            </a:r>
            <a:r>
              <a:rPr dirty="0" sz="1200" spc="-2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200" spc="-10">
                <a:solidFill>
                  <a:srgbClr val="0D0D0D"/>
                </a:solidFill>
                <a:latin typeface="Consolas"/>
                <a:cs typeface="Consolas"/>
              </a:rPr>
              <a:t>distributions) </a:t>
            </a:r>
            <a:r>
              <a:rPr dirty="0" sz="1200">
                <a:solidFill>
                  <a:srgbClr val="0D0D0D"/>
                </a:solidFill>
                <a:latin typeface="Consolas"/>
                <a:cs typeface="Consolas"/>
              </a:rPr>
              <a:t>karakteristik</a:t>
            </a:r>
            <a:r>
              <a:rPr dirty="0" sz="1200" spc="-3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200">
                <a:solidFill>
                  <a:srgbClr val="0D0D0D"/>
                </a:solidFill>
                <a:latin typeface="Consolas"/>
                <a:cs typeface="Consolas"/>
              </a:rPr>
              <a:t>özelliklerine</a:t>
            </a:r>
            <a:r>
              <a:rPr dirty="0" sz="1200" spc="-3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200">
                <a:solidFill>
                  <a:srgbClr val="0D0D0D"/>
                </a:solidFill>
                <a:latin typeface="Consolas"/>
                <a:cs typeface="Consolas"/>
              </a:rPr>
              <a:t>sahiptir</a:t>
            </a:r>
            <a:r>
              <a:rPr dirty="0" sz="1200" spc="-2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200">
                <a:solidFill>
                  <a:srgbClr val="0D0D0D"/>
                </a:solidFill>
                <a:latin typeface="Consolas"/>
                <a:cs typeface="Consolas"/>
              </a:rPr>
              <a:t>ve</a:t>
            </a:r>
            <a:r>
              <a:rPr dirty="0" sz="1200" spc="-3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200">
                <a:solidFill>
                  <a:srgbClr val="0D0D0D"/>
                </a:solidFill>
                <a:latin typeface="Consolas"/>
                <a:cs typeface="Consolas"/>
              </a:rPr>
              <a:t>bu</a:t>
            </a:r>
            <a:r>
              <a:rPr dirty="0" sz="1200" spc="-2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200">
                <a:solidFill>
                  <a:srgbClr val="0D0D0D"/>
                </a:solidFill>
                <a:latin typeface="Consolas"/>
                <a:cs typeface="Consolas"/>
              </a:rPr>
              <a:t>nedenle</a:t>
            </a:r>
            <a:r>
              <a:rPr dirty="0" sz="1200" spc="-3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200">
                <a:solidFill>
                  <a:srgbClr val="0D0D0D"/>
                </a:solidFill>
                <a:latin typeface="Consolas"/>
                <a:cs typeface="Consolas"/>
              </a:rPr>
              <a:t>daha</a:t>
            </a:r>
            <a:r>
              <a:rPr dirty="0" sz="1200" spc="-3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200">
                <a:solidFill>
                  <a:srgbClr val="0D0D0D"/>
                </a:solidFill>
                <a:latin typeface="Consolas"/>
                <a:cs typeface="Consolas"/>
              </a:rPr>
              <a:t>büyük</a:t>
            </a:r>
            <a:r>
              <a:rPr dirty="0" sz="1200" spc="-2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200">
                <a:solidFill>
                  <a:srgbClr val="0D0D0D"/>
                </a:solidFill>
                <a:latin typeface="Consolas"/>
                <a:cs typeface="Consolas"/>
              </a:rPr>
              <a:t>sıçramaları</a:t>
            </a:r>
            <a:r>
              <a:rPr dirty="0" sz="1200" spc="-3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200" spc="-20">
                <a:solidFill>
                  <a:srgbClr val="0D0D0D"/>
                </a:solidFill>
                <a:latin typeface="Consolas"/>
                <a:cs typeface="Consolas"/>
              </a:rPr>
              <a:t>daha </a:t>
            </a:r>
            <a:r>
              <a:rPr dirty="0" sz="1200">
                <a:solidFill>
                  <a:srgbClr val="0D0D0D"/>
                </a:solidFill>
                <a:latin typeface="Consolas"/>
                <a:cs typeface="Consolas"/>
              </a:rPr>
              <a:t>sık</a:t>
            </a:r>
            <a:r>
              <a:rPr dirty="0" sz="1200" spc="-2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200">
                <a:solidFill>
                  <a:srgbClr val="0D0D0D"/>
                </a:solidFill>
                <a:latin typeface="Consolas"/>
                <a:cs typeface="Consolas"/>
              </a:rPr>
              <a:t>olarak</a:t>
            </a:r>
            <a:r>
              <a:rPr dirty="0" sz="1200" spc="-2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200" spc="-10">
                <a:solidFill>
                  <a:srgbClr val="0D0D0D"/>
                </a:solidFill>
                <a:latin typeface="Consolas"/>
                <a:cs typeface="Consolas"/>
              </a:rPr>
              <a:t>içerir.</a:t>
            </a:r>
            <a:endParaRPr sz="1200">
              <a:latin typeface="Consolas"/>
              <a:cs typeface="Consolas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4360194" y="5760279"/>
            <a:ext cx="742950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0D0D0D"/>
                </a:solidFill>
                <a:latin typeface="Consolas"/>
                <a:cs typeface="Consolas"/>
              </a:rPr>
              <a:t>Her</a:t>
            </a:r>
            <a:r>
              <a:rPr dirty="0" sz="1200" spc="-3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200">
                <a:solidFill>
                  <a:srgbClr val="0D0D0D"/>
                </a:solidFill>
                <a:latin typeface="Consolas"/>
                <a:cs typeface="Consolas"/>
              </a:rPr>
              <a:t>iki</a:t>
            </a:r>
            <a:r>
              <a:rPr dirty="0" sz="1200" spc="-1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200">
                <a:solidFill>
                  <a:srgbClr val="0D0D0D"/>
                </a:solidFill>
                <a:latin typeface="Consolas"/>
                <a:cs typeface="Consolas"/>
              </a:rPr>
              <a:t>hareket</a:t>
            </a:r>
            <a:r>
              <a:rPr dirty="0" sz="1200" spc="-1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200">
                <a:solidFill>
                  <a:srgbClr val="0D0D0D"/>
                </a:solidFill>
                <a:latin typeface="Consolas"/>
                <a:cs typeface="Consolas"/>
              </a:rPr>
              <a:t>türü</a:t>
            </a:r>
            <a:r>
              <a:rPr dirty="0" sz="1200" spc="-2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200">
                <a:solidFill>
                  <a:srgbClr val="0D0D0D"/>
                </a:solidFill>
                <a:latin typeface="Consolas"/>
                <a:cs typeface="Consolas"/>
              </a:rPr>
              <a:t>de</a:t>
            </a:r>
            <a:r>
              <a:rPr dirty="0" sz="1200" spc="-3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200">
                <a:solidFill>
                  <a:srgbClr val="0D0D0D"/>
                </a:solidFill>
                <a:latin typeface="Consolas"/>
                <a:cs typeface="Consolas"/>
              </a:rPr>
              <a:t>rastgele</a:t>
            </a:r>
            <a:r>
              <a:rPr dirty="0" sz="1200" spc="-2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200">
                <a:solidFill>
                  <a:srgbClr val="0D0D0D"/>
                </a:solidFill>
                <a:latin typeface="Consolas"/>
                <a:cs typeface="Consolas"/>
              </a:rPr>
              <a:t>hareket</a:t>
            </a:r>
            <a:r>
              <a:rPr dirty="0" sz="1200" spc="-2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200">
                <a:solidFill>
                  <a:srgbClr val="0D0D0D"/>
                </a:solidFill>
                <a:latin typeface="Consolas"/>
                <a:cs typeface="Consolas"/>
              </a:rPr>
              <a:t>modelleri</a:t>
            </a:r>
            <a:r>
              <a:rPr dirty="0" sz="1200" spc="-2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200">
                <a:solidFill>
                  <a:srgbClr val="0D0D0D"/>
                </a:solidFill>
                <a:latin typeface="Consolas"/>
                <a:cs typeface="Consolas"/>
              </a:rPr>
              <a:t>olarak</a:t>
            </a:r>
            <a:r>
              <a:rPr dirty="0" sz="1200" spc="-2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200">
                <a:solidFill>
                  <a:srgbClr val="0D0D0D"/>
                </a:solidFill>
                <a:latin typeface="Consolas"/>
                <a:cs typeface="Consolas"/>
              </a:rPr>
              <a:t>kullanılır</a:t>
            </a:r>
            <a:r>
              <a:rPr dirty="0" sz="1200" spc="-3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200">
                <a:solidFill>
                  <a:srgbClr val="0D0D0D"/>
                </a:solidFill>
                <a:latin typeface="Consolas"/>
                <a:cs typeface="Consolas"/>
              </a:rPr>
              <a:t>ve</a:t>
            </a:r>
            <a:r>
              <a:rPr dirty="0" sz="1200" spc="-1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200">
                <a:solidFill>
                  <a:srgbClr val="0D0D0D"/>
                </a:solidFill>
                <a:latin typeface="Consolas"/>
                <a:cs typeface="Consolas"/>
              </a:rPr>
              <a:t>birçok</a:t>
            </a:r>
            <a:r>
              <a:rPr dirty="0" sz="1200" spc="-1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200" spc="-10">
                <a:solidFill>
                  <a:srgbClr val="0D0D0D"/>
                </a:solidFill>
                <a:latin typeface="Consolas"/>
                <a:cs typeface="Consolas"/>
              </a:rPr>
              <a:t>alanda </a:t>
            </a:r>
            <a:r>
              <a:rPr dirty="0" sz="1200">
                <a:solidFill>
                  <a:srgbClr val="0D0D0D"/>
                </a:solidFill>
                <a:latin typeface="Consolas"/>
                <a:cs typeface="Consolas"/>
              </a:rPr>
              <a:t>uygulama</a:t>
            </a:r>
            <a:r>
              <a:rPr dirty="0" sz="1200" spc="-4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200">
                <a:solidFill>
                  <a:srgbClr val="0D0D0D"/>
                </a:solidFill>
                <a:latin typeface="Consolas"/>
                <a:cs typeface="Consolas"/>
              </a:rPr>
              <a:t>bulurlar.</a:t>
            </a:r>
            <a:r>
              <a:rPr dirty="0" sz="1200" spc="-3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200">
                <a:solidFill>
                  <a:srgbClr val="0D0D0D"/>
                </a:solidFill>
                <a:latin typeface="Consolas"/>
                <a:cs typeface="Consolas"/>
              </a:rPr>
              <a:t>Özellikle</a:t>
            </a:r>
            <a:r>
              <a:rPr dirty="0" sz="1200" spc="-4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200">
                <a:solidFill>
                  <a:srgbClr val="0D0D0D"/>
                </a:solidFill>
                <a:latin typeface="Consolas"/>
                <a:cs typeface="Consolas"/>
              </a:rPr>
              <a:t>finansal</a:t>
            </a:r>
            <a:r>
              <a:rPr dirty="0" sz="1200" spc="-4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200">
                <a:solidFill>
                  <a:srgbClr val="0D0D0D"/>
                </a:solidFill>
                <a:latin typeface="Consolas"/>
                <a:cs typeface="Consolas"/>
              </a:rPr>
              <a:t>piyasalarda</a:t>
            </a:r>
            <a:r>
              <a:rPr dirty="0" sz="1200" spc="-4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200">
                <a:solidFill>
                  <a:srgbClr val="0D0D0D"/>
                </a:solidFill>
                <a:latin typeface="Consolas"/>
                <a:cs typeface="Consolas"/>
              </a:rPr>
              <a:t>fiyat</a:t>
            </a:r>
            <a:r>
              <a:rPr dirty="0" sz="1200" spc="-4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200">
                <a:solidFill>
                  <a:srgbClr val="0D0D0D"/>
                </a:solidFill>
                <a:latin typeface="Consolas"/>
                <a:cs typeface="Consolas"/>
              </a:rPr>
              <a:t>hareketlerinin</a:t>
            </a:r>
            <a:r>
              <a:rPr dirty="0" sz="1200" spc="-3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200">
                <a:solidFill>
                  <a:srgbClr val="0D0D0D"/>
                </a:solidFill>
                <a:latin typeface="Consolas"/>
                <a:cs typeface="Consolas"/>
              </a:rPr>
              <a:t>modellemesinde</a:t>
            </a:r>
            <a:r>
              <a:rPr dirty="0" sz="1200" spc="-4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200" spc="-25">
                <a:solidFill>
                  <a:srgbClr val="0D0D0D"/>
                </a:solidFill>
                <a:latin typeface="Consolas"/>
                <a:cs typeface="Consolas"/>
              </a:rPr>
              <a:t>ve </a:t>
            </a:r>
            <a:r>
              <a:rPr dirty="0" sz="1200">
                <a:solidFill>
                  <a:srgbClr val="0D0D0D"/>
                </a:solidFill>
                <a:latin typeface="Consolas"/>
                <a:cs typeface="Consolas"/>
              </a:rPr>
              <a:t>doğal</a:t>
            </a:r>
            <a:r>
              <a:rPr dirty="0" sz="1200" spc="-4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200">
                <a:solidFill>
                  <a:srgbClr val="0D0D0D"/>
                </a:solidFill>
                <a:latin typeface="Consolas"/>
                <a:cs typeface="Consolas"/>
              </a:rPr>
              <a:t>süreçlerin</a:t>
            </a:r>
            <a:r>
              <a:rPr dirty="0" sz="1200" spc="-3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200">
                <a:solidFill>
                  <a:srgbClr val="0D0D0D"/>
                </a:solidFill>
                <a:latin typeface="Consolas"/>
                <a:cs typeface="Consolas"/>
              </a:rPr>
              <a:t>analizinde</a:t>
            </a:r>
            <a:r>
              <a:rPr dirty="0" sz="1200" spc="-3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200">
                <a:solidFill>
                  <a:srgbClr val="0D0D0D"/>
                </a:solidFill>
                <a:latin typeface="Consolas"/>
                <a:cs typeface="Consolas"/>
              </a:rPr>
              <a:t>önemli</a:t>
            </a:r>
            <a:r>
              <a:rPr dirty="0" sz="1200" spc="-3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200">
                <a:solidFill>
                  <a:srgbClr val="0D0D0D"/>
                </a:solidFill>
                <a:latin typeface="Consolas"/>
                <a:cs typeface="Consolas"/>
              </a:rPr>
              <a:t>rolleri</a:t>
            </a:r>
            <a:r>
              <a:rPr dirty="0" sz="1200" spc="-3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200" spc="-10">
                <a:solidFill>
                  <a:srgbClr val="0D0D0D"/>
                </a:solidFill>
                <a:latin typeface="Consolas"/>
                <a:cs typeface="Consolas"/>
              </a:rPr>
              <a:t>vardır.</a:t>
            </a:r>
            <a:endParaRPr sz="12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8146415" cy="6858000"/>
            <a:chOff x="0" y="0"/>
            <a:chExt cx="814641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40122" y="2652163"/>
              <a:ext cx="4765269" cy="3521876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910018" cy="685799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70792" y="3764080"/>
              <a:ext cx="2975495" cy="2374972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960755">
              <a:lnSpc>
                <a:spcPct val="100000"/>
              </a:lnSpc>
              <a:spcBef>
                <a:spcPts val="100"/>
              </a:spcBef>
            </a:pPr>
            <a:r>
              <a:rPr dirty="0"/>
              <a:t>DOĞADAN</a:t>
            </a:r>
            <a:r>
              <a:rPr dirty="0" spc="-165"/>
              <a:t> </a:t>
            </a:r>
            <a:r>
              <a:rPr dirty="0"/>
              <a:t>ESİNLENEN</a:t>
            </a:r>
            <a:r>
              <a:rPr dirty="0" spc="-165"/>
              <a:t> </a:t>
            </a:r>
            <a:r>
              <a:rPr dirty="0" spc="-10"/>
              <a:t>ALGORİTMALAR</a:t>
            </a:r>
          </a:p>
        </p:txBody>
      </p:sp>
      <p:sp>
        <p:nvSpPr>
          <p:cNvPr id="7" name="object 7" descr=""/>
          <p:cNvSpPr txBox="1"/>
          <p:nvPr/>
        </p:nvSpPr>
        <p:spPr>
          <a:xfrm>
            <a:off x="1243088" y="777538"/>
            <a:ext cx="6910070" cy="161607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just" marL="12700">
              <a:lnSpc>
                <a:spcPct val="100000"/>
              </a:lnSpc>
              <a:spcBef>
                <a:spcPts val="105"/>
              </a:spcBef>
            </a:pPr>
            <a:r>
              <a:rPr dirty="0" sz="2000">
                <a:solidFill>
                  <a:srgbClr val="B94609"/>
                </a:solidFill>
                <a:latin typeface="Consolas"/>
                <a:cs typeface="Consolas"/>
              </a:rPr>
              <a:t>Ateş</a:t>
            </a:r>
            <a:r>
              <a:rPr dirty="0" sz="2000" spc="-35">
                <a:solidFill>
                  <a:srgbClr val="B94609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B94609"/>
                </a:solidFill>
                <a:latin typeface="Consolas"/>
                <a:cs typeface="Consolas"/>
              </a:rPr>
              <a:t>Böceği</a:t>
            </a:r>
            <a:r>
              <a:rPr dirty="0" sz="2000" spc="-30">
                <a:solidFill>
                  <a:srgbClr val="B94609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B94609"/>
                </a:solidFill>
                <a:latin typeface="Consolas"/>
                <a:cs typeface="Consolas"/>
              </a:rPr>
              <a:t>Algoritması</a:t>
            </a:r>
            <a:r>
              <a:rPr dirty="0" sz="2000" spc="-20">
                <a:solidFill>
                  <a:srgbClr val="B94609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B94609"/>
                </a:solidFill>
                <a:latin typeface="Consolas"/>
                <a:cs typeface="Consolas"/>
              </a:rPr>
              <a:t>(Firefly</a:t>
            </a:r>
            <a:r>
              <a:rPr dirty="0" sz="2000" spc="-35">
                <a:solidFill>
                  <a:srgbClr val="B94609"/>
                </a:solidFill>
                <a:latin typeface="Consolas"/>
                <a:cs typeface="Consolas"/>
              </a:rPr>
              <a:t> </a:t>
            </a:r>
            <a:r>
              <a:rPr dirty="0" sz="2000" spc="-10">
                <a:solidFill>
                  <a:srgbClr val="B94609"/>
                </a:solidFill>
                <a:latin typeface="Consolas"/>
                <a:cs typeface="Consolas"/>
              </a:rPr>
              <a:t>Algorithm):</a:t>
            </a:r>
            <a:endParaRPr sz="2000">
              <a:latin typeface="Consolas"/>
              <a:cs typeface="Consolas"/>
            </a:endParaRPr>
          </a:p>
          <a:p>
            <a:pPr algn="just" marL="12700" marR="7620">
              <a:lnSpc>
                <a:spcPct val="100000"/>
              </a:lnSpc>
              <a:spcBef>
                <a:spcPts val="35"/>
              </a:spcBef>
            </a:pPr>
            <a:r>
              <a:rPr dirty="0" sz="1400">
                <a:solidFill>
                  <a:srgbClr val="0D0D0D"/>
                </a:solidFill>
                <a:latin typeface="Consolas"/>
                <a:cs typeface="Consolas"/>
              </a:rPr>
              <a:t>Ateşböceklerinin</a:t>
            </a:r>
            <a:r>
              <a:rPr dirty="0" sz="1400" spc="440">
                <a:solidFill>
                  <a:srgbClr val="0D0D0D"/>
                </a:solidFill>
                <a:latin typeface="Consolas"/>
                <a:cs typeface="Consolas"/>
              </a:rPr>
              <a:t>  </a:t>
            </a:r>
            <a:r>
              <a:rPr dirty="0" sz="1400">
                <a:solidFill>
                  <a:srgbClr val="0D0D0D"/>
                </a:solidFill>
                <a:latin typeface="Consolas"/>
                <a:cs typeface="Consolas"/>
              </a:rPr>
              <a:t>(firefly)</a:t>
            </a:r>
            <a:r>
              <a:rPr dirty="0" sz="1400" spc="440">
                <a:solidFill>
                  <a:srgbClr val="0D0D0D"/>
                </a:solidFill>
                <a:latin typeface="Consolas"/>
                <a:cs typeface="Consolas"/>
              </a:rPr>
              <a:t>  </a:t>
            </a:r>
            <a:r>
              <a:rPr dirty="0" sz="1400">
                <a:solidFill>
                  <a:srgbClr val="0D0D0D"/>
                </a:solidFill>
                <a:latin typeface="Consolas"/>
                <a:cs typeface="Consolas"/>
              </a:rPr>
              <a:t>çiftleşme</a:t>
            </a:r>
            <a:r>
              <a:rPr dirty="0" sz="1400" spc="440">
                <a:solidFill>
                  <a:srgbClr val="0D0D0D"/>
                </a:solidFill>
                <a:latin typeface="Consolas"/>
                <a:cs typeface="Consolas"/>
              </a:rPr>
              <a:t>  </a:t>
            </a:r>
            <a:r>
              <a:rPr dirty="0" sz="1400">
                <a:solidFill>
                  <a:srgbClr val="0D0D0D"/>
                </a:solidFill>
                <a:latin typeface="Consolas"/>
                <a:cs typeface="Consolas"/>
              </a:rPr>
              <a:t>davranışından</a:t>
            </a:r>
            <a:r>
              <a:rPr dirty="0" sz="1400" spc="445">
                <a:solidFill>
                  <a:srgbClr val="0D0D0D"/>
                </a:solidFill>
                <a:latin typeface="Consolas"/>
                <a:cs typeface="Consolas"/>
              </a:rPr>
              <a:t>  </a:t>
            </a:r>
            <a:r>
              <a:rPr dirty="0" sz="1400" spc="-10">
                <a:solidFill>
                  <a:srgbClr val="0D0D0D"/>
                </a:solidFill>
                <a:latin typeface="Consolas"/>
                <a:cs typeface="Consolas"/>
              </a:rPr>
              <a:t>esinlenir. </a:t>
            </a:r>
            <a:r>
              <a:rPr dirty="0" sz="1400">
                <a:solidFill>
                  <a:srgbClr val="0D0D0D"/>
                </a:solidFill>
                <a:latin typeface="Consolas"/>
                <a:cs typeface="Consolas"/>
              </a:rPr>
              <a:t>Firefly'lar,</a:t>
            </a:r>
            <a:r>
              <a:rPr dirty="0" sz="1400" spc="14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0D0D0D"/>
                </a:solidFill>
                <a:latin typeface="Consolas"/>
                <a:cs typeface="Consolas"/>
              </a:rPr>
              <a:t>diğer</a:t>
            </a:r>
            <a:r>
              <a:rPr dirty="0" sz="1400" spc="13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0D0D0D"/>
                </a:solidFill>
                <a:latin typeface="Consolas"/>
                <a:cs typeface="Consolas"/>
              </a:rPr>
              <a:t>firefly'ları</a:t>
            </a:r>
            <a:r>
              <a:rPr dirty="0" sz="1400" spc="13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0D0D0D"/>
                </a:solidFill>
                <a:latin typeface="Consolas"/>
                <a:cs typeface="Consolas"/>
              </a:rPr>
              <a:t>çekmek</a:t>
            </a:r>
            <a:r>
              <a:rPr dirty="0" sz="1400" spc="14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0D0D0D"/>
                </a:solidFill>
                <a:latin typeface="Consolas"/>
                <a:cs typeface="Consolas"/>
              </a:rPr>
              <a:t>için</a:t>
            </a:r>
            <a:r>
              <a:rPr dirty="0" sz="1400" spc="13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0D0D0D"/>
                </a:solidFill>
                <a:latin typeface="Consolas"/>
                <a:cs typeface="Consolas"/>
              </a:rPr>
              <a:t>ışık</a:t>
            </a:r>
            <a:r>
              <a:rPr dirty="0" sz="1400" spc="14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0D0D0D"/>
                </a:solidFill>
                <a:latin typeface="Consolas"/>
                <a:cs typeface="Consolas"/>
              </a:rPr>
              <a:t>salgılarlar</a:t>
            </a:r>
            <a:r>
              <a:rPr dirty="0" sz="1400" spc="14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0D0D0D"/>
                </a:solidFill>
                <a:latin typeface="Consolas"/>
                <a:cs typeface="Consolas"/>
              </a:rPr>
              <a:t>ve</a:t>
            </a:r>
            <a:r>
              <a:rPr dirty="0" sz="1400" spc="14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400" spc="-20">
                <a:solidFill>
                  <a:srgbClr val="0D0D0D"/>
                </a:solidFill>
                <a:latin typeface="Consolas"/>
                <a:cs typeface="Consolas"/>
              </a:rPr>
              <a:t>daha </a:t>
            </a:r>
            <a:r>
              <a:rPr dirty="0" sz="1400">
                <a:solidFill>
                  <a:srgbClr val="0D0D0D"/>
                </a:solidFill>
                <a:latin typeface="Consolas"/>
                <a:cs typeface="Consolas"/>
              </a:rPr>
              <a:t>parlak</a:t>
            </a:r>
            <a:r>
              <a:rPr dirty="0" sz="1400" spc="-3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0D0D0D"/>
                </a:solidFill>
                <a:latin typeface="Consolas"/>
                <a:cs typeface="Consolas"/>
              </a:rPr>
              <a:t>ışığa</a:t>
            </a:r>
            <a:r>
              <a:rPr dirty="0" sz="1400" spc="-4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0D0D0D"/>
                </a:solidFill>
                <a:latin typeface="Consolas"/>
                <a:cs typeface="Consolas"/>
              </a:rPr>
              <a:t>sahip</a:t>
            </a:r>
            <a:r>
              <a:rPr dirty="0" sz="1400" spc="-4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0D0D0D"/>
                </a:solidFill>
                <a:latin typeface="Consolas"/>
                <a:cs typeface="Consolas"/>
              </a:rPr>
              <a:t>olan</a:t>
            </a:r>
            <a:r>
              <a:rPr dirty="0" sz="1400" spc="-4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0D0D0D"/>
                </a:solidFill>
                <a:latin typeface="Consolas"/>
                <a:cs typeface="Consolas"/>
              </a:rPr>
              <a:t>firefly'lar</a:t>
            </a:r>
            <a:r>
              <a:rPr dirty="0" sz="1400" spc="-5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0D0D0D"/>
                </a:solidFill>
                <a:latin typeface="Consolas"/>
                <a:cs typeface="Consolas"/>
              </a:rPr>
              <a:t>diğerlerini</a:t>
            </a:r>
            <a:r>
              <a:rPr dirty="0" sz="1400" spc="-5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0D0D0D"/>
                </a:solidFill>
                <a:latin typeface="Consolas"/>
                <a:cs typeface="Consolas"/>
              </a:rPr>
              <a:t>kendine</a:t>
            </a:r>
            <a:r>
              <a:rPr dirty="0" sz="1400" spc="-4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400" spc="-10">
                <a:solidFill>
                  <a:srgbClr val="0D0D0D"/>
                </a:solidFill>
                <a:latin typeface="Consolas"/>
                <a:cs typeface="Consolas"/>
              </a:rPr>
              <a:t>çeker.</a:t>
            </a:r>
            <a:endParaRPr sz="14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400">
              <a:latin typeface="Consolas"/>
              <a:cs typeface="Consolas"/>
            </a:endParaRPr>
          </a:p>
          <a:p>
            <a:pPr algn="just" marL="13335">
              <a:lnSpc>
                <a:spcPct val="100000"/>
              </a:lnSpc>
            </a:pPr>
            <a:r>
              <a:rPr dirty="0" sz="1400">
                <a:solidFill>
                  <a:srgbClr val="0D0D0D"/>
                </a:solidFill>
                <a:latin typeface="Consolas"/>
                <a:cs typeface="Consolas"/>
              </a:rPr>
              <a:t>Bu</a:t>
            </a:r>
            <a:r>
              <a:rPr dirty="0" sz="1400" spc="5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0D0D0D"/>
                </a:solidFill>
                <a:latin typeface="Consolas"/>
                <a:cs typeface="Consolas"/>
              </a:rPr>
              <a:t>çiftleşme</a:t>
            </a:r>
            <a:r>
              <a:rPr dirty="0" sz="1400" spc="5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0D0D0D"/>
                </a:solidFill>
                <a:latin typeface="Consolas"/>
                <a:cs typeface="Consolas"/>
              </a:rPr>
              <a:t>davranışı,</a:t>
            </a:r>
            <a:r>
              <a:rPr dirty="0" sz="1400" spc="4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0D0D0D"/>
                </a:solidFill>
                <a:latin typeface="Consolas"/>
                <a:cs typeface="Consolas"/>
              </a:rPr>
              <a:t>bir</a:t>
            </a:r>
            <a:r>
              <a:rPr dirty="0" sz="1400" spc="5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0D0D0D"/>
                </a:solidFill>
                <a:latin typeface="Consolas"/>
                <a:cs typeface="Consolas"/>
              </a:rPr>
              <a:t>optimizasyon</a:t>
            </a:r>
            <a:r>
              <a:rPr dirty="0" sz="1400" spc="4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0D0D0D"/>
                </a:solidFill>
                <a:latin typeface="Consolas"/>
                <a:cs typeface="Consolas"/>
              </a:rPr>
              <a:t>problemi</a:t>
            </a:r>
            <a:r>
              <a:rPr dirty="0" sz="1400" spc="5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0D0D0D"/>
                </a:solidFill>
                <a:latin typeface="Consolas"/>
                <a:cs typeface="Consolas"/>
              </a:rPr>
              <a:t>için</a:t>
            </a:r>
            <a:r>
              <a:rPr dirty="0" sz="1400" spc="4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0D0D0D"/>
                </a:solidFill>
                <a:latin typeface="Consolas"/>
                <a:cs typeface="Consolas"/>
              </a:rPr>
              <a:t>çözüm</a:t>
            </a:r>
            <a:r>
              <a:rPr dirty="0" sz="1400" spc="5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400" spc="-10">
                <a:solidFill>
                  <a:srgbClr val="0D0D0D"/>
                </a:solidFill>
                <a:latin typeface="Consolas"/>
                <a:cs typeface="Consolas"/>
              </a:rPr>
              <a:t>uzayında</a:t>
            </a:r>
            <a:endParaRPr sz="1400">
              <a:latin typeface="Consolas"/>
              <a:cs typeface="Consolas"/>
            </a:endParaRPr>
          </a:p>
          <a:p>
            <a:pPr algn="just" marL="12700">
              <a:lnSpc>
                <a:spcPct val="100000"/>
              </a:lnSpc>
            </a:pPr>
            <a:r>
              <a:rPr dirty="0" sz="1400">
                <a:solidFill>
                  <a:srgbClr val="0D0D0D"/>
                </a:solidFill>
                <a:latin typeface="Consolas"/>
                <a:cs typeface="Consolas"/>
              </a:rPr>
              <a:t>en</a:t>
            </a:r>
            <a:r>
              <a:rPr dirty="0" sz="1400" spc="-3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0D0D0D"/>
                </a:solidFill>
                <a:latin typeface="Consolas"/>
                <a:cs typeface="Consolas"/>
              </a:rPr>
              <a:t>iyi</a:t>
            </a:r>
            <a:r>
              <a:rPr dirty="0" sz="1400" spc="-2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0D0D0D"/>
                </a:solidFill>
                <a:latin typeface="Consolas"/>
                <a:cs typeface="Consolas"/>
              </a:rPr>
              <a:t>çözümleri</a:t>
            </a:r>
            <a:r>
              <a:rPr dirty="0" sz="1400" spc="-3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0D0D0D"/>
                </a:solidFill>
                <a:latin typeface="Consolas"/>
                <a:cs typeface="Consolas"/>
              </a:rPr>
              <a:t>aramak</a:t>
            </a:r>
            <a:r>
              <a:rPr dirty="0" sz="1400" spc="-3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0D0D0D"/>
                </a:solidFill>
                <a:latin typeface="Consolas"/>
                <a:cs typeface="Consolas"/>
              </a:rPr>
              <a:t>için</a:t>
            </a:r>
            <a:r>
              <a:rPr dirty="0" sz="1400" spc="-3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0D0D0D"/>
                </a:solidFill>
                <a:latin typeface="Consolas"/>
                <a:cs typeface="Consolas"/>
              </a:rPr>
              <a:t>bir</a:t>
            </a:r>
            <a:r>
              <a:rPr dirty="0" sz="1400" spc="-3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0D0D0D"/>
                </a:solidFill>
                <a:latin typeface="Consolas"/>
                <a:cs typeface="Consolas"/>
              </a:rPr>
              <a:t>metafor</a:t>
            </a:r>
            <a:r>
              <a:rPr dirty="0" sz="1400" spc="-3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0D0D0D"/>
                </a:solidFill>
                <a:latin typeface="Consolas"/>
                <a:cs typeface="Consolas"/>
              </a:rPr>
              <a:t>olarak</a:t>
            </a:r>
            <a:r>
              <a:rPr dirty="0" sz="1400" spc="-3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400" spc="-10">
                <a:solidFill>
                  <a:srgbClr val="0D0D0D"/>
                </a:solidFill>
                <a:latin typeface="Consolas"/>
                <a:cs typeface="Consolas"/>
              </a:rPr>
              <a:t>kullanılır.</a:t>
            </a:r>
            <a:endParaRPr sz="1400">
              <a:latin typeface="Consolas"/>
              <a:cs typeface="Consolas"/>
            </a:endParaRPr>
          </a:p>
        </p:txBody>
      </p:sp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415189" y="594290"/>
            <a:ext cx="3358332" cy="5357462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960755">
              <a:lnSpc>
                <a:spcPct val="100000"/>
              </a:lnSpc>
              <a:spcBef>
                <a:spcPts val="100"/>
              </a:spcBef>
            </a:pPr>
            <a:r>
              <a:rPr dirty="0"/>
              <a:t>EKOLOJİK</a:t>
            </a:r>
            <a:r>
              <a:rPr dirty="0" spc="-160"/>
              <a:t> </a:t>
            </a:r>
            <a:r>
              <a:rPr dirty="0"/>
              <a:t>PRENSİBE</a:t>
            </a:r>
            <a:r>
              <a:rPr dirty="0" spc="-145"/>
              <a:t> </a:t>
            </a:r>
            <a:r>
              <a:rPr dirty="0"/>
              <a:t>DAYALI</a:t>
            </a:r>
            <a:r>
              <a:rPr dirty="0" spc="-145"/>
              <a:t> </a:t>
            </a:r>
            <a:r>
              <a:rPr dirty="0" spc="-10"/>
              <a:t>ALGORİTMALAR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1243088" y="777538"/>
            <a:ext cx="2500630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1368425" algn="l"/>
              </a:tabLst>
            </a:pP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Ekolojik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prensibe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3954107" y="777538"/>
            <a:ext cx="865505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dayalı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5029913" y="777538"/>
            <a:ext cx="6744970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1647825" algn="l"/>
                <a:tab pos="3002280" algn="l"/>
                <a:tab pos="5195570" algn="l"/>
              </a:tabLst>
            </a:pP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algoritma,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doğadaki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ekosistemlerde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gözlemlenen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1242834" y="1082439"/>
            <a:ext cx="3986529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etkileşimleri</a:t>
            </a:r>
            <a:r>
              <a:rPr dirty="0" sz="2000" spc="16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ve</a:t>
            </a:r>
            <a:r>
              <a:rPr dirty="0" sz="2000" spc="16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dinamikleri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5366881" y="1082439"/>
            <a:ext cx="1421765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modelleyen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6925998" y="1082439"/>
            <a:ext cx="444500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25">
                <a:solidFill>
                  <a:srgbClr val="0D0D0D"/>
                </a:solidFill>
                <a:latin typeface="Consolas"/>
                <a:cs typeface="Consolas"/>
              </a:rPr>
              <a:t>bir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7508312" y="1082439"/>
            <a:ext cx="2426335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tür</a:t>
            </a:r>
            <a:r>
              <a:rPr dirty="0" sz="2000" spc="18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metaheuristik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10071971" y="1082439"/>
            <a:ext cx="1702435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optimizasyon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3523480" y="1387339"/>
            <a:ext cx="2906395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Bu</a:t>
            </a:r>
            <a:r>
              <a:rPr dirty="0" sz="2000" spc="33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tür</a:t>
            </a:r>
            <a:r>
              <a:rPr dirty="0" sz="2000" spc="34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algoritmalar,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6586993" y="1387339"/>
            <a:ext cx="1144270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doğadaki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7888547" y="1387339"/>
            <a:ext cx="3884295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çeşitli</a:t>
            </a:r>
            <a:r>
              <a:rPr dirty="0" sz="2000" spc="30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organizmaların</a:t>
            </a:r>
            <a:r>
              <a:rPr dirty="0" sz="2000" spc="30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 spc="-20">
                <a:solidFill>
                  <a:srgbClr val="0D0D0D"/>
                </a:solidFill>
                <a:latin typeface="Consolas"/>
                <a:cs typeface="Consolas"/>
              </a:rPr>
              <a:t>veya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3513809" y="1692240"/>
            <a:ext cx="8261984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2421890" algn="l"/>
                <a:tab pos="4412615" algn="l"/>
                <a:tab pos="5284470" algn="l"/>
                <a:tab pos="6715759" algn="l"/>
              </a:tabLst>
            </a:pP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davranışlarını,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ilişkilerini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2000" spc="-20">
                <a:solidFill>
                  <a:srgbClr val="0D0D0D"/>
                </a:solidFill>
                <a:latin typeface="Consolas"/>
                <a:cs typeface="Consolas"/>
              </a:rPr>
              <a:t>veya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evrimsel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süreçlerini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1243343" y="1387339"/>
            <a:ext cx="2124075" cy="941069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3335" marR="5080" indent="-1270">
              <a:lnSpc>
                <a:spcPct val="100000"/>
              </a:lnSpc>
              <a:spcBef>
                <a:spcPts val="105"/>
              </a:spcBef>
            </a:pP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algoritmasıdır. ekosistemlerin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taklit</a:t>
            </a:r>
            <a:r>
              <a:rPr dirty="0" sz="2000" spc="-2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ederler.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5100666" y="2606687"/>
            <a:ext cx="1842135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algoritmalar,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7177961" y="2606687"/>
            <a:ext cx="1003935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çeşitli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8416905" y="2606687"/>
            <a:ext cx="1702435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organizmalar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10352439" y="2606687"/>
            <a:ext cx="1424940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arasındaki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1245124" y="2606687"/>
            <a:ext cx="1144270" cy="6362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Ekolojik rekabet,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2552786" y="2606687"/>
            <a:ext cx="1423670" cy="6362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83820">
              <a:lnSpc>
                <a:spcPct val="100000"/>
              </a:lnSpc>
              <a:spcBef>
                <a:spcPts val="105"/>
              </a:spcBef>
            </a:pP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prensibe</a:t>
            </a:r>
            <a:endParaRPr sz="20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işbirliği,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22" name="object 22" descr=""/>
          <p:cNvSpPr txBox="1"/>
          <p:nvPr/>
        </p:nvSpPr>
        <p:spPr>
          <a:xfrm>
            <a:off x="4001955" y="2606687"/>
            <a:ext cx="865505" cy="6362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48590" marR="5080" indent="-136525">
              <a:lnSpc>
                <a:spcPct val="100000"/>
              </a:lnSpc>
              <a:spcBef>
                <a:spcPts val="105"/>
              </a:spcBef>
            </a:pP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dayalı </a:t>
            </a:r>
            <a:r>
              <a:rPr dirty="0" sz="2000" spc="-20">
                <a:solidFill>
                  <a:srgbClr val="0D0D0D"/>
                </a:solidFill>
                <a:latin typeface="Consolas"/>
                <a:cs typeface="Consolas"/>
              </a:rPr>
              <a:t>göç,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23" name="object 23" descr=""/>
          <p:cNvSpPr txBox="1"/>
          <p:nvPr/>
        </p:nvSpPr>
        <p:spPr>
          <a:xfrm>
            <a:off x="4887897" y="2911587"/>
            <a:ext cx="2830195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yuva</a:t>
            </a:r>
            <a:r>
              <a:rPr dirty="0" sz="2000" spc="36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inşa</a:t>
            </a:r>
            <a:r>
              <a:rPr dirty="0" sz="2000" spc="38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etme</a:t>
            </a:r>
            <a:r>
              <a:rPr dirty="0" sz="2000" spc="37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 spc="-20">
                <a:solidFill>
                  <a:srgbClr val="0D0D0D"/>
                </a:solidFill>
                <a:latin typeface="Consolas"/>
                <a:cs typeface="Consolas"/>
              </a:rPr>
              <a:t>gibi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24" name="object 24" descr=""/>
          <p:cNvSpPr txBox="1"/>
          <p:nvPr/>
        </p:nvSpPr>
        <p:spPr>
          <a:xfrm>
            <a:off x="7879893" y="2911587"/>
            <a:ext cx="1842135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etkileşimleri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25" name="object 25" descr=""/>
          <p:cNvSpPr txBox="1"/>
          <p:nvPr/>
        </p:nvSpPr>
        <p:spPr>
          <a:xfrm>
            <a:off x="9885416" y="2911587"/>
            <a:ext cx="584835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20">
                <a:solidFill>
                  <a:srgbClr val="0D0D0D"/>
                </a:solidFill>
                <a:latin typeface="Consolas"/>
                <a:cs typeface="Consolas"/>
              </a:rPr>
              <a:t>veya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26" name="object 26" descr=""/>
          <p:cNvSpPr txBox="1"/>
          <p:nvPr/>
        </p:nvSpPr>
        <p:spPr>
          <a:xfrm>
            <a:off x="10633670" y="2911587"/>
            <a:ext cx="1143000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doğadaki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27" name="object 27" descr=""/>
          <p:cNvSpPr txBox="1"/>
          <p:nvPr/>
        </p:nvSpPr>
        <p:spPr>
          <a:xfrm>
            <a:off x="1245888" y="3216488"/>
            <a:ext cx="10530840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1065530" algn="l"/>
                <a:tab pos="2953385" algn="l"/>
                <a:tab pos="4704715" algn="l"/>
                <a:tab pos="5619115" algn="l"/>
                <a:tab pos="8067040" algn="l"/>
                <a:tab pos="8700770" algn="l"/>
              </a:tabLst>
            </a:pP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diğer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dinamikleri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modellemek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2000" spc="-20">
                <a:solidFill>
                  <a:srgbClr val="0D0D0D"/>
                </a:solidFill>
                <a:latin typeface="Consolas"/>
                <a:cs typeface="Consolas"/>
              </a:rPr>
              <a:t>için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tasarlanmıştır.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2000" spc="-25">
                <a:solidFill>
                  <a:srgbClr val="0D0D0D"/>
                </a:solidFill>
                <a:latin typeface="Consolas"/>
                <a:cs typeface="Consolas"/>
              </a:rPr>
              <a:t>Bu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algoritmalar,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28" name="object 28" descr=""/>
          <p:cNvSpPr txBox="1"/>
          <p:nvPr/>
        </p:nvSpPr>
        <p:spPr>
          <a:xfrm>
            <a:off x="1245888" y="3521389"/>
            <a:ext cx="8948420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optimizasyon</a:t>
            </a:r>
            <a:r>
              <a:rPr dirty="0" sz="2000" spc="31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problemlerini</a:t>
            </a:r>
            <a:r>
              <a:rPr dirty="0" sz="2000" spc="31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çözmek</a:t>
            </a:r>
            <a:r>
              <a:rPr dirty="0" sz="2000" spc="31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için</a:t>
            </a:r>
            <a:r>
              <a:rPr dirty="0" sz="2000" spc="32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bu</a:t>
            </a:r>
            <a:r>
              <a:rPr dirty="0" sz="2000" spc="31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ekolojik</a:t>
            </a:r>
            <a:r>
              <a:rPr dirty="0" sz="2000" spc="31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prensipleri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29" name="object 29" descr=""/>
          <p:cNvSpPr txBox="1"/>
          <p:nvPr/>
        </p:nvSpPr>
        <p:spPr>
          <a:xfrm>
            <a:off x="10351930" y="3521389"/>
            <a:ext cx="1423670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kullanarak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30" name="object 30" descr=""/>
          <p:cNvSpPr txBox="1"/>
          <p:nvPr/>
        </p:nvSpPr>
        <p:spPr>
          <a:xfrm>
            <a:off x="1246142" y="3826289"/>
            <a:ext cx="10532745" cy="18554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>
              <a:lnSpc>
                <a:spcPct val="100000"/>
              </a:lnSpc>
              <a:spcBef>
                <a:spcPts val="100"/>
              </a:spcBef>
            </a:pP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çözüm</a:t>
            </a:r>
            <a:r>
              <a:rPr dirty="0" sz="2000" spc="-3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adaylarının</a:t>
            </a:r>
            <a:r>
              <a:rPr dirty="0" sz="2000" spc="-3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hareketini</a:t>
            </a:r>
            <a:r>
              <a:rPr dirty="0" sz="2000" spc="-3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veya</a:t>
            </a:r>
            <a:r>
              <a:rPr dirty="0" sz="2000" spc="-3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evrimini</a:t>
            </a:r>
            <a:r>
              <a:rPr dirty="0" sz="2000" spc="-3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simüle</a:t>
            </a:r>
            <a:r>
              <a:rPr dirty="0" sz="2000" spc="-1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ederler.</a:t>
            </a:r>
            <a:endParaRPr sz="20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60"/>
              </a:spcBef>
            </a:pPr>
            <a:endParaRPr sz="2000">
              <a:latin typeface="Consolas"/>
              <a:cs typeface="Consolas"/>
            </a:endParaRPr>
          </a:p>
          <a:p>
            <a:pPr algn="just" marL="13335" marR="5080" indent="-1270">
              <a:lnSpc>
                <a:spcPct val="100000"/>
              </a:lnSpc>
            </a:pP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Örnek</a:t>
            </a:r>
            <a:r>
              <a:rPr dirty="0" sz="2000" spc="70">
                <a:solidFill>
                  <a:srgbClr val="0D0D0D"/>
                </a:solidFill>
                <a:latin typeface="Consolas"/>
                <a:cs typeface="Consolas"/>
              </a:rPr>
              <a:t> 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olarak,</a:t>
            </a:r>
            <a:r>
              <a:rPr dirty="0" sz="2000" spc="75">
                <a:solidFill>
                  <a:srgbClr val="0D0D0D"/>
                </a:solidFill>
                <a:latin typeface="Consolas"/>
                <a:cs typeface="Consolas"/>
              </a:rPr>
              <a:t> 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bir</a:t>
            </a:r>
            <a:r>
              <a:rPr dirty="0" sz="2000" spc="70">
                <a:solidFill>
                  <a:srgbClr val="0D0D0D"/>
                </a:solidFill>
                <a:latin typeface="Consolas"/>
                <a:cs typeface="Consolas"/>
              </a:rPr>
              <a:t> 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yırtıcı</a:t>
            </a:r>
            <a:r>
              <a:rPr dirty="0" sz="2000" spc="70">
                <a:solidFill>
                  <a:srgbClr val="0D0D0D"/>
                </a:solidFill>
                <a:latin typeface="Consolas"/>
                <a:cs typeface="Consolas"/>
              </a:rPr>
              <a:t> 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hayvanın</a:t>
            </a:r>
            <a:r>
              <a:rPr dirty="0" sz="2000" spc="70">
                <a:solidFill>
                  <a:srgbClr val="0D0D0D"/>
                </a:solidFill>
                <a:latin typeface="Consolas"/>
                <a:cs typeface="Consolas"/>
              </a:rPr>
              <a:t> 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avını</a:t>
            </a:r>
            <a:r>
              <a:rPr dirty="0" sz="2000" spc="75">
                <a:solidFill>
                  <a:srgbClr val="0D0D0D"/>
                </a:solidFill>
                <a:latin typeface="Consolas"/>
                <a:cs typeface="Consolas"/>
              </a:rPr>
              <a:t> 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bulma</a:t>
            </a:r>
            <a:r>
              <a:rPr dirty="0" sz="2000" spc="70">
                <a:solidFill>
                  <a:srgbClr val="0D0D0D"/>
                </a:solidFill>
                <a:latin typeface="Consolas"/>
                <a:cs typeface="Consolas"/>
              </a:rPr>
              <a:t> 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stratejisi,</a:t>
            </a:r>
            <a:r>
              <a:rPr dirty="0" sz="2000" spc="75">
                <a:solidFill>
                  <a:srgbClr val="0D0D0D"/>
                </a:solidFill>
                <a:latin typeface="Consolas"/>
                <a:cs typeface="Consolas"/>
              </a:rPr>
              <a:t>  </a:t>
            </a: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karınca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kolonisinin</a:t>
            </a:r>
            <a:r>
              <a:rPr dirty="0" sz="2000" spc="-1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yiyecek</a:t>
            </a:r>
            <a:r>
              <a:rPr dirty="0" sz="2000" spc="1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arama</a:t>
            </a:r>
            <a:r>
              <a:rPr dirty="0" sz="2000" spc="-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yöntemi veya</a:t>
            </a:r>
            <a:r>
              <a:rPr dirty="0" sz="2000" spc="1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kuş</a:t>
            </a:r>
            <a:r>
              <a:rPr dirty="0" sz="2000" spc="-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sürülerinin</a:t>
            </a: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göç rotası</a:t>
            </a: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 belirleme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stratejileri</a:t>
            </a:r>
            <a:r>
              <a:rPr dirty="0" sz="2000" spc="-155">
                <a:solidFill>
                  <a:srgbClr val="0D0D0D"/>
                </a:solidFill>
                <a:latin typeface="Consolas"/>
                <a:cs typeface="Consolas"/>
              </a:rPr>
              <a:t> 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gibi</a:t>
            </a:r>
            <a:r>
              <a:rPr dirty="0" sz="2000" spc="-155">
                <a:solidFill>
                  <a:srgbClr val="0D0D0D"/>
                </a:solidFill>
                <a:latin typeface="Consolas"/>
                <a:cs typeface="Consolas"/>
              </a:rPr>
              <a:t> 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doğadaki</a:t>
            </a:r>
            <a:r>
              <a:rPr dirty="0" sz="2000" spc="-155">
                <a:solidFill>
                  <a:srgbClr val="0D0D0D"/>
                </a:solidFill>
                <a:latin typeface="Consolas"/>
                <a:cs typeface="Consolas"/>
              </a:rPr>
              <a:t> 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çeşitli</a:t>
            </a:r>
            <a:r>
              <a:rPr dirty="0" sz="2000" spc="-160">
                <a:solidFill>
                  <a:srgbClr val="0D0D0D"/>
                </a:solidFill>
                <a:latin typeface="Consolas"/>
                <a:cs typeface="Consolas"/>
              </a:rPr>
              <a:t> 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davranışlar</a:t>
            </a:r>
            <a:r>
              <a:rPr dirty="0" sz="2000" spc="-160">
                <a:solidFill>
                  <a:srgbClr val="0D0D0D"/>
                </a:solidFill>
                <a:latin typeface="Consolas"/>
                <a:cs typeface="Consolas"/>
              </a:rPr>
              <a:t> 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veya</a:t>
            </a:r>
            <a:r>
              <a:rPr dirty="0" sz="2000" spc="-150">
                <a:solidFill>
                  <a:srgbClr val="0D0D0D"/>
                </a:solidFill>
                <a:latin typeface="Consolas"/>
                <a:cs typeface="Consolas"/>
              </a:rPr>
              <a:t> 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süreçler,</a:t>
            </a:r>
            <a:r>
              <a:rPr dirty="0" sz="2000" spc="-150">
                <a:solidFill>
                  <a:srgbClr val="0D0D0D"/>
                </a:solidFill>
                <a:latin typeface="Consolas"/>
                <a:cs typeface="Consolas"/>
              </a:rPr>
              <a:t>  </a:t>
            </a: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ekolojik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prensibe</a:t>
            </a:r>
            <a:r>
              <a:rPr dirty="0" sz="2000" spc="-3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dayalı</a:t>
            </a:r>
            <a:r>
              <a:rPr dirty="0" sz="2000" spc="-3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algoritmaların</a:t>
            </a:r>
            <a:r>
              <a:rPr dirty="0" sz="2000" spc="-2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ilham</a:t>
            </a:r>
            <a:r>
              <a:rPr dirty="0" sz="2000" spc="-2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aldığı</a:t>
            </a:r>
            <a:r>
              <a:rPr dirty="0" sz="2000" spc="-4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konseptler</a:t>
            </a:r>
            <a:r>
              <a:rPr dirty="0" sz="2000" spc="-4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olabilir.</a:t>
            </a:r>
            <a:endParaRPr sz="2000">
              <a:latin typeface="Consolas"/>
              <a:cs typeface="Consolas"/>
            </a:endParaRPr>
          </a:p>
        </p:txBody>
      </p:sp>
      <p:pic>
        <p:nvPicPr>
          <p:cNvPr id="31" name="object 31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0018" cy="6857999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82598" y="1052626"/>
            <a:ext cx="4170418" cy="519648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960755">
              <a:lnSpc>
                <a:spcPct val="100000"/>
              </a:lnSpc>
              <a:spcBef>
                <a:spcPts val="100"/>
              </a:spcBef>
            </a:pPr>
            <a:r>
              <a:rPr dirty="0"/>
              <a:t>EKOLOJİK</a:t>
            </a:r>
            <a:r>
              <a:rPr dirty="0" spc="-160"/>
              <a:t> </a:t>
            </a:r>
            <a:r>
              <a:rPr dirty="0"/>
              <a:t>PRENSİBE</a:t>
            </a:r>
            <a:r>
              <a:rPr dirty="0" spc="-145"/>
              <a:t> </a:t>
            </a:r>
            <a:r>
              <a:rPr dirty="0"/>
              <a:t>DAYALI</a:t>
            </a:r>
            <a:r>
              <a:rPr dirty="0" spc="-145"/>
              <a:t> </a:t>
            </a:r>
            <a:r>
              <a:rPr dirty="0" spc="-10"/>
              <a:t>ALGORİTMALAR</a:t>
            </a:r>
          </a:p>
        </p:txBody>
      </p:sp>
      <p:sp>
        <p:nvSpPr>
          <p:cNvPr id="4" name="object 4" descr=""/>
          <p:cNvSpPr txBox="1"/>
          <p:nvPr/>
        </p:nvSpPr>
        <p:spPr>
          <a:xfrm>
            <a:off x="1243090" y="779061"/>
            <a:ext cx="604202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B94609"/>
                </a:solidFill>
                <a:latin typeface="Consolas"/>
                <a:cs typeface="Consolas"/>
              </a:rPr>
              <a:t>Gri</a:t>
            </a:r>
            <a:r>
              <a:rPr dirty="0" sz="1800" spc="-40">
                <a:solidFill>
                  <a:srgbClr val="B94609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B94609"/>
                </a:solidFill>
                <a:latin typeface="Consolas"/>
                <a:cs typeface="Consolas"/>
              </a:rPr>
              <a:t>Kurt</a:t>
            </a:r>
            <a:r>
              <a:rPr dirty="0" sz="1800" spc="-10">
                <a:solidFill>
                  <a:srgbClr val="B94609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B94609"/>
                </a:solidFill>
                <a:latin typeface="Consolas"/>
                <a:cs typeface="Consolas"/>
              </a:rPr>
              <a:t>Optimizasyonu</a:t>
            </a:r>
            <a:r>
              <a:rPr dirty="0" sz="1800" spc="-35">
                <a:solidFill>
                  <a:srgbClr val="B94609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B94609"/>
                </a:solidFill>
                <a:latin typeface="Consolas"/>
                <a:cs typeface="Consolas"/>
              </a:rPr>
              <a:t>(Gray</a:t>
            </a:r>
            <a:r>
              <a:rPr dirty="0" sz="1800" spc="-15">
                <a:solidFill>
                  <a:srgbClr val="B94609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B94609"/>
                </a:solidFill>
                <a:latin typeface="Consolas"/>
                <a:cs typeface="Consolas"/>
              </a:rPr>
              <a:t>Wolf</a:t>
            </a:r>
            <a:r>
              <a:rPr dirty="0" sz="1800" spc="-25">
                <a:solidFill>
                  <a:srgbClr val="B94609"/>
                </a:solidFill>
                <a:latin typeface="Consolas"/>
                <a:cs typeface="Consolas"/>
              </a:rPr>
              <a:t> </a:t>
            </a:r>
            <a:r>
              <a:rPr dirty="0" sz="1800" spc="-10">
                <a:solidFill>
                  <a:srgbClr val="B94609"/>
                </a:solidFill>
                <a:latin typeface="Consolas"/>
                <a:cs typeface="Consolas"/>
              </a:rPr>
              <a:t>Optimization):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6691647" y="1056429"/>
            <a:ext cx="815340" cy="4533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r" marR="5080">
              <a:lnSpc>
                <a:spcPct val="100000"/>
              </a:lnSpc>
              <a:spcBef>
                <a:spcPts val="105"/>
              </a:spcBef>
            </a:pPr>
            <a:r>
              <a:rPr dirty="0" sz="1400" spc="-10">
                <a:solidFill>
                  <a:srgbClr val="0D0D0D"/>
                </a:solidFill>
                <a:latin typeface="Consolas"/>
                <a:cs typeface="Consolas"/>
              </a:rPr>
              <a:t>içinde</a:t>
            </a:r>
            <a:endParaRPr sz="1400">
              <a:latin typeface="Consolas"/>
              <a:cs typeface="Consolas"/>
            </a:endParaRPr>
          </a:p>
          <a:p>
            <a:pPr algn="r" marR="5715">
              <a:lnSpc>
                <a:spcPct val="100000"/>
              </a:lnSpc>
            </a:pPr>
            <a:r>
              <a:rPr dirty="0" sz="1400" spc="-10">
                <a:solidFill>
                  <a:srgbClr val="0D0D0D"/>
                </a:solidFill>
                <a:latin typeface="Consolas"/>
                <a:cs typeface="Consolas"/>
              </a:rPr>
              <a:t>kurtları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1243090" y="1056429"/>
            <a:ext cx="5454650" cy="6667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 indent="-635">
              <a:lnSpc>
                <a:spcPct val="100000"/>
              </a:lnSpc>
              <a:spcBef>
                <a:spcPts val="105"/>
              </a:spcBef>
              <a:tabLst>
                <a:tab pos="719455" algn="l"/>
                <a:tab pos="975994" algn="l"/>
                <a:tab pos="1231900" algn="l"/>
                <a:tab pos="1547495" algn="l"/>
                <a:tab pos="2333625" algn="l"/>
                <a:tab pos="2510155" algn="l"/>
                <a:tab pos="3081655" algn="l"/>
                <a:tab pos="3139440" algn="l"/>
                <a:tab pos="3848735" algn="l"/>
                <a:tab pos="4340860" algn="l"/>
                <a:tab pos="4418330" algn="l"/>
                <a:tab pos="4793615" algn="l"/>
                <a:tab pos="5049520" algn="l"/>
              </a:tabLst>
            </a:pPr>
            <a:r>
              <a:rPr dirty="0" sz="1400" spc="-10">
                <a:solidFill>
                  <a:srgbClr val="0D0D0D"/>
                </a:solidFill>
                <a:latin typeface="Consolas"/>
                <a:cs typeface="Consolas"/>
              </a:rPr>
              <a:t>Adını</a:t>
            </a:r>
            <a:r>
              <a:rPr dirty="0" sz="14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1400" spc="-25">
                <a:solidFill>
                  <a:srgbClr val="0D0D0D"/>
                </a:solidFill>
                <a:latin typeface="Consolas"/>
                <a:cs typeface="Consolas"/>
              </a:rPr>
              <a:t>gri</a:t>
            </a:r>
            <a:r>
              <a:rPr dirty="0" sz="14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1400" spc="-10">
                <a:solidFill>
                  <a:srgbClr val="0D0D0D"/>
                </a:solidFill>
                <a:latin typeface="Consolas"/>
                <a:cs typeface="Consolas"/>
              </a:rPr>
              <a:t>kurtların</a:t>
            </a:r>
            <a:r>
              <a:rPr dirty="0" sz="14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1400" spc="-10">
                <a:solidFill>
                  <a:srgbClr val="0D0D0D"/>
                </a:solidFill>
                <a:latin typeface="Consolas"/>
                <a:cs typeface="Consolas"/>
              </a:rPr>
              <a:t>sosyal</a:t>
            </a:r>
            <a:r>
              <a:rPr dirty="0" sz="1400">
                <a:solidFill>
                  <a:srgbClr val="0D0D0D"/>
                </a:solidFill>
                <a:latin typeface="Consolas"/>
                <a:cs typeface="Consolas"/>
              </a:rPr>
              <a:t>		</a:t>
            </a:r>
            <a:r>
              <a:rPr dirty="0" sz="1400" spc="-10">
                <a:solidFill>
                  <a:srgbClr val="0D0D0D"/>
                </a:solidFill>
                <a:latin typeface="Consolas"/>
                <a:cs typeface="Consolas"/>
              </a:rPr>
              <a:t>yapısından</a:t>
            </a:r>
            <a:r>
              <a:rPr dirty="0" sz="14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1400" spc="-10">
                <a:solidFill>
                  <a:srgbClr val="0D0D0D"/>
                </a:solidFill>
                <a:latin typeface="Consolas"/>
                <a:cs typeface="Consolas"/>
              </a:rPr>
              <a:t>alır;</a:t>
            </a:r>
            <a:r>
              <a:rPr dirty="0" sz="14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1400" spc="-20">
                <a:solidFill>
                  <a:srgbClr val="0D0D0D"/>
                </a:solidFill>
                <a:latin typeface="Consolas"/>
                <a:cs typeface="Consolas"/>
              </a:rPr>
              <a:t>sürü </a:t>
            </a:r>
            <a:r>
              <a:rPr dirty="0" sz="1400" spc="-10">
                <a:solidFill>
                  <a:srgbClr val="0D0D0D"/>
                </a:solidFill>
                <a:latin typeface="Consolas"/>
                <a:cs typeface="Consolas"/>
              </a:rPr>
              <a:t>liderlik</a:t>
            </a:r>
            <a:r>
              <a:rPr dirty="0" sz="14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1400" spc="-20">
                <a:solidFill>
                  <a:srgbClr val="0D0D0D"/>
                </a:solidFill>
                <a:latin typeface="Consolas"/>
                <a:cs typeface="Consolas"/>
              </a:rPr>
              <a:t>rolü</a:t>
            </a:r>
            <a:r>
              <a:rPr dirty="0" sz="14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1400" spc="-10">
                <a:solidFill>
                  <a:srgbClr val="0D0D0D"/>
                </a:solidFill>
                <a:latin typeface="Consolas"/>
                <a:cs typeface="Consolas"/>
              </a:rPr>
              <a:t>üstlenen</a:t>
            </a:r>
            <a:r>
              <a:rPr dirty="0" sz="14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1400" spc="-20">
                <a:solidFill>
                  <a:srgbClr val="0D0D0D"/>
                </a:solidFill>
                <a:latin typeface="Consolas"/>
                <a:cs typeface="Consolas"/>
              </a:rPr>
              <a:t>alfa</a:t>
            </a:r>
            <a:r>
              <a:rPr dirty="0" sz="14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1400" spc="-10">
                <a:solidFill>
                  <a:srgbClr val="0D0D0D"/>
                </a:solidFill>
                <a:latin typeface="Consolas"/>
                <a:cs typeface="Consolas"/>
              </a:rPr>
              <a:t>kurtu,</a:t>
            </a:r>
            <a:r>
              <a:rPr dirty="0" sz="14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1400" spc="-20">
                <a:solidFill>
                  <a:srgbClr val="0D0D0D"/>
                </a:solidFill>
                <a:latin typeface="Consolas"/>
                <a:cs typeface="Consolas"/>
              </a:rPr>
              <a:t>beta</a:t>
            </a:r>
            <a:r>
              <a:rPr dirty="0" sz="1400">
                <a:solidFill>
                  <a:srgbClr val="0D0D0D"/>
                </a:solidFill>
                <a:latin typeface="Consolas"/>
                <a:cs typeface="Consolas"/>
              </a:rPr>
              <a:t>		</a:t>
            </a:r>
            <a:r>
              <a:rPr dirty="0" sz="1400" spc="-25">
                <a:solidFill>
                  <a:srgbClr val="0D0D0D"/>
                </a:solidFill>
                <a:latin typeface="Consolas"/>
                <a:cs typeface="Consolas"/>
              </a:rPr>
              <a:t>ve</a:t>
            </a:r>
            <a:r>
              <a:rPr dirty="0" sz="14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1400" spc="-10">
                <a:solidFill>
                  <a:srgbClr val="0D0D0D"/>
                </a:solidFill>
                <a:latin typeface="Consolas"/>
                <a:cs typeface="Consolas"/>
              </a:rPr>
              <a:t>delta izler.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1243268" y="1909989"/>
            <a:ext cx="2600325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509270" algn="l"/>
                <a:tab pos="1499870" algn="l"/>
                <a:tab pos="2292350" algn="l"/>
              </a:tabLst>
            </a:pPr>
            <a:r>
              <a:rPr dirty="0" sz="1400" spc="-25">
                <a:solidFill>
                  <a:srgbClr val="0D0D0D"/>
                </a:solidFill>
                <a:latin typeface="Consolas"/>
                <a:cs typeface="Consolas"/>
              </a:rPr>
              <a:t>Gri</a:t>
            </a:r>
            <a:r>
              <a:rPr dirty="0" sz="14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1400" spc="-10">
                <a:solidFill>
                  <a:srgbClr val="0D0D0D"/>
                </a:solidFill>
                <a:latin typeface="Consolas"/>
                <a:cs typeface="Consolas"/>
              </a:rPr>
              <a:t>kurtlar,</a:t>
            </a:r>
            <a:r>
              <a:rPr dirty="0" sz="14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1400" spc="-10">
                <a:solidFill>
                  <a:srgbClr val="0D0D0D"/>
                </a:solidFill>
                <a:latin typeface="Consolas"/>
                <a:cs typeface="Consolas"/>
              </a:rPr>
              <a:t>sosyal</a:t>
            </a:r>
            <a:r>
              <a:rPr dirty="0" sz="14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1400" spc="-25">
                <a:solidFill>
                  <a:srgbClr val="0D0D0D"/>
                </a:solidFill>
                <a:latin typeface="Consolas"/>
                <a:cs typeface="Consolas"/>
              </a:rPr>
              <a:t>bir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1243268" y="2123424"/>
            <a:ext cx="2642870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1015365" algn="l"/>
                <a:tab pos="1527175" algn="l"/>
                <a:tab pos="2037714" algn="l"/>
              </a:tabLst>
            </a:pPr>
            <a:r>
              <a:rPr dirty="0" sz="1400" spc="-10">
                <a:solidFill>
                  <a:srgbClr val="0D0D0D"/>
                </a:solidFill>
                <a:latin typeface="Consolas"/>
                <a:cs typeface="Consolas"/>
              </a:rPr>
              <a:t>içindeki</a:t>
            </a:r>
            <a:r>
              <a:rPr dirty="0" sz="14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1400" spc="-25">
                <a:solidFill>
                  <a:srgbClr val="0D0D0D"/>
                </a:solidFill>
                <a:latin typeface="Consolas"/>
                <a:cs typeface="Consolas"/>
              </a:rPr>
              <a:t>her</a:t>
            </a:r>
            <a:r>
              <a:rPr dirty="0" sz="14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1400" spc="-25">
                <a:solidFill>
                  <a:srgbClr val="0D0D0D"/>
                </a:solidFill>
                <a:latin typeface="Consolas"/>
                <a:cs typeface="Consolas"/>
              </a:rPr>
              <a:t>bir</a:t>
            </a:r>
            <a:r>
              <a:rPr dirty="0" sz="14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1400" spc="-10">
                <a:solidFill>
                  <a:srgbClr val="0D0D0D"/>
                </a:solidFill>
                <a:latin typeface="Consolas"/>
                <a:cs typeface="Consolas"/>
              </a:rPr>
              <a:t>kurtun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4020058" y="1909989"/>
            <a:ext cx="3487420" cy="4533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67310" marR="5080" indent="-55244">
              <a:lnSpc>
                <a:spcPct val="100000"/>
              </a:lnSpc>
              <a:spcBef>
                <a:spcPts val="105"/>
              </a:spcBef>
              <a:tabLst>
                <a:tab pos="804545" algn="l"/>
                <a:tab pos="972185" algn="l"/>
                <a:tab pos="1499870" algn="l"/>
                <a:tab pos="2172970" algn="l"/>
                <a:tab pos="3080385" algn="l"/>
              </a:tabLst>
            </a:pPr>
            <a:r>
              <a:rPr dirty="0" sz="1400" spc="-10">
                <a:solidFill>
                  <a:srgbClr val="0D0D0D"/>
                </a:solidFill>
                <a:latin typeface="Consolas"/>
                <a:cs typeface="Consolas"/>
              </a:rPr>
              <a:t>yapıya</a:t>
            </a:r>
            <a:r>
              <a:rPr dirty="0" sz="14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1400" spc="-20">
                <a:solidFill>
                  <a:srgbClr val="0D0D0D"/>
                </a:solidFill>
                <a:latin typeface="Consolas"/>
                <a:cs typeface="Consolas"/>
              </a:rPr>
              <a:t>sahip</a:t>
            </a:r>
            <a:r>
              <a:rPr dirty="0" sz="14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1400" spc="-10">
                <a:solidFill>
                  <a:srgbClr val="0D0D0D"/>
                </a:solidFill>
                <a:latin typeface="Consolas"/>
                <a:cs typeface="Consolas"/>
              </a:rPr>
              <a:t>olduklarından,</a:t>
            </a:r>
            <a:r>
              <a:rPr dirty="0" sz="14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1400" spc="-20">
                <a:solidFill>
                  <a:srgbClr val="0D0D0D"/>
                </a:solidFill>
                <a:latin typeface="Consolas"/>
                <a:cs typeface="Consolas"/>
              </a:rPr>
              <a:t>sürü </a:t>
            </a:r>
            <a:r>
              <a:rPr dirty="0" sz="1400" spc="-10">
                <a:solidFill>
                  <a:srgbClr val="0D0D0D"/>
                </a:solidFill>
                <a:latin typeface="Consolas"/>
                <a:cs typeface="Consolas"/>
              </a:rPr>
              <a:t>avlanma</a:t>
            </a:r>
            <a:r>
              <a:rPr dirty="0" sz="1400">
                <a:solidFill>
                  <a:srgbClr val="0D0D0D"/>
                </a:solidFill>
                <a:latin typeface="Consolas"/>
                <a:cs typeface="Consolas"/>
              </a:rPr>
              <a:t>		</a:t>
            </a:r>
            <a:r>
              <a:rPr dirty="0" sz="1400" spc="-10">
                <a:solidFill>
                  <a:srgbClr val="0D0D0D"/>
                </a:solidFill>
                <a:latin typeface="Consolas"/>
                <a:cs typeface="Consolas"/>
              </a:rPr>
              <a:t>stratejisi</a:t>
            </a:r>
            <a:r>
              <a:rPr dirty="0" sz="14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1400" spc="-25">
                <a:solidFill>
                  <a:srgbClr val="0D0D0D"/>
                </a:solidFill>
                <a:latin typeface="Consolas"/>
                <a:cs typeface="Consolas"/>
              </a:rPr>
              <a:t>ve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6592508" y="2123424"/>
            <a:ext cx="911860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-10">
                <a:solidFill>
                  <a:srgbClr val="0D0D0D"/>
                </a:solidFill>
                <a:latin typeface="Consolas"/>
                <a:cs typeface="Consolas"/>
              </a:rPr>
              <a:t>davranışı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1243268" y="2336859"/>
            <a:ext cx="6262370" cy="8801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solidFill>
                  <a:srgbClr val="0D0D0D"/>
                </a:solidFill>
                <a:latin typeface="Consolas"/>
                <a:cs typeface="Consolas"/>
              </a:rPr>
              <a:t>sürüdeki</a:t>
            </a:r>
            <a:r>
              <a:rPr dirty="0" sz="1400" spc="-6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0D0D0D"/>
                </a:solidFill>
                <a:latin typeface="Consolas"/>
                <a:cs typeface="Consolas"/>
              </a:rPr>
              <a:t>diğer</a:t>
            </a:r>
            <a:r>
              <a:rPr dirty="0" sz="1400" spc="-5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0D0D0D"/>
                </a:solidFill>
                <a:latin typeface="Consolas"/>
                <a:cs typeface="Consolas"/>
              </a:rPr>
              <a:t>kurtların</a:t>
            </a:r>
            <a:r>
              <a:rPr dirty="0" sz="1400" spc="-6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0D0D0D"/>
                </a:solidFill>
                <a:latin typeface="Consolas"/>
                <a:cs typeface="Consolas"/>
              </a:rPr>
              <a:t>davranışlarından</a:t>
            </a:r>
            <a:r>
              <a:rPr dirty="0" sz="1400" spc="-5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400" spc="-10">
                <a:solidFill>
                  <a:srgbClr val="0D0D0D"/>
                </a:solidFill>
                <a:latin typeface="Consolas"/>
                <a:cs typeface="Consolas"/>
              </a:rPr>
              <a:t>etkilenir.</a:t>
            </a:r>
            <a:endParaRPr sz="14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400">
                <a:solidFill>
                  <a:srgbClr val="0D0D0D"/>
                </a:solidFill>
                <a:latin typeface="Consolas"/>
                <a:cs typeface="Consolas"/>
              </a:rPr>
              <a:t>GWO</a:t>
            </a:r>
            <a:r>
              <a:rPr dirty="0" sz="1400" spc="25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0D0D0D"/>
                </a:solidFill>
                <a:latin typeface="Consolas"/>
                <a:cs typeface="Consolas"/>
              </a:rPr>
              <a:t>algoritması</a:t>
            </a:r>
            <a:r>
              <a:rPr dirty="0" sz="1400" spc="254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0D0D0D"/>
                </a:solidFill>
                <a:latin typeface="Consolas"/>
                <a:cs typeface="Consolas"/>
              </a:rPr>
              <a:t>da</a:t>
            </a:r>
            <a:r>
              <a:rPr dirty="0" sz="1400" spc="25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0D0D0D"/>
                </a:solidFill>
                <a:latin typeface="Consolas"/>
                <a:cs typeface="Consolas"/>
              </a:rPr>
              <a:t>bu</a:t>
            </a:r>
            <a:r>
              <a:rPr dirty="0" sz="1400" spc="254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0D0D0D"/>
                </a:solidFill>
                <a:latin typeface="Consolas"/>
                <a:cs typeface="Consolas"/>
              </a:rPr>
              <a:t>fikri</a:t>
            </a:r>
            <a:r>
              <a:rPr dirty="0" sz="1400" spc="25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0D0D0D"/>
                </a:solidFill>
                <a:latin typeface="Consolas"/>
                <a:cs typeface="Consolas"/>
              </a:rPr>
              <a:t>kullanarak</a:t>
            </a:r>
            <a:r>
              <a:rPr dirty="0" sz="1400" spc="26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0D0D0D"/>
                </a:solidFill>
                <a:latin typeface="Consolas"/>
                <a:cs typeface="Consolas"/>
              </a:rPr>
              <a:t>çözüm</a:t>
            </a:r>
            <a:r>
              <a:rPr dirty="0" sz="1400" spc="25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0D0D0D"/>
                </a:solidFill>
                <a:latin typeface="Consolas"/>
                <a:cs typeface="Consolas"/>
              </a:rPr>
              <a:t>uzayında</a:t>
            </a:r>
            <a:r>
              <a:rPr dirty="0" sz="1400" spc="27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0D0D0D"/>
                </a:solidFill>
                <a:latin typeface="Consolas"/>
                <a:cs typeface="Consolas"/>
              </a:rPr>
              <a:t>en</a:t>
            </a:r>
            <a:r>
              <a:rPr dirty="0" sz="1400" spc="26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400" spc="-25">
                <a:solidFill>
                  <a:srgbClr val="0D0D0D"/>
                </a:solidFill>
                <a:latin typeface="Consolas"/>
                <a:cs typeface="Consolas"/>
              </a:rPr>
              <a:t>iyi</a:t>
            </a:r>
            <a:endParaRPr sz="1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dirty="0" sz="1400">
                <a:solidFill>
                  <a:srgbClr val="0D0D0D"/>
                </a:solidFill>
                <a:latin typeface="Consolas"/>
                <a:cs typeface="Consolas"/>
              </a:rPr>
              <a:t>çözümü</a:t>
            </a:r>
            <a:r>
              <a:rPr dirty="0" sz="1400" spc="-4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0D0D0D"/>
                </a:solidFill>
                <a:latin typeface="Consolas"/>
                <a:cs typeface="Consolas"/>
              </a:rPr>
              <a:t>bulmaya</a:t>
            </a:r>
            <a:r>
              <a:rPr dirty="0" sz="1400" spc="-4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400" spc="-10">
                <a:solidFill>
                  <a:srgbClr val="0D0D0D"/>
                </a:solidFill>
                <a:latin typeface="Consolas"/>
                <a:cs typeface="Consolas"/>
              </a:rPr>
              <a:t>çalışır.</a:t>
            </a:r>
            <a:endParaRPr sz="1400">
              <a:latin typeface="Consolas"/>
              <a:cs typeface="Consolas"/>
            </a:endParaRPr>
          </a:p>
        </p:txBody>
      </p:sp>
      <p:pic>
        <p:nvPicPr>
          <p:cNvPr id="12" name="object 12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0018" cy="6857999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31444" y="3282048"/>
            <a:ext cx="4981572" cy="3492957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960755">
              <a:lnSpc>
                <a:spcPct val="100000"/>
              </a:lnSpc>
              <a:spcBef>
                <a:spcPts val="100"/>
              </a:spcBef>
            </a:pPr>
            <a:r>
              <a:rPr dirty="0"/>
              <a:t>EKOLOJİK</a:t>
            </a:r>
            <a:r>
              <a:rPr dirty="0" spc="-160"/>
              <a:t> </a:t>
            </a:r>
            <a:r>
              <a:rPr dirty="0"/>
              <a:t>PRENSİBE</a:t>
            </a:r>
            <a:r>
              <a:rPr dirty="0" spc="-145"/>
              <a:t> </a:t>
            </a:r>
            <a:r>
              <a:rPr dirty="0"/>
              <a:t>DAYALI</a:t>
            </a:r>
            <a:r>
              <a:rPr dirty="0" spc="-145"/>
              <a:t> </a:t>
            </a:r>
            <a:r>
              <a:rPr dirty="0" spc="-10"/>
              <a:t>ALGORİTMALAR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1243090" y="779061"/>
            <a:ext cx="6262370" cy="100456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B94609"/>
                </a:solidFill>
                <a:latin typeface="Consolas"/>
                <a:cs typeface="Consolas"/>
              </a:rPr>
              <a:t>Deniz</a:t>
            </a:r>
            <a:r>
              <a:rPr dirty="0" sz="1800" spc="-30">
                <a:solidFill>
                  <a:srgbClr val="B94609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B94609"/>
                </a:solidFill>
                <a:latin typeface="Consolas"/>
                <a:cs typeface="Consolas"/>
              </a:rPr>
              <a:t>Yırtıcıları</a:t>
            </a:r>
            <a:r>
              <a:rPr dirty="0" sz="1800" spc="-30">
                <a:solidFill>
                  <a:srgbClr val="B94609"/>
                </a:solidFill>
                <a:latin typeface="Consolas"/>
                <a:cs typeface="Consolas"/>
              </a:rPr>
              <a:t> </a:t>
            </a:r>
            <a:r>
              <a:rPr dirty="0" sz="1800" spc="-10">
                <a:solidFill>
                  <a:srgbClr val="B94609"/>
                </a:solidFill>
                <a:latin typeface="Consolas"/>
                <a:cs typeface="Consolas"/>
              </a:rPr>
              <a:t>Algoritması</a:t>
            </a:r>
            <a:endParaRPr sz="18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dirty="0" sz="1800">
                <a:solidFill>
                  <a:srgbClr val="B94609"/>
                </a:solidFill>
                <a:latin typeface="Consolas"/>
                <a:cs typeface="Consolas"/>
              </a:rPr>
              <a:t>(Marine</a:t>
            </a:r>
            <a:r>
              <a:rPr dirty="0" sz="1800" spc="-30">
                <a:solidFill>
                  <a:srgbClr val="B94609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B94609"/>
                </a:solidFill>
                <a:latin typeface="Consolas"/>
                <a:cs typeface="Consolas"/>
              </a:rPr>
              <a:t>Predator</a:t>
            </a:r>
            <a:r>
              <a:rPr dirty="0" sz="1800" spc="-25">
                <a:solidFill>
                  <a:srgbClr val="B94609"/>
                </a:solidFill>
                <a:latin typeface="Consolas"/>
                <a:cs typeface="Consolas"/>
              </a:rPr>
              <a:t> </a:t>
            </a:r>
            <a:r>
              <a:rPr dirty="0" sz="1800" spc="-10">
                <a:solidFill>
                  <a:srgbClr val="B94609"/>
                </a:solidFill>
                <a:latin typeface="Consolas"/>
                <a:cs typeface="Consolas"/>
              </a:rPr>
              <a:t>Algorithm):</a:t>
            </a:r>
            <a:endParaRPr sz="1800">
              <a:latin typeface="Consolas"/>
              <a:cs typeface="Consolas"/>
            </a:endParaRPr>
          </a:p>
          <a:p>
            <a:pPr marL="12700" marR="5080" indent="-635">
              <a:lnSpc>
                <a:spcPct val="100000"/>
              </a:lnSpc>
              <a:spcBef>
                <a:spcPts val="25"/>
              </a:spcBef>
            </a:pPr>
            <a:r>
              <a:rPr dirty="0" sz="1400">
                <a:solidFill>
                  <a:srgbClr val="0D0D0D"/>
                </a:solidFill>
                <a:latin typeface="Consolas"/>
                <a:cs typeface="Consolas"/>
              </a:rPr>
              <a:t>Bu</a:t>
            </a:r>
            <a:r>
              <a:rPr dirty="0" sz="1400" spc="8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0D0D0D"/>
                </a:solidFill>
                <a:latin typeface="Consolas"/>
                <a:cs typeface="Consolas"/>
              </a:rPr>
              <a:t>algoritma,</a:t>
            </a:r>
            <a:r>
              <a:rPr dirty="0" sz="1400" spc="9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0D0D0D"/>
                </a:solidFill>
                <a:latin typeface="Consolas"/>
                <a:cs typeface="Consolas"/>
              </a:rPr>
              <a:t>deniz</a:t>
            </a:r>
            <a:r>
              <a:rPr dirty="0" sz="1400" spc="10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0D0D0D"/>
                </a:solidFill>
                <a:latin typeface="Consolas"/>
                <a:cs typeface="Consolas"/>
              </a:rPr>
              <a:t>avcılarının</a:t>
            </a:r>
            <a:r>
              <a:rPr dirty="0" sz="1400" spc="9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0D0D0D"/>
                </a:solidFill>
                <a:latin typeface="Consolas"/>
                <a:cs typeface="Consolas"/>
              </a:rPr>
              <a:t>avlarını</a:t>
            </a:r>
            <a:r>
              <a:rPr dirty="0" sz="1400" spc="9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0D0D0D"/>
                </a:solidFill>
                <a:latin typeface="Consolas"/>
                <a:cs typeface="Consolas"/>
              </a:rPr>
              <a:t>izleme,</a:t>
            </a:r>
            <a:r>
              <a:rPr dirty="0" sz="1400" spc="9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0D0D0D"/>
                </a:solidFill>
                <a:latin typeface="Consolas"/>
                <a:cs typeface="Consolas"/>
              </a:rPr>
              <a:t>takip</a:t>
            </a:r>
            <a:r>
              <a:rPr dirty="0" sz="1400" spc="9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0D0D0D"/>
                </a:solidFill>
                <a:latin typeface="Consolas"/>
                <a:cs typeface="Consolas"/>
              </a:rPr>
              <a:t>etme</a:t>
            </a:r>
            <a:r>
              <a:rPr dirty="0" sz="1400" spc="10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400" spc="-25">
                <a:solidFill>
                  <a:srgbClr val="0D0D0D"/>
                </a:solidFill>
                <a:latin typeface="Consolas"/>
                <a:cs typeface="Consolas"/>
              </a:rPr>
              <a:t>ve </a:t>
            </a:r>
            <a:r>
              <a:rPr dirty="0" sz="1400">
                <a:solidFill>
                  <a:srgbClr val="0D0D0D"/>
                </a:solidFill>
                <a:latin typeface="Consolas"/>
                <a:cs typeface="Consolas"/>
              </a:rPr>
              <a:t>avlanma</a:t>
            </a:r>
            <a:r>
              <a:rPr dirty="0" sz="1400" spc="-7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0D0D0D"/>
                </a:solidFill>
                <a:latin typeface="Consolas"/>
                <a:cs typeface="Consolas"/>
              </a:rPr>
              <a:t>stratejilerini</a:t>
            </a:r>
            <a:r>
              <a:rPr dirty="0" sz="1400" spc="-7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0D0D0D"/>
                </a:solidFill>
                <a:latin typeface="Consolas"/>
                <a:cs typeface="Consolas"/>
              </a:rPr>
              <a:t>modellemeye</a:t>
            </a:r>
            <a:r>
              <a:rPr dirty="0" sz="1400" spc="-7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400" spc="-10">
                <a:solidFill>
                  <a:srgbClr val="0D0D0D"/>
                </a:solidFill>
                <a:latin typeface="Consolas"/>
                <a:cs typeface="Consolas"/>
              </a:rPr>
              <a:t>dayanır.</a:t>
            </a:r>
            <a:endParaRPr sz="1400">
              <a:latin typeface="Consolas"/>
              <a:cs typeface="Consolas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0018" cy="685799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364184" y="3674414"/>
            <a:ext cx="3337660" cy="191013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750938" y="2472308"/>
            <a:ext cx="4712060" cy="3789692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960755">
              <a:lnSpc>
                <a:spcPct val="100000"/>
              </a:lnSpc>
              <a:spcBef>
                <a:spcPts val="100"/>
              </a:spcBef>
            </a:pPr>
            <a:r>
              <a:rPr dirty="0"/>
              <a:t>EVRİMSEL</a:t>
            </a:r>
            <a:r>
              <a:rPr dirty="0" spc="-175"/>
              <a:t> </a:t>
            </a:r>
            <a:r>
              <a:rPr dirty="0" spc="-10"/>
              <a:t>ALGORİTMALAR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1242732" y="782110"/>
            <a:ext cx="10531475" cy="301307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just" marL="12700" marR="5080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solidFill>
                  <a:srgbClr val="0D0D0D"/>
                </a:solidFill>
                <a:latin typeface="Consolas"/>
                <a:cs typeface="Consolas"/>
              </a:rPr>
              <a:t>Evrimsel</a:t>
            </a:r>
            <a:r>
              <a:rPr dirty="0" sz="1400" spc="14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0D0D0D"/>
                </a:solidFill>
                <a:latin typeface="Consolas"/>
                <a:cs typeface="Consolas"/>
              </a:rPr>
              <a:t>Algoritmalar</a:t>
            </a:r>
            <a:r>
              <a:rPr dirty="0" sz="1400" spc="15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0D0D0D"/>
                </a:solidFill>
                <a:latin typeface="Consolas"/>
                <a:cs typeface="Consolas"/>
              </a:rPr>
              <a:t>(EA),</a:t>
            </a:r>
            <a:r>
              <a:rPr dirty="0" sz="1400" spc="14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0D0D0D"/>
                </a:solidFill>
                <a:latin typeface="Consolas"/>
                <a:cs typeface="Consolas"/>
              </a:rPr>
              <a:t>doğal</a:t>
            </a:r>
            <a:r>
              <a:rPr dirty="0" sz="1400" spc="14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0D0D0D"/>
                </a:solidFill>
                <a:latin typeface="Consolas"/>
                <a:cs typeface="Consolas"/>
              </a:rPr>
              <a:t>seçilim</a:t>
            </a:r>
            <a:r>
              <a:rPr dirty="0" sz="1400" spc="15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0D0D0D"/>
                </a:solidFill>
                <a:latin typeface="Consolas"/>
                <a:cs typeface="Consolas"/>
              </a:rPr>
              <a:t>ve</a:t>
            </a:r>
            <a:r>
              <a:rPr dirty="0" sz="1400" spc="15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0D0D0D"/>
                </a:solidFill>
                <a:latin typeface="Consolas"/>
                <a:cs typeface="Consolas"/>
              </a:rPr>
              <a:t>genetik</a:t>
            </a:r>
            <a:r>
              <a:rPr dirty="0" sz="1400" spc="14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0D0D0D"/>
                </a:solidFill>
                <a:latin typeface="Consolas"/>
                <a:cs typeface="Consolas"/>
              </a:rPr>
              <a:t>çeşitlilik</a:t>
            </a:r>
            <a:r>
              <a:rPr dirty="0" sz="1400" spc="14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0D0D0D"/>
                </a:solidFill>
                <a:latin typeface="Consolas"/>
                <a:cs typeface="Consolas"/>
              </a:rPr>
              <a:t>prensiplerinden</a:t>
            </a:r>
            <a:r>
              <a:rPr dirty="0" sz="1400" spc="14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0D0D0D"/>
                </a:solidFill>
                <a:latin typeface="Consolas"/>
                <a:cs typeface="Consolas"/>
              </a:rPr>
              <a:t>ilham</a:t>
            </a:r>
            <a:r>
              <a:rPr dirty="0" sz="1400" spc="14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0D0D0D"/>
                </a:solidFill>
                <a:latin typeface="Consolas"/>
                <a:cs typeface="Consolas"/>
              </a:rPr>
              <a:t>alarak</a:t>
            </a:r>
            <a:r>
              <a:rPr dirty="0" sz="1400" spc="14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400" spc="-10">
                <a:solidFill>
                  <a:srgbClr val="0D0D0D"/>
                </a:solidFill>
                <a:latin typeface="Consolas"/>
                <a:cs typeface="Consolas"/>
              </a:rPr>
              <a:t>tasarlanmış </a:t>
            </a:r>
            <a:r>
              <a:rPr dirty="0" sz="1400">
                <a:solidFill>
                  <a:srgbClr val="0D0D0D"/>
                </a:solidFill>
                <a:latin typeface="Consolas"/>
                <a:cs typeface="Consolas"/>
              </a:rPr>
              <a:t>bir</a:t>
            </a:r>
            <a:r>
              <a:rPr dirty="0" sz="1400" spc="15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0D0D0D"/>
                </a:solidFill>
                <a:latin typeface="Consolas"/>
                <a:cs typeface="Consolas"/>
              </a:rPr>
              <a:t>metaheuristik</a:t>
            </a:r>
            <a:r>
              <a:rPr dirty="0" sz="1400" spc="15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0D0D0D"/>
                </a:solidFill>
                <a:latin typeface="Consolas"/>
                <a:cs typeface="Consolas"/>
              </a:rPr>
              <a:t>optimizasyon</a:t>
            </a:r>
            <a:r>
              <a:rPr dirty="0" sz="1400" spc="15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0D0D0D"/>
                </a:solidFill>
                <a:latin typeface="Consolas"/>
                <a:cs typeface="Consolas"/>
              </a:rPr>
              <a:t>teknikleridir.</a:t>
            </a:r>
            <a:r>
              <a:rPr dirty="0" sz="1400" spc="15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0D0D0D"/>
                </a:solidFill>
                <a:latin typeface="Consolas"/>
                <a:cs typeface="Consolas"/>
              </a:rPr>
              <a:t>Bu</a:t>
            </a:r>
            <a:r>
              <a:rPr dirty="0" sz="1400" spc="15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0D0D0D"/>
                </a:solidFill>
                <a:latin typeface="Consolas"/>
                <a:cs typeface="Consolas"/>
              </a:rPr>
              <a:t>algoritmalar,</a:t>
            </a:r>
            <a:r>
              <a:rPr dirty="0" sz="1400" spc="15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0D0D0D"/>
                </a:solidFill>
                <a:latin typeface="Consolas"/>
                <a:cs typeface="Consolas"/>
              </a:rPr>
              <a:t>biyolojik</a:t>
            </a:r>
            <a:r>
              <a:rPr dirty="0" sz="1400" spc="14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0D0D0D"/>
                </a:solidFill>
                <a:latin typeface="Consolas"/>
                <a:cs typeface="Consolas"/>
              </a:rPr>
              <a:t>evrim</a:t>
            </a:r>
            <a:r>
              <a:rPr dirty="0" sz="1400" spc="14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0D0D0D"/>
                </a:solidFill>
                <a:latin typeface="Consolas"/>
                <a:cs typeface="Consolas"/>
              </a:rPr>
              <a:t>süreçlerini</a:t>
            </a:r>
            <a:r>
              <a:rPr dirty="0" sz="1400" spc="15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0D0D0D"/>
                </a:solidFill>
                <a:latin typeface="Consolas"/>
                <a:cs typeface="Consolas"/>
              </a:rPr>
              <a:t>taklit</a:t>
            </a:r>
            <a:r>
              <a:rPr dirty="0" sz="1400" spc="14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400" spc="-10">
                <a:solidFill>
                  <a:srgbClr val="0D0D0D"/>
                </a:solidFill>
                <a:latin typeface="Consolas"/>
                <a:cs typeface="Consolas"/>
              </a:rPr>
              <a:t>ederek </a:t>
            </a:r>
            <a:r>
              <a:rPr dirty="0" sz="1400">
                <a:solidFill>
                  <a:srgbClr val="0D0D0D"/>
                </a:solidFill>
                <a:latin typeface="Consolas"/>
                <a:cs typeface="Consolas"/>
              </a:rPr>
              <a:t>çözüm</a:t>
            </a:r>
            <a:r>
              <a:rPr dirty="0" sz="1400" spc="-3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0D0D0D"/>
                </a:solidFill>
                <a:latin typeface="Consolas"/>
                <a:cs typeface="Consolas"/>
              </a:rPr>
              <a:t>uzayında</a:t>
            </a:r>
            <a:r>
              <a:rPr dirty="0" sz="1400" spc="-2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0D0D0D"/>
                </a:solidFill>
                <a:latin typeface="Consolas"/>
                <a:cs typeface="Consolas"/>
              </a:rPr>
              <a:t>en</a:t>
            </a:r>
            <a:r>
              <a:rPr dirty="0" sz="1400" spc="-3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0D0D0D"/>
                </a:solidFill>
                <a:latin typeface="Consolas"/>
                <a:cs typeface="Consolas"/>
              </a:rPr>
              <a:t>iyi</a:t>
            </a:r>
            <a:r>
              <a:rPr dirty="0" sz="1400" spc="-2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0D0D0D"/>
                </a:solidFill>
                <a:latin typeface="Consolas"/>
                <a:cs typeface="Consolas"/>
              </a:rPr>
              <a:t>çözümü</a:t>
            </a:r>
            <a:r>
              <a:rPr dirty="0" sz="1400" spc="-3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0D0D0D"/>
                </a:solidFill>
                <a:latin typeface="Consolas"/>
                <a:cs typeface="Consolas"/>
              </a:rPr>
              <a:t>bulmaya</a:t>
            </a:r>
            <a:r>
              <a:rPr dirty="0" sz="1400" spc="-2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400" spc="-10">
                <a:solidFill>
                  <a:srgbClr val="0D0D0D"/>
                </a:solidFill>
                <a:latin typeface="Consolas"/>
                <a:cs typeface="Consolas"/>
              </a:rPr>
              <a:t>çalışırlar.</a:t>
            </a:r>
            <a:endParaRPr sz="14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400">
              <a:latin typeface="Consolas"/>
              <a:cs typeface="Consolas"/>
            </a:endParaRPr>
          </a:p>
          <a:p>
            <a:pPr algn="just" marL="13335">
              <a:lnSpc>
                <a:spcPct val="100000"/>
              </a:lnSpc>
            </a:pPr>
            <a:r>
              <a:rPr dirty="0" sz="1400">
                <a:solidFill>
                  <a:srgbClr val="0D0D0D"/>
                </a:solidFill>
                <a:latin typeface="Consolas"/>
                <a:cs typeface="Consolas"/>
              </a:rPr>
              <a:t>Evrimsel</a:t>
            </a:r>
            <a:r>
              <a:rPr dirty="0" sz="1400" spc="-5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0D0D0D"/>
                </a:solidFill>
                <a:latin typeface="Consolas"/>
                <a:cs typeface="Consolas"/>
              </a:rPr>
              <a:t>algoritmaların</a:t>
            </a:r>
            <a:r>
              <a:rPr dirty="0" sz="1400" spc="-5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0D0D0D"/>
                </a:solidFill>
                <a:latin typeface="Consolas"/>
                <a:cs typeface="Consolas"/>
              </a:rPr>
              <a:t>ana</a:t>
            </a:r>
            <a:r>
              <a:rPr dirty="0" sz="1400" spc="-5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0D0D0D"/>
                </a:solidFill>
                <a:latin typeface="Consolas"/>
                <a:cs typeface="Consolas"/>
              </a:rPr>
              <a:t>bileşenleri</a:t>
            </a:r>
            <a:r>
              <a:rPr dirty="0" sz="1400" spc="-5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0D0D0D"/>
                </a:solidFill>
                <a:latin typeface="Consolas"/>
                <a:cs typeface="Consolas"/>
              </a:rPr>
              <a:t>ve</a:t>
            </a:r>
            <a:r>
              <a:rPr dirty="0" sz="1400" spc="-5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0D0D0D"/>
                </a:solidFill>
                <a:latin typeface="Consolas"/>
                <a:cs typeface="Consolas"/>
              </a:rPr>
              <a:t>çalışma</a:t>
            </a:r>
            <a:r>
              <a:rPr dirty="0" sz="1400" spc="-5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0D0D0D"/>
                </a:solidFill>
                <a:latin typeface="Consolas"/>
                <a:cs typeface="Consolas"/>
              </a:rPr>
              <a:t>prensipleri</a:t>
            </a:r>
            <a:r>
              <a:rPr dirty="0" sz="1400" spc="-5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400" spc="-10">
                <a:solidFill>
                  <a:srgbClr val="0D0D0D"/>
                </a:solidFill>
                <a:latin typeface="Consolas"/>
                <a:cs typeface="Consolas"/>
              </a:rPr>
              <a:t>şunlardır:</a:t>
            </a:r>
            <a:endParaRPr sz="1400">
              <a:latin typeface="Consolas"/>
              <a:cs typeface="Consolas"/>
            </a:endParaRPr>
          </a:p>
          <a:p>
            <a:pPr algn="just" marL="184150" marR="5080" indent="-171450">
              <a:lnSpc>
                <a:spcPct val="100000"/>
              </a:lnSpc>
              <a:buFont typeface="Wingdings"/>
              <a:buChar char=""/>
              <a:tabLst>
                <a:tab pos="185420" algn="l"/>
              </a:tabLst>
            </a:pPr>
            <a:r>
              <a:rPr dirty="0" sz="1400">
                <a:solidFill>
                  <a:srgbClr val="0D0D0D"/>
                </a:solidFill>
                <a:latin typeface="Consolas"/>
                <a:cs typeface="Consolas"/>
              </a:rPr>
              <a:t>Popülasyon:</a:t>
            </a:r>
            <a:r>
              <a:rPr dirty="0" sz="1400" spc="1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0D0D0D"/>
                </a:solidFill>
                <a:latin typeface="Consolas"/>
                <a:cs typeface="Consolas"/>
              </a:rPr>
              <a:t>Evrimsel</a:t>
            </a:r>
            <a:r>
              <a:rPr dirty="0" sz="1400" spc="1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0D0D0D"/>
                </a:solidFill>
                <a:latin typeface="Consolas"/>
                <a:cs typeface="Consolas"/>
              </a:rPr>
              <a:t>algoritmalar,</a:t>
            </a:r>
            <a:r>
              <a:rPr dirty="0" sz="1400" spc="1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0D0D0D"/>
                </a:solidFill>
                <a:latin typeface="Consolas"/>
                <a:cs typeface="Consolas"/>
              </a:rPr>
              <a:t>bir</a:t>
            </a:r>
            <a:r>
              <a:rPr dirty="0" sz="1400" spc="1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0D0D0D"/>
                </a:solidFill>
                <a:latin typeface="Consolas"/>
                <a:cs typeface="Consolas"/>
              </a:rPr>
              <a:t>popülasyon</a:t>
            </a:r>
            <a:r>
              <a:rPr dirty="0" sz="1400" spc="2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0D0D0D"/>
                </a:solidFill>
                <a:latin typeface="Consolas"/>
                <a:cs typeface="Consolas"/>
              </a:rPr>
              <a:t>içinde</a:t>
            </a:r>
            <a:r>
              <a:rPr dirty="0" sz="1400" spc="1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0D0D0D"/>
                </a:solidFill>
                <a:latin typeface="Consolas"/>
                <a:cs typeface="Consolas"/>
              </a:rPr>
              <a:t>potansiyel</a:t>
            </a:r>
            <a:r>
              <a:rPr dirty="0" sz="1400" spc="1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0D0D0D"/>
                </a:solidFill>
                <a:latin typeface="Consolas"/>
                <a:cs typeface="Consolas"/>
              </a:rPr>
              <a:t>çözüm</a:t>
            </a:r>
            <a:r>
              <a:rPr dirty="0" sz="1400" spc="1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0D0D0D"/>
                </a:solidFill>
                <a:latin typeface="Consolas"/>
                <a:cs typeface="Consolas"/>
              </a:rPr>
              <a:t>adaylarını</a:t>
            </a:r>
            <a:r>
              <a:rPr dirty="0" sz="1400" spc="1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0D0D0D"/>
                </a:solidFill>
                <a:latin typeface="Consolas"/>
                <a:cs typeface="Consolas"/>
              </a:rPr>
              <a:t>barındırır.</a:t>
            </a:r>
            <a:r>
              <a:rPr dirty="0" sz="1400" spc="2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0D0D0D"/>
                </a:solidFill>
                <a:latin typeface="Consolas"/>
                <a:cs typeface="Consolas"/>
              </a:rPr>
              <a:t>Her</a:t>
            </a:r>
            <a:r>
              <a:rPr dirty="0" sz="1400" spc="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400" spc="-25">
                <a:solidFill>
                  <a:srgbClr val="0D0D0D"/>
                </a:solidFill>
                <a:latin typeface="Consolas"/>
                <a:cs typeface="Consolas"/>
              </a:rPr>
              <a:t>bir </a:t>
            </a:r>
            <a:r>
              <a:rPr dirty="0" sz="1400" spc="-25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1400">
                <a:solidFill>
                  <a:srgbClr val="0D0D0D"/>
                </a:solidFill>
                <a:latin typeface="Consolas"/>
                <a:cs typeface="Consolas"/>
              </a:rPr>
              <a:t>birey,</a:t>
            </a:r>
            <a:r>
              <a:rPr dirty="0" sz="1400" spc="-3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0D0D0D"/>
                </a:solidFill>
                <a:latin typeface="Consolas"/>
                <a:cs typeface="Consolas"/>
              </a:rPr>
              <a:t>bir</a:t>
            </a:r>
            <a:r>
              <a:rPr dirty="0" sz="1400" spc="-4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0D0D0D"/>
                </a:solidFill>
                <a:latin typeface="Consolas"/>
                <a:cs typeface="Consolas"/>
              </a:rPr>
              <a:t>çözüm</a:t>
            </a:r>
            <a:r>
              <a:rPr dirty="0" sz="1400" spc="-4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0D0D0D"/>
                </a:solidFill>
                <a:latin typeface="Consolas"/>
                <a:cs typeface="Consolas"/>
              </a:rPr>
              <a:t>adayını</a:t>
            </a:r>
            <a:r>
              <a:rPr dirty="0" sz="1400" spc="-4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0D0D0D"/>
                </a:solidFill>
                <a:latin typeface="Consolas"/>
                <a:cs typeface="Consolas"/>
              </a:rPr>
              <a:t>temsil</a:t>
            </a:r>
            <a:r>
              <a:rPr dirty="0" sz="1400" spc="-4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0D0D0D"/>
                </a:solidFill>
                <a:latin typeface="Consolas"/>
                <a:cs typeface="Consolas"/>
              </a:rPr>
              <a:t>eder.</a:t>
            </a:r>
            <a:r>
              <a:rPr dirty="0" sz="1400" spc="-4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0D0D0D"/>
                </a:solidFill>
                <a:latin typeface="Consolas"/>
                <a:cs typeface="Consolas"/>
              </a:rPr>
              <a:t>Başlangıçta</a:t>
            </a:r>
            <a:r>
              <a:rPr dirty="0" sz="1400" spc="-4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0D0D0D"/>
                </a:solidFill>
                <a:latin typeface="Consolas"/>
                <a:cs typeface="Consolas"/>
              </a:rPr>
              <a:t>rastgele</a:t>
            </a:r>
            <a:r>
              <a:rPr dirty="0" sz="1400" spc="-4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0D0D0D"/>
                </a:solidFill>
                <a:latin typeface="Consolas"/>
                <a:cs typeface="Consolas"/>
              </a:rPr>
              <a:t>oluşturulan</a:t>
            </a:r>
            <a:r>
              <a:rPr dirty="0" sz="1400" spc="-4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0D0D0D"/>
                </a:solidFill>
                <a:latin typeface="Consolas"/>
                <a:cs typeface="Consolas"/>
              </a:rPr>
              <a:t>bir</a:t>
            </a:r>
            <a:r>
              <a:rPr dirty="0" sz="1400" spc="-3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0D0D0D"/>
                </a:solidFill>
                <a:latin typeface="Consolas"/>
                <a:cs typeface="Consolas"/>
              </a:rPr>
              <a:t>popülasyon</a:t>
            </a:r>
            <a:r>
              <a:rPr dirty="0" sz="1400" spc="-4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0D0D0D"/>
                </a:solidFill>
                <a:latin typeface="Consolas"/>
                <a:cs typeface="Consolas"/>
              </a:rPr>
              <a:t>ile</a:t>
            </a:r>
            <a:r>
              <a:rPr dirty="0" sz="1400" spc="-3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400" spc="-10">
                <a:solidFill>
                  <a:srgbClr val="0D0D0D"/>
                </a:solidFill>
                <a:latin typeface="Consolas"/>
                <a:cs typeface="Consolas"/>
              </a:rPr>
              <a:t>başlarlar.</a:t>
            </a:r>
            <a:endParaRPr sz="1400">
              <a:latin typeface="Consolas"/>
              <a:cs typeface="Consolas"/>
            </a:endParaRPr>
          </a:p>
          <a:p>
            <a:pPr algn="just" marL="184150" marR="5715" indent="-171450">
              <a:lnSpc>
                <a:spcPct val="100000"/>
              </a:lnSpc>
              <a:buFont typeface="Wingdings"/>
              <a:buChar char=""/>
              <a:tabLst>
                <a:tab pos="185420" algn="l"/>
              </a:tabLst>
            </a:pPr>
            <a:r>
              <a:rPr dirty="0" sz="1400">
                <a:solidFill>
                  <a:srgbClr val="0D0D0D"/>
                </a:solidFill>
                <a:latin typeface="Consolas"/>
                <a:cs typeface="Consolas"/>
              </a:rPr>
              <a:t>Çaprazlama</a:t>
            </a:r>
            <a:r>
              <a:rPr dirty="0" sz="1400" spc="1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0D0D0D"/>
                </a:solidFill>
                <a:latin typeface="Consolas"/>
                <a:cs typeface="Consolas"/>
              </a:rPr>
              <a:t>(Crossover):</a:t>
            </a:r>
            <a:r>
              <a:rPr dirty="0" sz="1400" spc="1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0D0D0D"/>
                </a:solidFill>
                <a:latin typeface="Consolas"/>
                <a:cs typeface="Consolas"/>
              </a:rPr>
              <a:t>Evrimsel</a:t>
            </a:r>
            <a:r>
              <a:rPr dirty="0" sz="1400" spc="2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0D0D0D"/>
                </a:solidFill>
                <a:latin typeface="Consolas"/>
                <a:cs typeface="Consolas"/>
              </a:rPr>
              <a:t>algoritmalar,</a:t>
            </a:r>
            <a:r>
              <a:rPr dirty="0" sz="1400" spc="1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0D0D0D"/>
                </a:solidFill>
                <a:latin typeface="Consolas"/>
                <a:cs typeface="Consolas"/>
              </a:rPr>
              <a:t>farklı</a:t>
            </a:r>
            <a:r>
              <a:rPr dirty="0" sz="1400" spc="2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0D0D0D"/>
                </a:solidFill>
                <a:latin typeface="Consolas"/>
                <a:cs typeface="Consolas"/>
              </a:rPr>
              <a:t>bireyler</a:t>
            </a:r>
            <a:r>
              <a:rPr dirty="0" sz="1400" spc="2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0D0D0D"/>
                </a:solidFill>
                <a:latin typeface="Consolas"/>
                <a:cs typeface="Consolas"/>
              </a:rPr>
              <a:t>arasında</a:t>
            </a:r>
            <a:r>
              <a:rPr dirty="0" sz="1400" spc="1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0D0D0D"/>
                </a:solidFill>
                <a:latin typeface="Consolas"/>
                <a:cs typeface="Consolas"/>
              </a:rPr>
              <a:t>genetik</a:t>
            </a:r>
            <a:r>
              <a:rPr dirty="0" sz="1400" spc="2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0D0D0D"/>
                </a:solidFill>
                <a:latin typeface="Consolas"/>
                <a:cs typeface="Consolas"/>
              </a:rPr>
              <a:t>bilgi</a:t>
            </a:r>
            <a:r>
              <a:rPr dirty="0" sz="1400" spc="3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0D0D0D"/>
                </a:solidFill>
                <a:latin typeface="Consolas"/>
                <a:cs typeface="Consolas"/>
              </a:rPr>
              <a:t>alışverişi</a:t>
            </a:r>
            <a:r>
              <a:rPr dirty="0" sz="1400" spc="2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400" spc="-10">
                <a:solidFill>
                  <a:srgbClr val="0D0D0D"/>
                </a:solidFill>
                <a:latin typeface="Consolas"/>
                <a:cs typeface="Consolas"/>
              </a:rPr>
              <a:t>yaparak </a:t>
            </a:r>
            <a:r>
              <a:rPr dirty="0" sz="1400" spc="-1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1400">
                <a:solidFill>
                  <a:srgbClr val="0D0D0D"/>
                </a:solidFill>
                <a:latin typeface="Consolas"/>
                <a:cs typeface="Consolas"/>
              </a:rPr>
              <a:t>yeni</a:t>
            </a:r>
            <a:r>
              <a:rPr dirty="0" sz="1400" spc="8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0D0D0D"/>
                </a:solidFill>
                <a:latin typeface="Consolas"/>
                <a:cs typeface="Consolas"/>
              </a:rPr>
              <a:t>çözüm</a:t>
            </a:r>
            <a:r>
              <a:rPr dirty="0" sz="1400" spc="8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0D0D0D"/>
                </a:solidFill>
                <a:latin typeface="Consolas"/>
                <a:cs typeface="Consolas"/>
              </a:rPr>
              <a:t>adayları</a:t>
            </a:r>
            <a:r>
              <a:rPr dirty="0" sz="1400" spc="9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0D0D0D"/>
                </a:solidFill>
                <a:latin typeface="Consolas"/>
                <a:cs typeface="Consolas"/>
              </a:rPr>
              <a:t>üretirler.</a:t>
            </a:r>
            <a:r>
              <a:rPr dirty="0" sz="1400" spc="8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0D0D0D"/>
                </a:solidFill>
                <a:latin typeface="Consolas"/>
                <a:cs typeface="Consolas"/>
              </a:rPr>
              <a:t>Çaprazlama</a:t>
            </a:r>
            <a:r>
              <a:rPr dirty="0" sz="1400" spc="9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0D0D0D"/>
                </a:solidFill>
                <a:latin typeface="Consolas"/>
                <a:cs typeface="Consolas"/>
              </a:rPr>
              <a:t>operatörü,</a:t>
            </a:r>
            <a:r>
              <a:rPr dirty="0" sz="1400" spc="9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0D0D0D"/>
                </a:solidFill>
                <a:latin typeface="Consolas"/>
                <a:cs typeface="Consolas"/>
              </a:rPr>
              <a:t>iki</a:t>
            </a:r>
            <a:r>
              <a:rPr dirty="0" sz="1400" spc="9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0D0D0D"/>
                </a:solidFill>
                <a:latin typeface="Consolas"/>
                <a:cs typeface="Consolas"/>
              </a:rPr>
              <a:t>veya</a:t>
            </a:r>
            <a:r>
              <a:rPr dirty="0" sz="1400" spc="7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0D0D0D"/>
                </a:solidFill>
                <a:latin typeface="Consolas"/>
                <a:cs typeface="Consolas"/>
              </a:rPr>
              <a:t>daha</a:t>
            </a:r>
            <a:r>
              <a:rPr dirty="0" sz="1400" spc="9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0D0D0D"/>
                </a:solidFill>
                <a:latin typeface="Consolas"/>
                <a:cs typeface="Consolas"/>
              </a:rPr>
              <a:t>fazla</a:t>
            </a:r>
            <a:r>
              <a:rPr dirty="0" sz="1400" spc="9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0D0D0D"/>
                </a:solidFill>
                <a:latin typeface="Consolas"/>
                <a:cs typeface="Consolas"/>
              </a:rPr>
              <a:t>bireyin</a:t>
            </a:r>
            <a:r>
              <a:rPr dirty="0" sz="1400" spc="8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0D0D0D"/>
                </a:solidFill>
                <a:latin typeface="Consolas"/>
                <a:cs typeface="Consolas"/>
              </a:rPr>
              <a:t>genetik</a:t>
            </a:r>
            <a:r>
              <a:rPr dirty="0" sz="1400" spc="9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400" spc="-10">
                <a:solidFill>
                  <a:srgbClr val="0D0D0D"/>
                </a:solidFill>
                <a:latin typeface="Consolas"/>
                <a:cs typeface="Consolas"/>
              </a:rPr>
              <a:t>materyallerini </a:t>
            </a:r>
            <a:r>
              <a:rPr dirty="0" sz="1400" spc="-1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1400">
                <a:solidFill>
                  <a:srgbClr val="0D0D0D"/>
                </a:solidFill>
                <a:latin typeface="Consolas"/>
                <a:cs typeface="Consolas"/>
              </a:rPr>
              <a:t>birleştirerek</a:t>
            </a:r>
            <a:r>
              <a:rPr dirty="0" sz="1400" spc="-6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0D0D0D"/>
                </a:solidFill>
                <a:latin typeface="Consolas"/>
                <a:cs typeface="Consolas"/>
              </a:rPr>
              <a:t>yeni</a:t>
            </a:r>
            <a:r>
              <a:rPr dirty="0" sz="1400" spc="-5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0D0D0D"/>
                </a:solidFill>
                <a:latin typeface="Consolas"/>
                <a:cs typeface="Consolas"/>
              </a:rPr>
              <a:t>bireyler</a:t>
            </a:r>
            <a:r>
              <a:rPr dirty="0" sz="1400" spc="-5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400" spc="-10">
                <a:solidFill>
                  <a:srgbClr val="0D0D0D"/>
                </a:solidFill>
                <a:latin typeface="Consolas"/>
                <a:cs typeface="Consolas"/>
              </a:rPr>
              <a:t>oluşturur.</a:t>
            </a:r>
            <a:endParaRPr sz="1400">
              <a:latin typeface="Consolas"/>
              <a:cs typeface="Consolas"/>
            </a:endParaRPr>
          </a:p>
          <a:p>
            <a:pPr algn="just" marL="183515" marR="5080" indent="-171450">
              <a:lnSpc>
                <a:spcPct val="100000"/>
              </a:lnSpc>
              <a:buFont typeface="Wingdings"/>
              <a:buChar char=""/>
              <a:tabLst>
                <a:tab pos="184785" algn="l"/>
              </a:tabLst>
            </a:pPr>
            <a:r>
              <a:rPr dirty="0" sz="1400">
                <a:solidFill>
                  <a:srgbClr val="0D0D0D"/>
                </a:solidFill>
                <a:latin typeface="Consolas"/>
                <a:cs typeface="Consolas"/>
              </a:rPr>
              <a:t>Mutasyon:</a:t>
            </a:r>
            <a:r>
              <a:rPr dirty="0" sz="1400" spc="190">
                <a:solidFill>
                  <a:srgbClr val="0D0D0D"/>
                </a:solidFill>
                <a:latin typeface="Consolas"/>
                <a:cs typeface="Consolas"/>
              </a:rPr>
              <a:t>  </a:t>
            </a:r>
            <a:r>
              <a:rPr dirty="0" sz="1400">
                <a:solidFill>
                  <a:srgbClr val="0D0D0D"/>
                </a:solidFill>
                <a:latin typeface="Consolas"/>
                <a:cs typeface="Consolas"/>
              </a:rPr>
              <a:t>Yeni</a:t>
            </a:r>
            <a:r>
              <a:rPr dirty="0" sz="1400" spc="195">
                <a:solidFill>
                  <a:srgbClr val="0D0D0D"/>
                </a:solidFill>
                <a:latin typeface="Consolas"/>
                <a:cs typeface="Consolas"/>
              </a:rPr>
              <a:t>  </a:t>
            </a:r>
            <a:r>
              <a:rPr dirty="0" sz="1400">
                <a:solidFill>
                  <a:srgbClr val="0D0D0D"/>
                </a:solidFill>
                <a:latin typeface="Consolas"/>
                <a:cs typeface="Consolas"/>
              </a:rPr>
              <a:t>nesil</a:t>
            </a:r>
            <a:r>
              <a:rPr dirty="0" sz="1400" spc="190">
                <a:solidFill>
                  <a:srgbClr val="0D0D0D"/>
                </a:solidFill>
                <a:latin typeface="Consolas"/>
                <a:cs typeface="Consolas"/>
              </a:rPr>
              <a:t>  </a:t>
            </a:r>
            <a:r>
              <a:rPr dirty="0" sz="1400">
                <a:solidFill>
                  <a:srgbClr val="0D0D0D"/>
                </a:solidFill>
                <a:latin typeface="Consolas"/>
                <a:cs typeface="Consolas"/>
              </a:rPr>
              <a:t>oluşturulurken,</a:t>
            </a:r>
            <a:r>
              <a:rPr dirty="0" sz="1400" spc="190">
                <a:solidFill>
                  <a:srgbClr val="0D0D0D"/>
                </a:solidFill>
                <a:latin typeface="Consolas"/>
                <a:cs typeface="Consolas"/>
              </a:rPr>
              <a:t>  </a:t>
            </a:r>
            <a:r>
              <a:rPr dirty="0" sz="1400">
                <a:solidFill>
                  <a:srgbClr val="0D0D0D"/>
                </a:solidFill>
                <a:latin typeface="Consolas"/>
                <a:cs typeface="Consolas"/>
              </a:rPr>
              <a:t>bazı</a:t>
            </a:r>
            <a:r>
              <a:rPr dirty="0" sz="1400" spc="185">
                <a:solidFill>
                  <a:srgbClr val="0D0D0D"/>
                </a:solidFill>
                <a:latin typeface="Consolas"/>
                <a:cs typeface="Consolas"/>
              </a:rPr>
              <a:t>  </a:t>
            </a:r>
            <a:r>
              <a:rPr dirty="0" sz="1400">
                <a:solidFill>
                  <a:srgbClr val="0D0D0D"/>
                </a:solidFill>
                <a:latin typeface="Consolas"/>
                <a:cs typeface="Consolas"/>
              </a:rPr>
              <a:t>bireylerde</a:t>
            </a:r>
            <a:r>
              <a:rPr dirty="0" sz="1400" spc="190">
                <a:solidFill>
                  <a:srgbClr val="0D0D0D"/>
                </a:solidFill>
                <a:latin typeface="Consolas"/>
                <a:cs typeface="Consolas"/>
              </a:rPr>
              <a:t>  </a:t>
            </a:r>
            <a:r>
              <a:rPr dirty="0" sz="1400">
                <a:solidFill>
                  <a:srgbClr val="0D0D0D"/>
                </a:solidFill>
                <a:latin typeface="Consolas"/>
                <a:cs typeface="Consolas"/>
              </a:rPr>
              <a:t>rastgele</a:t>
            </a:r>
            <a:r>
              <a:rPr dirty="0" sz="1400" spc="190">
                <a:solidFill>
                  <a:srgbClr val="0D0D0D"/>
                </a:solidFill>
                <a:latin typeface="Consolas"/>
                <a:cs typeface="Consolas"/>
              </a:rPr>
              <a:t>  </a:t>
            </a:r>
            <a:r>
              <a:rPr dirty="0" sz="1400">
                <a:solidFill>
                  <a:srgbClr val="0D0D0D"/>
                </a:solidFill>
                <a:latin typeface="Consolas"/>
                <a:cs typeface="Consolas"/>
              </a:rPr>
              <a:t>değişiklikler</a:t>
            </a:r>
            <a:r>
              <a:rPr dirty="0" sz="1400" spc="190">
                <a:solidFill>
                  <a:srgbClr val="0D0D0D"/>
                </a:solidFill>
                <a:latin typeface="Consolas"/>
                <a:cs typeface="Consolas"/>
              </a:rPr>
              <a:t>  </a:t>
            </a:r>
            <a:r>
              <a:rPr dirty="0" sz="1400">
                <a:solidFill>
                  <a:srgbClr val="0D0D0D"/>
                </a:solidFill>
                <a:latin typeface="Consolas"/>
                <a:cs typeface="Consolas"/>
              </a:rPr>
              <a:t>yapılabilir.</a:t>
            </a:r>
            <a:r>
              <a:rPr dirty="0" sz="1400" spc="190">
                <a:solidFill>
                  <a:srgbClr val="0D0D0D"/>
                </a:solidFill>
                <a:latin typeface="Consolas"/>
                <a:cs typeface="Consolas"/>
              </a:rPr>
              <a:t>  </a:t>
            </a:r>
            <a:r>
              <a:rPr dirty="0" sz="1400" spc="-25">
                <a:solidFill>
                  <a:srgbClr val="0D0D0D"/>
                </a:solidFill>
                <a:latin typeface="Consolas"/>
                <a:cs typeface="Consolas"/>
              </a:rPr>
              <a:t>Bu </a:t>
            </a:r>
            <a:r>
              <a:rPr dirty="0" sz="1400" spc="-25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1400">
                <a:solidFill>
                  <a:srgbClr val="0D0D0D"/>
                </a:solidFill>
                <a:latin typeface="Consolas"/>
                <a:cs typeface="Consolas"/>
              </a:rPr>
              <a:t>değişiklikler,</a:t>
            </a:r>
            <a:r>
              <a:rPr dirty="0" sz="1400" spc="22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0D0D0D"/>
                </a:solidFill>
                <a:latin typeface="Consolas"/>
                <a:cs typeface="Consolas"/>
              </a:rPr>
              <a:t>mevcut</a:t>
            </a:r>
            <a:r>
              <a:rPr dirty="0" sz="1400" spc="24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0D0D0D"/>
                </a:solidFill>
                <a:latin typeface="Consolas"/>
                <a:cs typeface="Consolas"/>
              </a:rPr>
              <a:t>çözüm</a:t>
            </a:r>
            <a:r>
              <a:rPr dirty="0" sz="1400" spc="23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0D0D0D"/>
                </a:solidFill>
                <a:latin typeface="Consolas"/>
                <a:cs typeface="Consolas"/>
              </a:rPr>
              <a:t>adaylarının</a:t>
            </a:r>
            <a:r>
              <a:rPr dirty="0" sz="1400" spc="24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0D0D0D"/>
                </a:solidFill>
                <a:latin typeface="Consolas"/>
                <a:cs typeface="Consolas"/>
              </a:rPr>
              <a:t>çeşitliliğini</a:t>
            </a:r>
            <a:r>
              <a:rPr dirty="0" sz="1400" spc="22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0D0D0D"/>
                </a:solidFill>
                <a:latin typeface="Consolas"/>
                <a:cs typeface="Consolas"/>
              </a:rPr>
              <a:t>artırarak</a:t>
            </a:r>
            <a:r>
              <a:rPr dirty="0" sz="1400" spc="229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0D0D0D"/>
                </a:solidFill>
                <a:latin typeface="Consolas"/>
                <a:cs typeface="Consolas"/>
              </a:rPr>
              <a:t>daha</a:t>
            </a:r>
            <a:r>
              <a:rPr dirty="0" sz="1400" spc="23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0D0D0D"/>
                </a:solidFill>
                <a:latin typeface="Consolas"/>
                <a:cs typeface="Consolas"/>
              </a:rPr>
              <a:t>geniş</a:t>
            </a:r>
            <a:r>
              <a:rPr dirty="0" sz="1400" spc="24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0D0D0D"/>
                </a:solidFill>
                <a:latin typeface="Consolas"/>
                <a:cs typeface="Consolas"/>
              </a:rPr>
              <a:t>bir</a:t>
            </a:r>
            <a:r>
              <a:rPr dirty="0" sz="1400" spc="22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0D0D0D"/>
                </a:solidFill>
                <a:latin typeface="Consolas"/>
                <a:cs typeface="Consolas"/>
              </a:rPr>
              <a:t>arama</a:t>
            </a:r>
            <a:r>
              <a:rPr dirty="0" sz="1400" spc="229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0D0D0D"/>
                </a:solidFill>
                <a:latin typeface="Consolas"/>
                <a:cs typeface="Consolas"/>
              </a:rPr>
              <a:t>uzayı</a:t>
            </a:r>
            <a:r>
              <a:rPr dirty="0" sz="1400" spc="24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400" spc="-10">
                <a:solidFill>
                  <a:srgbClr val="0D0D0D"/>
                </a:solidFill>
                <a:latin typeface="Consolas"/>
                <a:cs typeface="Consolas"/>
              </a:rPr>
              <a:t>keşfetmeye </a:t>
            </a:r>
            <a:r>
              <a:rPr dirty="0" sz="1400" spc="-1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1400">
                <a:solidFill>
                  <a:srgbClr val="0D0D0D"/>
                </a:solidFill>
                <a:latin typeface="Consolas"/>
                <a:cs typeface="Consolas"/>
              </a:rPr>
              <a:t>olanak</a:t>
            </a:r>
            <a:r>
              <a:rPr dirty="0" sz="1400" spc="-4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400" spc="-10">
                <a:solidFill>
                  <a:srgbClr val="0D0D0D"/>
                </a:solidFill>
                <a:latin typeface="Consolas"/>
                <a:cs typeface="Consolas"/>
              </a:rPr>
              <a:t>sağlar.</a:t>
            </a:r>
            <a:endParaRPr sz="1400">
              <a:latin typeface="Consolas"/>
              <a:cs typeface="Consolas"/>
            </a:endParaRPr>
          </a:p>
          <a:p>
            <a:pPr algn="just" marL="184150" indent="-171450">
              <a:lnSpc>
                <a:spcPct val="100000"/>
              </a:lnSpc>
              <a:buFont typeface="Wingdings"/>
              <a:buChar char=""/>
              <a:tabLst>
                <a:tab pos="184150" algn="l"/>
              </a:tabLst>
            </a:pPr>
            <a:r>
              <a:rPr dirty="0" sz="1400">
                <a:solidFill>
                  <a:srgbClr val="0D0D0D"/>
                </a:solidFill>
                <a:latin typeface="Consolas"/>
                <a:cs typeface="Consolas"/>
              </a:rPr>
              <a:t>Seçilim:</a:t>
            </a:r>
            <a:r>
              <a:rPr dirty="0" sz="1400" spc="33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0D0D0D"/>
                </a:solidFill>
                <a:latin typeface="Consolas"/>
                <a:cs typeface="Consolas"/>
              </a:rPr>
              <a:t>Her</a:t>
            </a:r>
            <a:r>
              <a:rPr dirty="0" sz="1400" spc="36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0D0D0D"/>
                </a:solidFill>
                <a:latin typeface="Consolas"/>
                <a:cs typeface="Consolas"/>
              </a:rPr>
              <a:t>bir</a:t>
            </a:r>
            <a:r>
              <a:rPr dirty="0" sz="1400" spc="35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0D0D0D"/>
                </a:solidFill>
                <a:latin typeface="Consolas"/>
                <a:cs typeface="Consolas"/>
              </a:rPr>
              <a:t>bireyin</a:t>
            </a:r>
            <a:r>
              <a:rPr dirty="0" sz="1400" spc="35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0D0D0D"/>
                </a:solidFill>
                <a:latin typeface="Consolas"/>
                <a:cs typeface="Consolas"/>
              </a:rPr>
              <a:t>uygunluk</a:t>
            </a:r>
            <a:r>
              <a:rPr dirty="0" sz="1400" spc="34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0D0D0D"/>
                </a:solidFill>
                <a:latin typeface="Consolas"/>
                <a:cs typeface="Consolas"/>
              </a:rPr>
              <a:t>(fitness)</a:t>
            </a:r>
            <a:r>
              <a:rPr dirty="0" sz="1400" spc="35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0D0D0D"/>
                </a:solidFill>
                <a:latin typeface="Consolas"/>
                <a:cs typeface="Consolas"/>
              </a:rPr>
              <a:t>değeri</a:t>
            </a:r>
            <a:r>
              <a:rPr dirty="0" sz="1400" spc="35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0D0D0D"/>
                </a:solidFill>
                <a:latin typeface="Consolas"/>
                <a:cs typeface="Consolas"/>
              </a:rPr>
              <a:t>hesaplanır.</a:t>
            </a:r>
            <a:r>
              <a:rPr dirty="0" sz="1400" spc="34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0D0D0D"/>
                </a:solidFill>
                <a:latin typeface="Consolas"/>
                <a:cs typeface="Consolas"/>
              </a:rPr>
              <a:t>Daha</a:t>
            </a:r>
            <a:r>
              <a:rPr dirty="0" sz="1400" spc="34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0D0D0D"/>
                </a:solidFill>
                <a:latin typeface="Consolas"/>
                <a:cs typeface="Consolas"/>
              </a:rPr>
              <a:t>uygun</a:t>
            </a:r>
            <a:r>
              <a:rPr dirty="0" sz="1400" spc="35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0D0D0D"/>
                </a:solidFill>
                <a:latin typeface="Consolas"/>
                <a:cs typeface="Consolas"/>
              </a:rPr>
              <a:t>bireyler,</a:t>
            </a:r>
            <a:r>
              <a:rPr dirty="0" sz="1400" spc="36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0D0D0D"/>
                </a:solidFill>
                <a:latin typeface="Consolas"/>
                <a:cs typeface="Consolas"/>
              </a:rPr>
              <a:t>gelecek</a:t>
            </a:r>
            <a:r>
              <a:rPr dirty="0" sz="1400" spc="36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400" spc="-10">
                <a:solidFill>
                  <a:srgbClr val="0D0D0D"/>
                </a:solidFill>
                <a:latin typeface="Consolas"/>
                <a:cs typeface="Consolas"/>
              </a:rPr>
              <a:t>nesilin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3167889" y="3769223"/>
            <a:ext cx="860679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85470" algn="l"/>
                <a:tab pos="1257935" algn="l"/>
                <a:tab pos="2124710" algn="l"/>
                <a:tab pos="3089275" algn="l"/>
                <a:tab pos="3957954" algn="l"/>
                <a:tab pos="5120640" algn="l"/>
                <a:tab pos="5694045" algn="l"/>
                <a:tab pos="6365875" algn="l"/>
                <a:tab pos="7431405" algn="l"/>
                <a:tab pos="8199755" algn="l"/>
              </a:tabLst>
            </a:pPr>
            <a:r>
              <a:rPr dirty="0" sz="1400" spc="-20">
                <a:solidFill>
                  <a:srgbClr val="0D0D0D"/>
                </a:solidFill>
                <a:latin typeface="Consolas"/>
                <a:cs typeface="Consolas"/>
              </a:rPr>
              <a:t>daha</a:t>
            </a:r>
            <a:r>
              <a:rPr dirty="0" sz="14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1400" spc="-20">
                <a:solidFill>
                  <a:srgbClr val="0D0D0D"/>
                </a:solidFill>
                <a:latin typeface="Consolas"/>
                <a:cs typeface="Consolas"/>
              </a:rPr>
              <a:t>fazla</a:t>
            </a:r>
            <a:r>
              <a:rPr dirty="0" sz="14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1400" spc="-10">
                <a:solidFill>
                  <a:srgbClr val="0D0D0D"/>
                </a:solidFill>
                <a:latin typeface="Consolas"/>
                <a:cs typeface="Consolas"/>
              </a:rPr>
              <a:t>katkıda</a:t>
            </a:r>
            <a:r>
              <a:rPr dirty="0" sz="14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1400" spc="-10">
                <a:solidFill>
                  <a:srgbClr val="0D0D0D"/>
                </a:solidFill>
                <a:latin typeface="Consolas"/>
                <a:cs typeface="Consolas"/>
              </a:rPr>
              <a:t>bulunur.</a:t>
            </a:r>
            <a:r>
              <a:rPr dirty="0" sz="14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1400" spc="-10">
                <a:solidFill>
                  <a:srgbClr val="0D0D0D"/>
                </a:solidFill>
                <a:latin typeface="Consolas"/>
                <a:cs typeface="Consolas"/>
              </a:rPr>
              <a:t>Seçilim</a:t>
            </a:r>
            <a:r>
              <a:rPr dirty="0" sz="14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1400" spc="-10">
                <a:solidFill>
                  <a:srgbClr val="0D0D0D"/>
                </a:solidFill>
                <a:latin typeface="Consolas"/>
                <a:cs typeface="Consolas"/>
              </a:rPr>
              <a:t>operatörü,</a:t>
            </a:r>
            <a:r>
              <a:rPr dirty="0" sz="14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1400" spc="-20">
                <a:solidFill>
                  <a:srgbClr val="0D0D0D"/>
                </a:solidFill>
                <a:latin typeface="Consolas"/>
                <a:cs typeface="Consolas"/>
              </a:rPr>
              <a:t>daha</a:t>
            </a:r>
            <a:r>
              <a:rPr dirty="0" sz="14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1400" spc="-10">
                <a:solidFill>
                  <a:srgbClr val="0D0D0D"/>
                </a:solidFill>
                <a:latin typeface="Consolas"/>
                <a:cs typeface="Consolas"/>
              </a:rPr>
              <a:t>uygun</a:t>
            </a:r>
            <a:r>
              <a:rPr dirty="0" sz="14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1400" spc="-10">
                <a:solidFill>
                  <a:srgbClr val="0D0D0D"/>
                </a:solidFill>
                <a:latin typeface="Consolas"/>
                <a:cs typeface="Consolas"/>
              </a:rPr>
              <a:t>bireyleri</a:t>
            </a:r>
            <a:r>
              <a:rPr dirty="0" sz="14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1400" spc="-10">
                <a:solidFill>
                  <a:srgbClr val="0D0D0D"/>
                </a:solidFill>
                <a:latin typeface="Consolas"/>
                <a:cs typeface="Consolas"/>
              </a:rPr>
              <a:t>seçmek</a:t>
            </a:r>
            <a:r>
              <a:rPr dirty="0" sz="14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1400" spc="-20">
                <a:solidFill>
                  <a:srgbClr val="0D0D0D"/>
                </a:solidFill>
                <a:latin typeface="Consolas"/>
                <a:cs typeface="Consolas"/>
              </a:rPr>
              <a:t>için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1243088" y="3769223"/>
            <a:ext cx="1774189" cy="6661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84785" marR="5080" indent="-635">
              <a:lnSpc>
                <a:spcPct val="100000"/>
              </a:lnSpc>
              <a:spcBef>
                <a:spcPts val="100"/>
              </a:spcBef>
            </a:pPr>
            <a:r>
              <a:rPr dirty="0" sz="1400" spc="-10">
                <a:solidFill>
                  <a:srgbClr val="0D0D0D"/>
                </a:solidFill>
                <a:latin typeface="Consolas"/>
                <a:cs typeface="Consolas"/>
              </a:rPr>
              <a:t>oluşturulmasında kullanılır.</a:t>
            </a:r>
            <a:endParaRPr sz="1400">
              <a:latin typeface="Consolas"/>
              <a:cs typeface="Consolas"/>
            </a:endParaRPr>
          </a:p>
          <a:p>
            <a:pPr marL="184150" indent="-171450">
              <a:lnSpc>
                <a:spcPct val="100000"/>
              </a:lnSpc>
              <a:buFont typeface="Wingdings"/>
              <a:buChar char=""/>
              <a:tabLst>
                <a:tab pos="184150" algn="l"/>
              </a:tabLst>
            </a:pPr>
            <a:r>
              <a:rPr dirty="0" sz="1400" spc="-10">
                <a:solidFill>
                  <a:srgbClr val="0D0D0D"/>
                </a:solidFill>
                <a:latin typeface="Consolas"/>
                <a:cs typeface="Consolas"/>
              </a:rPr>
              <a:t>Yerelleştirme: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2998853" y="4195870"/>
            <a:ext cx="7379334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11505" algn="l"/>
                <a:tab pos="1603375" algn="l"/>
                <a:tab pos="3089275" algn="l"/>
                <a:tab pos="3787140" algn="l"/>
                <a:tab pos="4485640" algn="l"/>
                <a:tab pos="5477510" algn="l"/>
                <a:tab pos="6076315" algn="l"/>
                <a:tab pos="6577965" algn="l"/>
              </a:tabLst>
            </a:pPr>
            <a:r>
              <a:rPr dirty="0" sz="1400" spc="-20">
                <a:solidFill>
                  <a:srgbClr val="0D0D0D"/>
                </a:solidFill>
                <a:latin typeface="Consolas"/>
                <a:cs typeface="Consolas"/>
              </a:rPr>
              <a:t>Bazı</a:t>
            </a:r>
            <a:r>
              <a:rPr dirty="0" sz="14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1400" spc="-10">
                <a:solidFill>
                  <a:srgbClr val="0D0D0D"/>
                </a:solidFill>
                <a:latin typeface="Consolas"/>
                <a:cs typeface="Consolas"/>
              </a:rPr>
              <a:t>evrimsel</a:t>
            </a:r>
            <a:r>
              <a:rPr dirty="0" sz="14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1400" spc="-10">
                <a:solidFill>
                  <a:srgbClr val="0D0D0D"/>
                </a:solidFill>
                <a:latin typeface="Consolas"/>
                <a:cs typeface="Consolas"/>
              </a:rPr>
              <a:t>algoritmalar,</a:t>
            </a:r>
            <a:r>
              <a:rPr dirty="0" sz="14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1400" spc="-10">
                <a:solidFill>
                  <a:srgbClr val="0D0D0D"/>
                </a:solidFill>
                <a:latin typeface="Consolas"/>
                <a:cs typeface="Consolas"/>
              </a:rPr>
              <a:t>yerel</a:t>
            </a:r>
            <a:r>
              <a:rPr dirty="0" sz="14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1400" spc="-10">
                <a:solidFill>
                  <a:srgbClr val="0D0D0D"/>
                </a:solidFill>
                <a:latin typeface="Consolas"/>
                <a:cs typeface="Consolas"/>
              </a:rPr>
              <a:t>arama</a:t>
            </a:r>
            <a:r>
              <a:rPr dirty="0" sz="14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1400" spc="-10">
                <a:solidFill>
                  <a:srgbClr val="0D0D0D"/>
                </a:solidFill>
                <a:latin typeface="Consolas"/>
                <a:cs typeface="Consolas"/>
              </a:rPr>
              <a:t>alanında</a:t>
            </a:r>
            <a:r>
              <a:rPr dirty="0" sz="14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1400" spc="-20">
                <a:solidFill>
                  <a:srgbClr val="0D0D0D"/>
                </a:solidFill>
                <a:latin typeface="Consolas"/>
                <a:cs typeface="Consolas"/>
              </a:rPr>
              <a:t>daha</a:t>
            </a:r>
            <a:r>
              <a:rPr dirty="0" sz="14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1400" spc="-25">
                <a:solidFill>
                  <a:srgbClr val="0D0D0D"/>
                </a:solidFill>
                <a:latin typeface="Consolas"/>
                <a:cs typeface="Consolas"/>
              </a:rPr>
              <a:t>iyi</a:t>
            </a:r>
            <a:r>
              <a:rPr dirty="0" sz="14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1400" spc="-10">
                <a:solidFill>
                  <a:srgbClr val="0D0D0D"/>
                </a:solidFill>
                <a:latin typeface="Consolas"/>
                <a:cs typeface="Consolas"/>
              </a:rPr>
              <a:t>çözümler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6847097" y="4195870"/>
            <a:ext cx="4925695" cy="4533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3709035">
              <a:lnSpc>
                <a:spcPct val="100000"/>
              </a:lnSpc>
              <a:spcBef>
                <a:spcPts val="100"/>
              </a:spcBef>
              <a:tabLst>
                <a:tab pos="4517390" algn="l"/>
              </a:tabLst>
            </a:pPr>
            <a:r>
              <a:rPr dirty="0" sz="1400" spc="-10">
                <a:solidFill>
                  <a:srgbClr val="0D0D0D"/>
                </a:solidFill>
                <a:latin typeface="Consolas"/>
                <a:cs typeface="Consolas"/>
              </a:rPr>
              <a:t>bulmak</a:t>
            </a:r>
            <a:r>
              <a:rPr dirty="0" sz="14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1400" spc="-20">
                <a:solidFill>
                  <a:srgbClr val="0D0D0D"/>
                </a:solidFill>
                <a:latin typeface="Consolas"/>
                <a:cs typeface="Consolas"/>
              </a:rPr>
              <a:t>için </a:t>
            </a:r>
            <a:r>
              <a:rPr dirty="0" sz="1400">
                <a:solidFill>
                  <a:srgbClr val="0D0D0D"/>
                </a:solidFill>
                <a:latin typeface="Consolas"/>
                <a:cs typeface="Consolas"/>
              </a:rPr>
              <a:t>popülasyondaki</a:t>
            </a:r>
            <a:r>
              <a:rPr dirty="0" sz="1400" spc="26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0D0D0D"/>
                </a:solidFill>
                <a:latin typeface="Consolas"/>
                <a:cs typeface="Consolas"/>
              </a:rPr>
              <a:t>bireyleri</a:t>
            </a:r>
            <a:r>
              <a:rPr dirty="0" sz="1400" spc="27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0D0D0D"/>
                </a:solidFill>
                <a:latin typeface="Consolas"/>
                <a:cs typeface="Consolas"/>
              </a:rPr>
              <a:t>çevreleyen</a:t>
            </a:r>
            <a:r>
              <a:rPr dirty="0" sz="1400" spc="28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0D0D0D"/>
                </a:solidFill>
                <a:latin typeface="Consolas"/>
                <a:cs typeface="Consolas"/>
              </a:rPr>
              <a:t>bölgede</a:t>
            </a:r>
            <a:r>
              <a:rPr dirty="0" sz="1400" spc="28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400" spc="-20">
                <a:solidFill>
                  <a:srgbClr val="0D0D0D"/>
                </a:solidFill>
                <a:latin typeface="Consolas"/>
                <a:cs typeface="Consolas"/>
              </a:rPr>
              <a:t>daha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1243088" y="4409305"/>
            <a:ext cx="5489575" cy="6661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84785" marR="508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solidFill>
                  <a:srgbClr val="0D0D0D"/>
                </a:solidFill>
                <a:latin typeface="Consolas"/>
                <a:cs typeface="Consolas"/>
              </a:rPr>
              <a:t>yerelleştirme</a:t>
            </a:r>
            <a:r>
              <a:rPr dirty="0" sz="1400" spc="27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0D0D0D"/>
                </a:solidFill>
                <a:latin typeface="Consolas"/>
                <a:cs typeface="Consolas"/>
              </a:rPr>
              <a:t>stratejileri</a:t>
            </a:r>
            <a:r>
              <a:rPr dirty="0" sz="1400" spc="28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0D0D0D"/>
                </a:solidFill>
                <a:latin typeface="Consolas"/>
                <a:cs typeface="Consolas"/>
              </a:rPr>
              <a:t>kullanır.</a:t>
            </a:r>
            <a:r>
              <a:rPr dirty="0" sz="1400" spc="29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0D0D0D"/>
                </a:solidFill>
                <a:latin typeface="Consolas"/>
                <a:cs typeface="Consolas"/>
              </a:rPr>
              <a:t>Bu</a:t>
            </a:r>
            <a:r>
              <a:rPr dirty="0" sz="1400" spc="28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400" spc="-10">
                <a:solidFill>
                  <a:srgbClr val="0D0D0D"/>
                </a:solidFill>
                <a:latin typeface="Consolas"/>
                <a:cs typeface="Consolas"/>
              </a:rPr>
              <a:t>stratejiler, </a:t>
            </a:r>
            <a:r>
              <a:rPr dirty="0" sz="1400">
                <a:solidFill>
                  <a:srgbClr val="0D0D0D"/>
                </a:solidFill>
                <a:latin typeface="Consolas"/>
                <a:cs typeface="Consolas"/>
              </a:rPr>
              <a:t>iyi</a:t>
            </a:r>
            <a:r>
              <a:rPr dirty="0" sz="1400" spc="-4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0D0D0D"/>
                </a:solidFill>
                <a:latin typeface="Consolas"/>
                <a:cs typeface="Consolas"/>
              </a:rPr>
              <a:t>çözümleri</a:t>
            </a:r>
            <a:r>
              <a:rPr dirty="0" sz="1400" spc="-4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0D0D0D"/>
                </a:solidFill>
                <a:latin typeface="Consolas"/>
                <a:cs typeface="Consolas"/>
              </a:rPr>
              <a:t>bulmaya</a:t>
            </a:r>
            <a:r>
              <a:rPr dirty="0" sz="1400" spc="-3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400" spc="-10">
                <a:solidFill>
                  <a:srgbClr val="0D0D0D"/>
                </a:solidFill>
                <a:latin typeface="Consolas"/>
                <a:cs typeface="Consolas"/>
              </a:rPr>
              <a:t>odaklanır.</a:t>
            </a:r>
            <a:endParaRPr sz="1400">
              <a:latin typeface="Consolas"/>
              <a:cs typeface="Consolas"/>
            </a:endParaRPr>
          </a:p>
          <a:p>
            <a:pPr marL="184150" indent="-171450">
              <a:lnSpc>
                <a:spcPct val="100000"/>
              </a:lnSpc>
              <a:buFont typeface="Wingdings"/>
              <a:buChar char=""/>
              <a:tabLst>
                <a:tab pos="184150" algn="l"/>
              </a:tabLst>
            </a:pPr>
            <a:r>
              <a:rPr dirty="0" sz="1400">
                <a:solidFill>
                  <a:srgbClr val="0D0D0D"/>
                </a:solidFill>
                <a:latin typeface="Consolas"/>
                <a:cs typeface="Consolas"/>
              </a:rPr>
              <a:t>Sonlandırma</a:t>
            </a:r>
            <a:r>
              <a:rPr dirty="0" sz="1400" spc="24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0D0D0D"/>
                </a:solidFill>
                <a:latin typeface="Consolas"/>
                <a:cs typeface="Consolas"/>
              </a:rPr>
              <a:t>Koşulları:</a:t>
            </a:r>
            <a:r>
              <a:rPr dirty="0" sz="1400" spc="24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0D0D0D"/>
                </a:solidFill>
                <a:latin typeface="Consolas"/>
                <a:cs typeface="Consolas"/>
              </a:rPr>
              <a:t>Algoritmanın</a:t>
            </a:r>
            <a:r>
              <a:rPr dirty="0" sz="1400" spc="25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0D0D0D"/>
                </a:solidFill>
                <a:latin typeface="Consolas"/>
                <a:cs typeface="Consolas"/>
              </a:rPr>
              <a:t>sona</a:t>
            </a:r>
            <a:r>
              <a:rPr dirty="0" sz="1400" spc="23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400" spc="-10">
                <a:solidFill>
                  <a:srgbClr val="0D0D0D"/>
                </a:solidFill>
                <a:latin typeface="Consolas"/>
                <a:cs typeface="Consolas"/>
              </a:rPr>
              <a:t>erdirilmesi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6825343" y="4835950"/>
            <a:ext cx="4947285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solidFill>
                  <a:srgbClr val="0D0D0D"/>
                </a:solidFill>
                <a:latin typeface="Consolas"/>
                <a:cs typeface="Consolas"/>
              </a:rPr>
              <a:t>için</a:t>
            </a:r>
            <a:r>
              <a:rPr dirty="0" sz="1400" spc="26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0D0D0D"/>
                </a:solidFill>
                <a:latin typeface="Consolas"/>
                <a:cs typeface="Consolas"/>
              </a:rPr>
              <a:t>belirlenen</a:t>
            </a:r>
            <a:r>
              <a:rPr dirty="0" sz="1400" spc="26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0D0D0D"/>
                </a:solidFill>
                <a:latin typeface="Consolas"/>
                <a:cs typeface="Consolas"/>
              </a:rPr>
              <a:t>koşullar.</a:t>
            </a:r>
            <a:r>
              <a:rPr dirty="0" sz="1400" spc="26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0D0D0D"/>
                </a:solidFill>
                <a:latin typeface="Consolas"/>
                <a:cs typeface="Consolas"/>
              </a:rPr>
              <a:t>Bu</a:t>
            </a:r>
            <a:r>
              <a:rPr dirty="0" sz="1400" spc="26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0D0D0D"/>
                </a:solidFill>
                <a:latin typeface="Consolas"/>
                <a:cs typeface="Consolas"/>
              </a:rPr>
              <a:t>koşullar</a:t>
            </a:r>
            <a:r>
              <a:rPr dirty="0" sz="1400" spc="26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400" spc="-10">
                <a:solidFill>
                  <a:srgbClr val="0D0D0D"/>
                </a:solidFill>
                <a:latin typeface="Consolas"/>
                <a:cs typeface="Consolas"/>
              </a:rPr>
              <a:t>genellikle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1243088" y="5049385"/>
            <a:ext cx="10529570" cy="10934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8415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solidFill>
                  <a:srgbClr val="0D0D0D"/>
                </a:solidFill>
                <a:latin typeface="Consolas"/>
                <a:cs typeface="Consolas"/>
              </a:rPr>
              <a:t>maksimum</a:t>
            </a:r>
            <a:r>
              <a:rPr dirty="0" sz="1400" spc="-4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0D0D0D"/>
                </a:solidFill>
                <a:latin typeface="Consolas"/>
                <a:cs typeface="Consolas"/>
              </a:rPr>
              <a:t>iterasyon</a:t>
            </a:r>
            <a:r>
              <a:rPr dirty="0" sz="1400" spc="-4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0D0D0D"/>
                </a:solidFill>
                <a:latin typeface="Consolas"/>
                <a:cs typeface="Consolas"/>
              </a:rPr>
              <a:t>sayısı</a:t>
            </a:r>
            <a:r>
              <a:rPr dirty="0" sz="1400" spc="-4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0D0D0D"/>
                </a:solidFill>
                <a:latin typeface="Consolas"/>
                <a:cs typeface="Consolas"/>
              </a:rPr>
              <a:t>veya</a:t>
            </a:r>
            <a:r>
              <a:rPr dirty="0" sz="1400" spc="-4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0D0D0D"/>
                </a:solidFill>
                <a:latin typeface="Consolas"/>
                <a:cs typeface="Consolas"/>
              </a:rPr>
              <a:t>hedef</a:t>
            </a:r>
            <a:r>
              <a:rPr dirty="0" sz="1400" spc="-3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0D0D0D"/>
                </a:solidFill>
                <a:latin typeface="Consolas"/>
                <a:cs typeface="Consolas"/>
              </a:rPr>
              <a:t>uygunluk</a:t>
            </a:r>
            <a:r>
              <a:rPr dirty="0" sz="1400" spc="-4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0D0D0D"/>
                </a:solidFill>
                <a:latin typeface="Consolas"/>
                <a:cs typeface="Consolas"/>
              </a:rPr>
              <a:t>değerine</a:t>
            </a:r>
            <a:r>
              <a:rPr dirty="0" sz="1400" spc="-4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0D0D0D"/>
                </a:solidFill>
                <a:latin typeface="Consolas"/>
                <a:cs typeface="Consolas"/>
              </a:rPr>
              <a:t>ulaşma</a:t>
            </a:r>
            <a:r>
              <a:rPr dirty="0" sz="1400" spc="-4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0D0D0D"/>
                </a:solidFill>
                <a:latin typeface="Consolas"/>
                <a:cs typeface="Consolas"/>
              </a:rPr>
              <a:t>gibi</a:t>
            </a:r>
            <a:r>
              <a:rPr dirty="0" sz="1400" spc="-3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0D0D0D"/>
                </a:solidFill>
                <a:latin typeface="Consolas"/>
                <a:cs typeface="Consolas"/>
              </a:rPr>
              <a:t>kriterler</a:t>
            </a:r>
            <a:r>
              <a:rPr dirty="0" sz="1400" spc="-4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400" spc="-10">
                <a:solidFill>
                  <a:srgbClr val="0D0D0D"/>
                </a:solidFill>
                <a:latin typeface="Consolas"/>
                <a:cs typeface="Consolas"/>
              </a:rPr>
              <a:t>olabilir.</a:t>
            </a:r>
            <a:endParaRPr sz="14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400">
              <a:latin typeface="Consolas"/>
              <a:cs typeface="Consolas"/>
            </a:endParaRPr>
          </a:p>
          <a:p>
            <a:pPr algn="just" marL="12700" marR="5080" indent="-635">
              <a:lnSpc>
                <a:spcPct val="100000"/>
              </a:lnSpc>
              <a:spcBef>
                <a:spcPts val="5"/>
              </a:spcBef>
            </a:pPr>
            <a:r>
              <a:rPr dirty="0" sz="1400">
                <a:solidFill>
                  <a:srgbClr val="0D0D0D"/>
                </a:solidFill>
                <a:latin typeface="Consolas"/>
                <a:cs typeface="Consolas"/>
              </a:rPr>
              <a:t>Evrimsel</a:t>
            </a:r>
            <a:r>
              <a:rPr dirty="0" sz="1400" spc="47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0D0D0D"/>
                </a:solidFill>
                <a:latin typeface="Consolas"/>
                <a:cs typeface="Consolas"/>
              </a:rPr>
              <a:t>algoritmalar,</a:t>
            </a:r>
            <a:r>
              <a:rPr dirty="0" sz="1400" spc="48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0D0D0D"/>
                </a:solidFill>
                <a:latin typeface="Consolas"/>
                <a:cs typeface="Consolas"/>
              </a:rPr>
              <a:t>karmaşık</a:t>
            </a:r>
            <a:r>
              <a:rPr dirty="0" sz="1400" spc="47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0D0D0D"/>
                </a:solidFill>
                <a:latin typeface="Consolas"/>
                <a:cs typeface="Consolas"/>
              </a:rPr>
              <a:t>ve</a:t>
            </a:r>
            <a:r>
              <a:rPr dirty="0" sz="1400" spc="47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0D0D0D"/>
                </a:solidFill>
                <a:latin typeface="Consolas"/>
                <a:cs typeface="Consolas"/>
              </a:rPr>
              <a:t>çok</a:t>
            </a:r>
            <a:r>
              <a:rPr dirty="0" sz="1400" spc="47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0D0D0D"/>
                </a:solidFill>
                <a:latin typeface="Consolas"/>
                <a:cs typeface="Consolas"/>
              </a:rPr>
              <a:t>boyutlu</a:t>
            </a:r>
            <a:r>
              <a:rPr dirty="0" sz="1400" spc="47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0D0D0D"/>
                </a:solidFill>
                <a:latin typeface="Consolas"/>
                <a:cs typeface="Consolas"/>
              </a:rPr>
              <a:t>optimizasyon</a:t>
            </a:r>
            <a:r>
              <a:rPr dirty="0" sz="1400" spc="47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0D0D0D"/>
                </a:solidFill>
                <a:latin typeface="Consolas"/>
                <a:cs typeface="Consolas"/>
              </a:rPr>
              <a:t>problemlerinde</a:t>
            </a:r>
            <a:r>
              <a:rPr dirty="0" sz="1400" spc="47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0D0D0D"/>
                </a:solidFill>
                <a:latin typeface="Consolas"/>
                <a:cs typeface="Consolas"/>
              </a:rPr>
              <a:t>yaygın</a:t>
            </a:r>
            <a:r>
              <a:rPr dirty="0" sz="1400" spc="484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0D0D0D"/>
                </a:solidFill>
                <a:latin typeface="Consolas"/>
                <a:cs typeface="Consolas"/>
              </a:rPr>
              <a:t>olarak</a:t>
            </a:r>
            <a:r>
              <a:rPr dirty="0" sz="1400" spc="47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400" spc="-10">
                <a:solidFill>
                  <a:srgbClr val="0D0D0D"/>
                </a:solidFill>
                <a:latin typeface="Consolas"/>
                <a:cs typeface="Consolas"/>
              </a:rPr>
              <a:t>kullanılır. </a:t>
            </a:r>
            <a:r>
              <a:rPr dirty="0" sz="1400">
                <a:solidFill>
                  <a:srgbClr val="0D0D0D"/>
                </a:solidFill>
                <a:latin typeface="Consolas"/>
                <a:cs typeface="Consolas"/>
              </a:rPr>
              <a:t>Özellikle</a:t>
            </a:r>
            <a:r>
              <a:rPr dirty="0" sz="1400" spc="26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0D0D0D"/>
                </a:solidFill>
                <a:latin typeface="Consolas"/>
                <a:cs typeface="Consolas"/>
              </a:rPr>
              <a:t>genetik</a:t>
            </a:r>
            <a:r>
              <a:rPr dirty="0" sz="1400" spc="26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0D0D0D"/>
                </a:solidFill>
                <a:latin typeface="Consolas"/>
                <a:cs typeface="Consolas"/>
              </a:rPr>
              <a:t>algoritmalar</a:t>
            </a:r>
            <a:r>
              <a:rPr dirty="0" sz="1400" spc="26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0D0D0D"/>
                </a:solidFill>
                <a:latin typeface="Consolas"/>
                <a:cs typeface="Consolas"/>
              </a:rPr>
              <a:t>(GA),</a:t>
            </a:r>
            <a:r>
              <a:rPr dirty="0" sz="1400" spc="26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0D0D0D"/>
                </a:solidFill>
                <a:latin typeface="Consolas"/>
                <a:cs typeface="Consolas"/>
              </a:rPr>
              <a:t>evrimsel</a:t>
            </a:r>
            <a:r>
              <a:rPr dirty="0" sz="1400" spc="26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0D0D0D"/>
                </a:solidFill>
                <a:latin typeface="Consolas"/>
                <a:cs typeface="Consolas"/>
              </a:rPr>
              <a:t>stratejiler</a:t>
            </a:r>
            <a:r>
              <a:rPr dirty="0" sz="1400" spc="254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0D0D0D"/>
                </a:solidFill>
                <a:latin typeface="Consolas"/>
                <a:cs typeface="Consolas"/>
              </a:rPr>
              <a:t>(ES),</a:t>
            </a:r>
            <a:r>
              <a:rPr dirty="0" sz="1400" spc="26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0D0D0D"/>
                </a:solidFill>
                <a:latin typeface="Consolas"/>
                <a:cs typeface="Consolas"/>
              </a:rPr>
              <a:t>farklılıkların</a:t>
            </a:r>
            <a:r>
              <a:rPr dirty="0" sz="1400" spc="254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0D0D0D"/>
                </a:solidFill>
                <a:latin typeface="Consolas"/>
                <a:cs typeface="Consolas"/>
              </a:rPr>
              <a:t>artırılması</a:t>
            </a:r>
            <a:r>
              <a:rPr dirty="0" sz="1400" spc="26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400" spc="-10">
                <a:solidFill>
                  <a:srgbClr val="0D0D0D"/>
                </a:solidFill>
                <a:latin typeface="Consolas"/>
                <a:cs typeface="Consolas"/>
              </a:rPr>
              <a:t>stratejileri </a:t>
            </a:r>
            <a:r>
              <a:rPr dirty="0" sz="1400">
                <a:solidFill>
                  <a:srgbClr val="0D0D0D"/>
                </a:solidFill>
                <a:latin typeface="Consolas"/>
                <a:cs typeface="Consolas"/>
              </a:rPr>
              <a:t>(DE)</a:t>
            </a:r>
            <a:r>
              <a:rPr dirty="0" sz="1400" spc="-4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0D0D0D"/>
                </a:solidFill>
                <a:latin typeface="Consolas"/>
                <a:cs typeface="Consolas"/>
              </a:rPr>
              <a:t>ve</a:t>
            </a:r>
            <a:r>
              <a:rPr dirty="0" sz="1400" spc="-3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0D0D0D"/>
                </a:solidFill>
                <a:latin typeface="Consolas"/>
                <a:cs typeface="Consolas"/>
              </a:rPr>
              <a:t>genetik</a:t>
            </a:r>
            <a:r>
              <a:rPr dirty="0" sz="1400" spc="-3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0D0D0D"/>
                </a:solidFill>
                <a:latin typeface="Consolas"/>
                <a:cs typeface="Consolas"/>
              </a:rPr>
              <a:t>programlama</a:t>
            </a:r>
            <a:r>
              <a:rPr dirty="0" sz="1400" spc="-4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0D0D0D"/>
                </a:solidFill>
                <a:latin typeface="Consolas"/>
                <a:cs typeface="Consolas"/>
              </a:rPr>
              <a:t>(GP)</a:t>
            </a:r>
            <a:r>
              <a:rPr dirty="0" sz="1400" spc="-4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0D0D0D"/>
                </a:solidFill>
                <a:latin typeface="Consolas"/>
                <a:cs typeface="Consolas"/>
              </a:rPr>
              <a:t>gibi</a:t>
            </a:r>
            <a:r>
              <a:rPr dirty="0" sz="1400" spc="-3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0D0D0D"/>
                </a:solidFill>
                <a:latin typeface="Consolas"/>
                <a:cs typeface="Consolas"/>
              </a:rPr>
              <a:t>farklı</a:t>
            </a:r>
            <a:r>
              <a:rPr dirty="0" sz="1400" spc="-2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0D0D0D"/>
                </a:solidFill>
                <a:latin typeface="Consolas"/>
                <a:cs typeface="Consolas"/>
              </a:rPr>
              <a:t>türevleri</a:t>
            </a:r>
            <a:r>
              <a:rPr dirty="0" sz="1400" spc="-3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400" spc="-10">
                <a:solidFill>
                  <a:srgbClr val="0D0D0D"/>
                </a:solidFill>
                <a:latin typeface="Consolas"/>
                <a:cs typeface="Consolas"/>
              </a:rPr>
              <a:t>bulunur.</a:t>
            </a:r>
            <a:endParaRPr sz="1400">
              <a:latin typeface="Consolas"/>
              <a:cs typeface="Consolas"/>
            </a:endParaRPr>
          </a:p>
        </p:txBody>
      </p:sp>
      <p:pic>
        <p:nvPicPr>
          <p:cNvPr id="11" name="object 11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0018" cy="6857999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605734" y="30397"/>
            <a:ext cx="2407149" cy="178131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960755">
              <a:lnSpc>
                <a:spcPct val="100000"/>
              </a:lnSpc>
              <a:spcBef>
                <a:spcPts val="100"/>
              </a:spcBef>
            </a:pPr>
            <a:r>
              <a:rPr dirty="0"/>
              <a:t>EVRİMSEL</a:t>
            </a:r>
            <a:r>
              <a:rPr dirty="0" spc="-175"/>
              <a:t> </a:t>
            </a:r>
            <a:r>
              <a:rPr dirty="0" spc="-10"/>
              <a:t>ALGORİTMALAR</a:t>
            </a:r>
          </a:p>
        </p:txBody>
      </p:sp>
      <p:sp>
        <p:nvSpPr>
          <p:cNvPr id="4" name="object 4" descr=""/>
          <p:cNvSpPr txBox="1"/>
          <p:nvPr/>
        </p:nvSpPr>
        <p:spPr>
          <a:xfrm>
            <a:off x="1242886" y="782110"/>
            <a:ext cx="4871085" cy="12446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>
                <a:solidFill>
                  <a:srgbClr val="B94609"/>
                </a:solidFill>
                <a:latin typeface="Consolas"/>
                <a:cs typeface="Consolas"/>
              </a:rPr>
              <a:t>Genetik</a:t>
            </a:r>
            <a:r>
              <a:rPr dirty="0" sz="1600" spc="-50">
                <a:solidFill>
                  <a:srgbClr val="B94609"/>
                </a:solidFill>
                <a:latin typeface="Consolas"/>
                <a:cs typeface="Consolas"/>
              </a:rPr>
              <a:t> </a:t>
            </a:r>
            <a:r>
              <a:rPr dirty="0" sz="1600">
                <a:solidFill>
                  <a:srgbClr val="B94609"/>
                </a:solidFill>
                <a:latin typeface="Consolas"/>
                <a:cs typeface="Consolas"/>
              </a:rPr>
              <a:t>Algoritma</a:t>
            </a:r>
            <a:r>
              <a:rPr dirty="0" sz="1600" spc="-50">
                <a:solidFill>
                  <a:srgbClr val="B94609"/>
                </a:solidFill>
                <a:latin typeface="Consolas"/>
                <a:cs typeface="Consolas"/>
              </a:rPr>
              <a:t> </a:t>
            </a:r>
            <a:r>
              <a:rPr dirty="0" sz="1600" spc="-10">
                <a:solidFill>
                  <a:srgbClr val="B94609"/>
                </a:solidFill>
                <a:latin typeface="Consolas"/>
                <a:cs typeface="Consolas"/>
              </a:rPr>
              <a:t>(GA):</a:t>
            </a:r>
            <a:endParaRPr sz="16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600">
              <a:latin typeface="Consolas"/>
              <a:cs typeface="Consolas"/>
            </a:endParaRPr>
          </a:p>
          <a:p>
            <a:pPr marL="12700" marR="5080" indent="-635">
              <a:lnSpc>
                <a:spcPct val="100000"/>
              </a:lnSpc>
              <a:tabLst>
                <a:tab pos="1013460" algn="l"/>
                <a:tab pos="2680970" algn="l"/>
                <a:tab pos="3458210" algn="l"/>
                <a:tab pos="4457700" algn="l"/>
              </a:tabLst>
            </a:pPr>
            <a:r>
              <a:rPr dirty="0" sz="1600" spc="-10">
                <a:solidFill>
                  <a:srgbClr val="0D0D0D"/>
                </a:solidFill>
                <a:latin typeface="Consolas"/>
                <a:cs typeface="Consolas"/>
              </a:rPr>
              <a:t>Genetik</a:t>
            </a:r>
            <a:r>
              <a:rPr dirty="0" sz="16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1600" spc="-10">
                <a:solidFill>
                  <a:srgbClr val="0D0D0D"/>
                </a:solidFill>
                <a:latin typeface="Consolas"/>
                <a:cs typeface="Consolas"/>
              </a:rPr>
              <a:t>algoritmalar,</a:t>
            </a:r>
            <a:r>
              <a:rPr dirty="0" sz="16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1600" spc="-20">
                <a:solidFill>
                  <a:srgbClr val="0D0D0D"/>
                </a:solidFill>
                <a:latin typeface="Consolas"/>
                <a:cs typeface="Consolas"/>
              </a:rPr>
              <a:t>doğal</a:t>
            </a:r>
            <a:r>
              <a:rPr dirty="0" sz="16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1600" spc="-10">
                <a:solidFill>
                  <a:srgbClr val="0D0D0D"/>
                </a:solidFill>
                <a:latin typeface="Consolas"/>
                <a:cs typeface="Consolas"/>
              </a:rPr>
              <a:t>seçilim</a:t>
            </a:r>
            <a:r>
              <a:rPr dirty="0" sz="16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1600" spc="-25">
                <a:solidFill>
                  <a:srgbClr val="0D0D0D"/>
                </a:solidFill>
                <a:latin typeface="Consolas"/>
                <a:cs typeface="Consolas"/>
              </a:rPr>
              <a:t>ve </a:t>
            </a:r>
            <a:r>
              <a:rPr dirty="0" sz="1600">
                <a:solidFill>
                  <a:srgbClr val="0D0D0D"/>
                </a:solidFill>
                <a:latin typeface="Consolas"/>
                <a:cs typeface="Consolas"/>
              </a:rPr>
              <a:t>çaprazlama</a:t>
            </a:r>
            <a:r>
              <a:rPr dirty="0" sz="1600" spc="28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600">
                <a:solidFill>
                  <a:srgbClr val="0D0D0D"/>
                </a:solidFill>
                <a:latin typeface="Consolas"/>
                <a:cs typeface="Consolas"/>
              </a:rPr>
              <a:t>gibi</a:t>
            </a:r>
            <a:r>
              <a:rPr dirty="0" sz="1600" spc="30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600">
                <a:solidFill>
                  <a:srgbClr val="0D0D0D"/>
                </a:solidFill>
                <a:latin typeface="Consolas"/>
                <a:cs typeface="Consolas"/>
              </a:rPr>
              <a:t>genetik</a:t>
            </a:r>
            <a:r>
              <a:rPr dirty="0" sz="1600" spc="30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600">
                <a:solidFill>
                  <a:srgbClr val="0D0D0D"/>
                </a:solidFill>
                <a:latin typeface="Consolas"/>
                <a:cs typeface="Consolas"/>
              </a:rPr>
              <a:t>kavramlardan</a:t>
            </a:r>
            <a:r>
              <a:rPr dirty="0" sz="1600" spc="30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600" spc="-10">
                <a:solidFill>
                  <a:srgbClr val="0D0D0D"/>
                </a:solidFill>
                <a:latin typeface="Consolas"/>
                <a:cs typeface="Consolas"/>
              </a:rPr>
              <a:t>ilham tasarlanmıştır.</a:t>
            </a:r>
            <a:endParaRPr sz="1600">
              <a:latin typeface="Consolas"/>
              <a:cs typeface="Consolas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6132019" y="1269787"/>
            <a:ext cx="804545" cy="513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3825" marR="5080" indent="-111760">
              <a:lnSpc>
                <a:spcPct val="100000"/>
              </a:lnSpc>
              <a:spcBef>
                <a:spcPts val="95"/>
              </a:spcBef>
            </a:pPr>
            <a:r>
              <a:rPr dirty="0" sz="1600" spc="-10">
                <a:solidFill>
                  <a:srgbClr val="0D0D0D"/>
                </a:solidFill>
                <a:latin typeface="Consolas"/>
                <a:cs typeface="Consolas"/>
              </a:rPr>
              <a:t>genetik alarak</a:t>
            </a:r>
            <a:endParaRPr sz="1600">
              <a:latin typeface="Consolas"/>
              <a:cs typeface="Consolas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1243291" y="2245141"/>
            <a:ext cx="4404360" cy="513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524510" algn="l"/>
                <a:tab pos="1257300" algn="l"/>
                <a:tab pos="2546985" algn="l"/>
                <a:tab pos="3834765" algn="l"/>
              </a:tabLst>
            </a:pPr>
            <a:r>
              <a:rPr dirty="0" sz="1600" spc="-25">
                <a:solidFill>
                  <a:srgbClr val="0D0D0D"/>
                </a:solidFill>
                <a:latin typeface="Consolas"/>
                <a:cs typeface="Consolas"/>
              </a:rPr>
              <a:t>Bir</a:t>
            </a:r>
            <a:r>
              <a:rPr dirty="0" sz="16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1600" spc="-20">
                <a:solidFill>
                  <a:srgbClr val="0D0D0D"/>
                </a:solidFill>
                <a:latin typeface="Consolas"/>
                <a:cs typeface="Consolas"/>
              </a:rPr>
              <a:t>çözüm</a:t>
            </a:r>
            <a:r>
              <a:rPr dirty="0" sz="16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1600" spc="-10">
                <a:solidFill>
                  <a:srgbClr val="0D0D0D"/>
                </a:solidFill>
                <a:latin typeface="Consolas"/>
                <a:cs typeface="Consolas"/>
              </a:rPr>
              <a:t>uzayındaki</a:t>
            </a:r>
            <a:r>
              <a:rPr dirty="0" sz="16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1600" spc="-10">
                <a:solidFill>
                  <a:srgbClr val="0D0D0D"/>
                </a:solidFill>
                <a:latin typeface="Consolas"/>
                <a:cs typeface="Consolas"/>
              </a:rPr>
              <a:t>potansiyel</a:t>
            </a:r>
            <a:r>
              <a:rPr dirty="0" sz="16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1600" spc="-10">
                <a:solidFill>
                  <a:srgbClr val="0D0D0D"/>
                </a:solidFill>
                <a:latin typeface="Consolas"/>
                <a:cs typeface="Consolas"/>
              </a:rPr>
              <a:t>çözüm</a:t>
            </a:r>
            <a:endParaRPr sz="16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dirty="0" sz="1600" spc="-25">
                <a:solidFill>
                  <a:srgbClr val="0D0D0D"/>
                </a:solidFill>
                <a:latin typeface="Consolas"/>
                <a:cs typeface="Consolas"/>
              </a:rPr>
              <a:t>bir</a:t>
            </a:r>
            <a:endParaRPr sz="1600">
              <a:latin typeface="Consolas"/>
              <a:cs typeface="Consolas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1732589" y="2488979"/>
            <a:ext cx="382714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>
                <a:solidFill>
                  <a:srgbClr val="0D0D0D"/>
                </a:solidFill>
                <a:latin typeface="Consolas"/>
                <a:cs typeface="Consolas"/>
              </a:rPr>
              <a:t>popülasyon</a:t>
            </a:r>
            <a:r>
              <a:rPr dirty="0" sz="1600" spc="30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600">
                <a:solidFill>
                  <a:srgbClr val="0D0D0D"/>
                </a:solidFill>
                <a:latin typeface="Consolas"/>
                <a:cs typeface="Consolas"/>
              </a:rPr>
              <a:t>içinde</a:t>
            </a:r>
            <a:r>
              <a:rPr dirty="0" sz="1600" spc="30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600">
                <a:solidFill>
                  <a:srgbClr val="0D0D0D"/>
                </a:solidFill>
                <a:latin typeface="Consolas"/>
                <a:cs typeface="Consolas"/>
              </a:rPr>
              <a:t>temsil</a:t>
            </a:r>
            <a:r>
              <a:rPr dirty="0" sz="1600" spc="30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600" spc="-10">
                <a:solidFill>
                  <a:srgbClr val="0D0D0D"/>
                </a:solidFill>
                <a:latin typeface="Consolas"/>
                <a:cs typeface="Consolas"/>
              </a:rPr>
              <a:t>ederler.</a:t>
            </a:r>
            <a:endParaRPr sz="1600">
              <a:latin typeface="Consolas"/>
              <a:cs typeface="Consolas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1243494" y="2732818"/>
            <a:ext cx="58229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10">
                <a:solidFill>
                  <a:srgbClr val="0D0D0D"/>
                </a:solidFill>
                <a:latin typeface="Consolas"/>
                <a:cs typeface="Consolas"/>
              </a:rPr>
              <a:t>doğal</a:t>
            </a:r>
            <a:endParaRPr sz="1600">
              <a:latin typeface="Consolas"/>
              <a:cs typeface="Consolas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1978049" y="2732818"/>
            <a:ext cx="355854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966469" algn="l"/>
                <a:tab pos="1367155" algn="l"/>
                <a:tab pos="2320925" algn="l"/>
              </a:tabLst>
            </a:pPr>
            <a:r>
              <a:rPr dirty="0" sz="1600" spc="-10">
                <a:solidFill>
                  <a:srgbClr val="0D0D0D"/>
                </a:solidFill>
                <a:latin typeface="Consolas"/>
                <a:cs typeface="Consolas"/>
              </a:rPr>
              <a:t>seçilim</a:t>
            </a:r>
            <a:r>
              <a:rPr dirty="0" sz="16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1600" spc="-25">
                <a:solidFill>
                  <a:srgbClr val="0D0D0D"/>
                </a:solidFill>
                <a:latin typeface="Consolas"/>
                <a:cs typeface="Consolas"/>
              </a:rPr>
              <a:t>ve</a:t>
            </a:r>
            <a:r>
              <a:rPr dirty="0" sz="16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1600" spc="-10">
                <a:solidFill>
                  <a:srgbClr val="0D0D0D"/>
                </a:solidFill>
                <a:latin typeface="Consolas"/>
                <a:cs typeface="Consolas"/>
              </a:rPr>
              <a:t>genetik</a:t>
            </a:r>
            <a:r>
              <a:rPr dirty="0" sz="16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1600" spc="-10">
                <a:solidFill>
                  <a:srgbClr val="0D0D0D"/>
                </a:solidFill>
                <a:latin typeface="Consolas"/>
                <a:cs typeface="Consolas"/>
              </a:rPr>
              <a:t>operatörler</a:t>
            </a:r>
            <a:endParaRPr sz="1600">
              <a:latin typeface="Consolas"/>
              <a:cs typeface="Consolas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5687516" y="2245141"/>
            <a:ext cx="1249680" cy="7569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12700" marR="5080" indent="110489">
              <a:lnSpc>
                <a:spcPct val="100000"/>
              </a:lnSpc>
              <a:spcBef>
                <a:spcPts val="95"/>
              </a:spcBef>
            </a:pPr>
            <a:r>
              <a:rPr dirty="0" sz="1600" spc="-10">
                <a:solidFill>
                  <a:srgbClr val="0D0D0D"/>
                </a:solidFill>
                <a:latin typeface="Consolas"/>
                <a:cs typeface="Consolas"/>
              </a:rPr>
              <a:t>adaylarını Popülasyon, (çaprazlama</a:t>
            </a:r>
            <a:endParaRPr sz="1600">
              <a:latin typeface="Consolas"/>
              <a:cs typeface="Consolas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1243291" y="2976656"/>
            <a:ext cx="5693410" cy="513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  <a:tabLst>
                <a:tab pos="413384" algn="l"/>
                <a:tab pos="1591310" algn="l"/>
                <a:tab pos="3101340" algn="l"/>
                <a:tab pos="4168140" algn="l"/>
                <a:tab pos="5123815" algn="l"/>
              </a:tabLst>
            </a:pPr>
            <a:r>
              <a:rPr dirty="0" sz="1600" spc="-25">
                <a:solidFill>
                  <a:srgbClr val="0D0D0D"/>
                </a:solidFill>
                <a:latin typeface="Consolas"/>
                <a:cs typeface="Consolas"/>
              </a:rPr>
              <a:t>ve</a:t>
            </a:r>
            <a:r>
              <a:rPr dirty="0" sz="16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1600" spc="-10">
                <a:solidFill>
                  <a:srgbClr val="0D0D0D"/>
                </a:solidFill>
                <a:latin typeface="Consolas"/>
                <a:cs typeface="Consolas"/>
              </a:rPr>
              <a:t>mutasyon)</a:t>
            </a:r>
            <a:r>
              <a:rPr dirty="0" sz="16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1600" spc="-10">
                <a:solidFill>
                  <a:srgbClr val="0D0D0D"/>
                </a:solidFill>
                <a:latin typeface="Consolas"/>
                <a:cs typeface="Consolas"/>
              </a:rPr>
              <a:t>aracılığıyla</a:t>
            </a:r>
            <a:r>
              <a:rPr dirty="0" sz="16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1600" spc="-10">
                <a:solidFill>
                  <a:srgbClr val="0D0D0D"/>
                </a:solidFill>
                <a:latin typeface="Consolas"/>
                <a:cs typeface="Consolas"/>
              </a:rPr>
              <a:t>nesiller</a:t>
            </a:r>
            <a:r>
              <a:rPr dirty="0" sz="16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1600" spc="-10">
                <a:solidFill>
                  <a:srgbClr val="0D0D0D"/>
                </a:solidFill>
                <a:latin typeface="Consolas"/>
                <a:cs typeface="Consolas"/>
              </a:rPr>
              <a:t>boyunca</a:t>
            </a:r>
            <a:r>
              <a:rPr dirty="0" sz="16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1600" spc="-10">
                <a:solidFill>
                  <a:srgbClr val="0D0D0D"/>
                </a:solidFill>
                <a:latin typeface="Consolas"/>
                <a:cs typeface="Consolas"/>
              </a:rPr>
              <a:t>evrim geçirir.</a:t>
            </a:r>
            <a:endParaRPr sz="1600">
              <a:latin typeface="Consolas"/>
              <a:cs typeface="Consolas"/>
            </a:endParaRPr>
          </a:p>
        </p:txBody>
      </p:sp>
      <p:pic>
        <p:nvPicPr>
          <p:cNvPr id="12" name="object 12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0018" cy="6857999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385863" y="1974591"/>
            <a:ext cx="4788501" cy="4795154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044026" y="3674630"/>
            <a:ext cx="4366247" cy="2879991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960755">
              <a:lnSpc>
                <a:spcPct val="100000"/>
              </a:lnSpc>
              <a:spcBef>
                <a:spcPts val="100"/>
              </a:spcBef>
            </a:pPr>
            <a:r>
              <a:rPr dirty="0"/>
              <a:t>EVRİMSEL</a:t>
            </a:r>
            <a:r>
              <a:rPr dirty="0" spc="-175"/>
              <a:t> </a:t>
            </a:r>
            <a:r>
              <a:rPr dirty="0" spc="-10"/>
              <a:t>ALGORİTMALAR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1243088" y="782110"/>
            <a:ext cx="269430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>
                <a:solidFill>
                  <a:srgbClr val="B94609"/>
                </a:solidFill>
                <a:latin typeface="Consolas"/>
                <a:cs typeface="Consolas"/>
              </a:rPr>
              <a:t>Diferansiyel</a:t>
            </a:r>
            <a:r>
              <a:rPr dirty="0" sz="1600" spc="-55">
                <a:solidFill>
                  <a:srgbClr val="B94609"/>
                </a:solidFill>
                <a:latin typeface="Consolas"/>
                <a:cs typeface="Consolas"/>
              </a:rPr>
              <a:t> </a:t>
            </a:r>
            <a:r>
              <a:rPr dirty="0" sz="1600">
                <a:solidFill>
                  <a:srgbClr val="B94609"/>
                </a:solidFill>
                <a:latin typeface="Consolas"/>
                <a:cs typeface="Consolas"/>
              </a:rPr>
              <a:t>Evrim</a:t>
            </a:r>
            <a:r>
              <a:rPr dirty="0" sz="1600" spc="-50">
                <a:solidFill>
                  <a:srgbClr val="B94609"/>
                </a:solidFill>
                <a:latin typeface="Consolas"/>
                <a:cs typeface="Consolas"/>
              </a:rPr>
              <a:t> </a:t>
            </a:r>
            <a:r>
              <a:rPr dirty="0" sz="1600" spc="-10">
                <a:solidFill>
                  <a:srgbClr val="B94609"/>
                </a:solidFill>
                <a:latin typeface="Consolas"/>
                <a:cs typeface="Consolas"/>
              </a:rPr>
              <a:t>(DE):</a:t>
            </a:r>
            <a:endParaRPr sz="1600">
              <a:latin typeface="Consolas"/>
              <a:cs typeface="Consolas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4076114" y="1269787"/>
            <a:ext cx="138811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818515" algn="l"/>
              </a:tabLst>
            </a:pPr>
            <a:r>
              <a:rPr dirty="0" sz="1600" spc="-10">
                <a:solidFill>
                  <a:srgbClr val="0D0D0D"/>
                </a:solidFill>
                <a:latin typeface="Consolas"/>
                <a:cs typeface="Consolas"/>
              </a:rPr>
              <a:t>(DE),</a:t>
            </a:r>
            <a:r>
              <a:rPr dirty="0" sz="16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1600" spc="-10">
                <a:solidFill>
                  <a:srgbClr val="0D0D0D"/>
                </a:solidFill>
                <a:latin typeface="Consolas"/>
                <a:cs typeface="Consolas"/>
              </a:rPr>
              <a:t>doğal</a:t>
            </a:r>
            <a:endParaRPr sz="1600">
              <a:latin typeface="Consolas"/>
              <a:cs typeface="Consolas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1242886" y="1269787"/>
            <a:ext cx="2611120" cy="513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595755" algn="l"/>
              </a:tabLst>
            </a:pPr>
            <a:r>
              <a:rPr dirty="0" sz="1600" spc="-10">
                <a:solidFill>
                  <a:srgbClr val="0D0D0D"/>
                </a:solidFill>
                <a:latin typeface="Consolas"/>
                <a:cs typeface="Consolas"/>
              </a:rPr>
              <a:t>Differential</a:t>
            </a:r>
            <a:r>
              <a:rPr dirty="0" sz="16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1600" spc="-10">
                <a:solidFill>
                  <a:srgbClr val="0D0D0D"/>
                </a:solidFill>
                <a:latin typeface="Consolas"/>
                <a:cs typeface="Consolas"/>
              </a:rPr>
              <a:t>Evolution</a:t>
            </a:r>
            <a:endParaRPr sz="16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tabLst>
                <a:tab pos="1801495" algn="l"/>
              </a:tabLst>
            </a:pPr>
            <a:r>
              <a:rPr dirty="0" sz="1600" spc="-10">
                <a:solidFill>
                  <a:srgbClr val="0D0D0D"/>
                </a:solidFill>
                <a:latin typeface="Consolas"/>
                <a:cs typeface="Consolas"/>
              </a:rPr>
              <a:t>algoritmaların</a:t>
            </a:r>
            <a:r>
              <a:rPr dirty="0" sz="16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1600" spc="-25">
                <a:solidFill>
                  <a:srgbClr val="0D0D0D"/>
                </a:solidFill>
                <a:latin typeface="Consolas"/>
                <a:cs typeface="Consolas"/>
              </a:rPr>
              <a:t>bir</a:t>
            </a:r>
            <a:endParaRPr sz="1600">
              <a:latin typeface="Consolas"/>
              <a:cs typeface="Consolas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3598977" y="1513625"/>
            <a:ext cx="180467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10">
                <a:solidFill>
                  <a:srgbClr val="0D0D0D"/>
                </a:solidFill>
                <a:latin typeface="Consolas"/>
                <a:cs typeface="Consolas"/>
              </a:rPr>
              <a:t>kombinasyonundan</a:t>
            </a:r>
            <a:endParaRPr sz="1600">
              <a:latin typeface="Consolas"/>
              <a:cs typeface="Consolas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5610695" y="1269787"/>
            <a:ext cx="880744" cy="513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88900">
              <a:lnSpc>
                <a:spcPct val="100000"/>
              </a:lnSpc>
              <a:spcBef>
                <a:spcPts val="95"/>
              </a:spcBef>
            </a:pPr>
            <a:r>
              <a:rPr dirty="0" sz="1600" spc="-10">
                <a:solidFill>
                  <a:srgbClr val="0D0D0D"/>
                </a:solidFill>
                <a:latin typeface="Consolas"/>
                <a:cs typeface="Consolas"/>
              </a:rPr>
              <a:t>seçilim</a:t>
            </a:r>
            <a:endParaRPr sz="16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dirty="0" sz="1600" spc="-10">
                <a:solidFill>
                  <a:srgbClr val="0D0D0D"/>
                </a:solidFill>
                <a:latin typeface="Consolas"/>
                <a:cs typeface="Consolas"/>
              </a:rPr>
              <a:t>oluşan</a:t>
            </a:r>
            <a:endParaRPr sz="1600">
              <a:latin typeface="Consolas"/>
              <a:cs typeface="Consolas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6509837" y="1269787"/>
            <a:ext cx="1481455" cy="513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 indent="205104">
              <a:lnSpc>
                <a:spcPct val="100000"/>
              </a:lnSpc>
              <a:spcBef>
                <a:spcPts val="95"/>
              </a:spcBef>
              <a:tabLst>
                <a:tab pos="579120" algn="l"/>
                <a:tab pos="688975" algn="l"/>
              </a:tabLst>
            </a:pPr>
            <a:r>
              <a:rPr dirty="0" sz="1600" spc="-25">
                <a:solidFill>
                  <a:srgbClr val="0D0D0D"/>
                </a:solidFill>
                <a:latin typeface="Consolas"/>
                <a:cs typeface="Consolas"/>
              </a:rPr>
              <a:t>ve</a:t>
            </a:r>
            <a:r>
              <a:rPr dirty="0" sz="1600">
                <a:solidFill>
                  <a:srgbClr val="0D0D0D"/>
                </a:solidFill>
                <a:latin typeface="Consolas"/>
                <a:cs typeface="Consolas"/>
              </a:rPr>
              <a:t>		</a:t>
            </a:r>
            <a:r>
              <a:rPr dirty="0" sz="1600" spc="-10">
                <a:solidFill>
                  <a:srgbClr val="0D0D0D"/>
                </a:solidFill>
                <a:latin typeface="Consolas"/>
                <a:cs typeface="Consolas"/>
              </a:rPr>
              <a:t>genetik </a:t>
            </a:r>
            <a:r>
              <a:rPr dirty="0" sz="1600" spc="-25">
                <a:solidFill>
                  <a:srgbClr val="0D0D0D"/>
                </a:solidFill>
                <a:latin typeface="Consolas"/>
                <a:cs typeface="Consolas"/>
              </a:rPr>
              <a:t>bir</a:t>
            </a:r>
            <a:r>
              <a:rPr dirty="0" sz="16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1600" spc="-10">
                <a:solidFill>
                  <a:srgbClr val="0D0D0D"/>
                </a:solidFill>
                <a:latin typeface="Consolas"/>
                <a:cs typeface="Consolas"/>
              </a:rPr>
              <a:t>evrimsel</a:t>
            </a:r>
            <a:endParaRPr sz="1600">
              <a:latin typeface="Consolas"/>
              <a:cs typeface="Consolas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1242480" y="1757464"/>
            <a:ext cx="6748780" cy="14884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12700">
              <a:lnSpc>
                <a:spcPct val="100000"/>
              </a:lnSpc>
              <a:spcBef>
                <a:spcPts val="95"/>
              </a:spcBef>
            </a:pPr>
            <a:r>
              <a:rPr dirty="0" sz="1600">
                <a:solidFill>
                  <a:srgbClr val="0D0D0D"/>
                </a:solidFill>
                <a:latin typeface="Consolas"/>
                <a:cs typeface="Consolas"/>
              </a:rPr>
              <a:t>algoritma</a:t>
            </a:r>
            <a:r>
              <a:rPr dirty="0" sz="1600" spc="-5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600" spc="-10">
                <a:solidFill>
                  <a:srgbClr val="0D0D0D"/>
                </a:solidFill>
                <a:latin typeface="Consolas"/>
                <a:cs typeface="Consolas"/>
              </a:rPr>
              <a:t>türüdür.</a:t>
            </a:r>
            <a:endParaRPr sz="16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600">
              <a:latin typeface="Consolas"/>
              <a:cs typeface="Consolas"/>
            </a:endParaRPr>
          </a:p>
          <a:p>
            <a:pPr algn="just" marL="12700" marR="5080">
              <a:lnSpc>
                <a:spcPct val="100000"/>
              </a:lnSpc>
            </a:pPr>
            <a:r>
              <a:rPr dirty="0" sz="1600">
                <a:solidFill>
                  <a:srgbClr val="0D0D0D"/>
                </a:solidFill>
                <a:latin typeface="Consolas"/>
                <a:cs typeface="Consolas"/>
              </a:rPr>
              <a:t>DE'nin</a:t>
            </a:r>
            <a:r>
              <a:rPr dirty="0" sz="1600" spc="85">
                <a:solidFill>
                  <a:srgbClr val="0D0D0D"/>
                </a:solidFill>
                <a:latin typeface="Consolas"/>
                <a:cs typeface="Consolas"/>
              </a:rPr>
              <a:t>  </a:t>
            </a:r>
            <a:r>
              <a:rPr dirty="0" sz="1600">
                <a:solidFill>
                  <a:srgbClr val="0D0D0D"/>
                </a:solidFill>
                <a:latin typeface="Consolas"/>
                <a:cs typeface="Consolas"/>
              </a:rPr>
              <a:t>ana</a:t>
            </a:r>
            <a:r>
              <a:rPr dirty="0" sz="1600" spc="80">
                <a:solidFill>
                  <a:srgbClr val="0D0D0D"/>
                </a:solidFill>
                <a:latin typeface="Consolas"/>
                <a:cs typeface="Consolas"/>
              </a:rPr>
              <a:t>  </a:t>
            </a:r>
            <a:r>
              <a:rPr dirty="0" sz="1600">
                <a:solidFill>
                  <a:srgbClr val="0D0D0D"/>
                </a:solidFill>
                <a:latin typeface="Consolas"/>
                <a:cs typeface="Consolas"/>
              </a:rPr>
              <a:t>prensibi,</a:t>
            </a:r>
            <a:r>
              <a:rPr dirty="0" sz="1600" spc="90">
                <a:solidFill>
                  <a:srgbClr val="0D0D0D"/>
                </a:solidFill>
                <a:latin typeface="Consolas"/>
                <a:cs typeface="Consolas"/>
              </a:rPr>
              <a:t>  </a:t>
            </a:r>
            <a:r>
              <a:rPr dirty="0" sz="1600">
                <a:solidFill>
                  <a:srgbClr val="0D0D0D"/>
                </a:solidFill>
                <a:latin typeface="Consolas"/>
                <a:cs typeface="Consolas"/>
              </a:rPr>
              <a:t>bir</a:t>
            </a:r>
            <a:r>
              <a:rPr dirty="0" sz="1600" spc="85">
                <a:solidFill>
                  <a:srgbClr val="0D0D0D"/>
                </a:solidFill>
                <a:latin typeface="Consolas"/>
                <a:cs typeface="Consolas"/>
              </a:rPr>
              <a:t>  </a:t>
            </a:r>
            <a:r>
              <a:rPr dirty="0" sz="1600">
                <a:solidFill>
                  <a:srgbClr val="0D0D0D"/>
                </a:solidFill>
                <a:latin typeface="Consolas"/>
                <a:cs typeface="Consolas"/>
              </a:rPr>
              <a:t>popülasyon</a:t>
            </a:r>
            <a:r>
              <a:rPr dirty="0" sz="1600" spc="80">
                <a:solidFill>
                  <a:srgbClr val="0D0D0D"/>
                </a:solidFill>
                <a:latin typeface="Consolas"/>
                <a:cs typeface="Consolas"/>
              </a:rPr>
              <a:t>  </a:t>
            </a:r>
            <a:r>
              <a:rPr dirty="0" sz="1600">
                <a:solidFill>
                  <a:srgbClr val="0D0D0D"/>
                </a:solidFill>
                <a:latin typeface="Consolas"/>
                <a:cs typeface="Consolas"/>
              </a:rPr>
              <a:t>içindeki</a:t>
            </a:r>
            <a:r>
              <a:rPr dirty="0" sz="1600" spc="90">
                <a:solidFill>
                  <a:srgbClr val="0D0D0D"/>
                </a:solidFill>
                <a:latin typeface="Consolas"/>
                <a:cs typeface="Consolas"/>
              </a:rPr>
              <a:t>  </a:t>
            </a:r>
            <a:r>
              <a:rPr dirty="0" sz="1600" spc="-10">
                <a:solidFill>
                  <a:srgbClr val="0D0D0D"/>
                </a:solidFill>
                <a:latin typeface="Consolas"/>
                <a:cs typeface="Consolas"/>
              </a:rPr>
              <a:t>bireyler </a:t>
            </a:r>
            <a:r>
              <a:rPr dirty="0" sz="1600">
                <a:solidFill>
                  <a:srgbClr val="0D0D0D"/>
                </a:solidFill>
                <a:latin typeface="Consolas"/>
                <a:cs typeface="Consolas"/>
              </a:rPr>
              <a:t>arasında</a:t>
            </a:r>
            <a:r>
              <a:rPr dirty="0" sz="1600" spc="20">
                <a:solidFill>
                  <a:srgbClr val="0D0D0D"/>
                </a:solidFill>
                <a:latin typeface="Consolas"/>
                <a:cs typeface="Consolas"/>
              </a:rPr>
              <a:t>  </a:t>
            </a:r>
            <a:r>
              <a:rPr dirty="0" sz="1600">
                <a:solidFill>
                  <a:srgbClr val="0D0D0D"/>
                </a:solidFill>
                <a:latin typeface="Consolas"/>
                <a:cs typeface="Consolas"/>
              </a:rPr>
              <a:t>farklılıkların</a:t>
            </a:r>
            <a:r>
              <a:rPr dirty="0" sz="1600" spc="20">
                <a:solidFill>
                  <a:srgbClr val="0D0D0D"/>
                </a:solidFill>
                <a:latin typeface="Consolas"/>
                <a:cs typeface="Consolas"/>
              </a:rPr>
              <a:t>  </a:t>
            </a:r>
            <a:r>
              <a:rPr dirty="0" sz="1600">
                <a:solidFill>
                  <a:srgbClr val="0D0D0D"/>
                </a:solidFill>
                <a:latin typeface="Consolas"/>
                <a:cs typeface="Consolas"/>
              </a:rPr>
              <a:t>artırılmasıdır.</a:t>
            </a:r>
            <a:r>
              <a:rPr dirty="0" sz="1600" spc="20">
                <a:solidFill>
                  <a:srgbClr val="0D0D0D"/>
                </a:solidFill>
                <a:latin typeface="Consolas"/>
                <a:cs typeface="Consolas"/>
              </a:rPr>
              <a:t>  </a:t>
            </a:r>
            <a:r>
              <a:rPr dirty="0" sz="1600">
                <a:solidFill>
                  <a:srgbClr val="0D0D0D"/>
                </a:solidFill>
                <a:latin typeface="Consolas"/>
                <a:cs typeface="Consolas"/>
              </a:rPr>
              <a:t>Bu</a:t>
            </a:r>
            <a:r>
              <a:rPr dirty="0" sz="1600" spc="25">
                <a:solidFill>
                  <a:srgbClr val="0D0D0D"/>
                </a:solidFill>
                <a:latin typeface="Consolas"/>
                <a:cs typeface="Consolas"/>
              </a:rPr>
              <a:t>  </a:t>
            </a:r>
            <a:r>
              <a:rPr dirty="0" sz="1600" spc="-10">
                <a:solidFill>
                  <a:srgbClr val="0D0D0D"/>
                </a:solidFill>
                <a:latin typeface="Consolas"/>
                <a:cs typeface="Consolas"/>
              </a:rPr>
              <a:t>farklılıklar, </a:t>
            </a:r>
            <a:r>
              <a:rPr dirty="0" sz="1600">
                <a:solidFill>
                  <a:srgbClr val="0D0D0D"/>
                </a:solidFill>
                <a:latin typeface="Consolas"/>
                <a:cs typeface="Consolas"/>
              </a:rPr>
              <a:t>yeni</a:t>
            </a:r>
            <a:r>
              <a:rPr dirty="0" sz="1600" spc="1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600">
                <a:solidFill>
                  <a:srgbClr val="0D0D0D"/>
                </a:solidFill>
                <a:latin typeface="Consolas"/>
                <a:cs typeface="Consolas"/>
              </a:rPr>
              <a:t>çözüm</a:t>
            </a:r>
            <a:r>
              <a:rPr dirty="0" sz="1600" spc="1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600">
                <a:solidFill>
                  <a:srgbClr val="0D0D0D"/>
                </a:solidFill>
                <a:latin typeface="Consolas"/>
                <a:cs typeface="Consolas"/>
              </a:rPr>
              <a:t>adaylarının</a:t>
            </a:r>
            <a:r>
              <a:rPr dirty="0" sz="1600" spc="1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600">
                <a:solidFill>
                  <a:srgbClr val="0D0D0D"/>
                </a:solidFill>
                <a:latin typeface="Consolas"/>
                <a:cs typeface="Consolas"/>
              </a:rPr>
              <a:t>yaratılmasını</a:t>
            </a:r>
            <a:r>
              <a:rPr dirty="0" sz="1600" spc="1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600">
                <a:solidFill>
                  <a:srgbClr val="0D0D0D"/>
                </a:solidFill>
                <a:latin typeface="Consolas"/>
                <a:cs typeface="Consolas"/>
              </a:rPr>
              <a:t>ve</a:t>
            </a:r>
            <a:r>
              <a:rPr dirty="0" sz="1600" spc="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600">
                <a:solidFill>
                  <a:srgbClr val="0D0D0D"/>
                </a:solidFill>
                <a:latin typeface="Consolas"/>
                <a:cs typeface="Consolas"/>
              </a:rPr>
              <a:t>daha</a:t>
            </a:r>
            <a:r>
              <a:rPr dirty="0" sz="1600" spc="1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600">
                <a:solidFill>
                  <a:srgbClr val="0D0D0D"/>
                </a:solidFill>
                <a:latin typeface="Consolas"/>
                <a:cs typeface="Consolas"/>
              </a:rPr>
              <a:t>geniş</a:t>
            </a:r>
            <a:r>
              <a:rPr dirty="0" sz="1600" spc="1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600">
                <a:solidFill>
                  <a:srgbClr val="0D0D0D"/>
                </a:solidFill>
                <a:latin typeface="Consolas"/>
                <a:cs typeface="Consolas"/>
              </a:rPr>
              <a:t>bir</a:t>
            </a:r>
            <a:r>
              <a:rPr dirty="0" sz="1600" spc="1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600" spc="-10">
                <a:solidFill>
                  <a:srgbClr val="0D0D0D"/>
                </a:solidFill>
                <a:latin typeface="Consolas"/>
                <a:cs typeface="Consolas"/>
              </a:rPr>
              <a:t>arama </a:t>
            </a:r>
            <a:r>
              <a:rPr dirty="0" sz="1600">
                <a:solidFill>
                  <a:srgbClr val="0D0D0D"/>
                </a:solidFill>
                <a:latin typeface="Consolas"/>
                <a:cs typeface="Consolas"/>
              </a:rPr>
              <a:t>uzayının</a:t>
            </a:r>
            <a:r>
              <a:rPr dirty="0" sz="1600" spc="-6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600">
                <a:solidFill>
                  <a:srgbClr val="0D0D0D"/>
                </a:solidFill>
                <a:latin typeface="Consolas"/>
                <a:cs typeface="Consolas"/>
              </a:rPr>
              <a:t>keşfedilmesini</a:t>
            </a:r>
            <a:r>
              <a:rPr dirty="0" sz="1600" spc="-6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600" spc="-10">
                <a:solidFill>
                  <a:srgbClr val="0D0D0D"/>
                </a:solidFill>
                <a:latin typeface="Consolas"/>
                <a:cs typeface="Consolas"/>
              </a:rPr>
              <a:t>sağlar.</a:t>
            </a:r>
            <a:endParaRPr sz="1600">
              <a:latin typeface="Consolas"/>
              <a:cs typeface="Consolas"/>
            </a:endParaRPr>
          </a:p>
        </p:txBody>
      </p:sp>
      <p:pic>
        <p:nvPicPr>
          <p:cNvPr id="10" name="object 10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0018" cy="6857999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64348" y="3543706"/>
            <a:ext cx="5476506" cy="2879991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126996" y="660933"/>
            <a:ext cx="3946755" cy="5995494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960755">
              <a:lnSpc>
                <a:spcPct val="100000"/>
              </a:lnSpc>
              <a:spcBef>
                <a:spcPts val="100"/>
              </a:spcBef>
            </a:pPr>
            <a:r>
              <a:rPr dirty="0"/>
              <a:t>FİZİK/MATEMATİK</a:t>
            </a:r>
            <a:r>
              <a:rPr dirty="0" spc="-229"/>
              <a:t> </a:t>
            </a:r>
            <a:r>
              <a:rPr dirty="0"/>
              <a:t>TEMELLİ</a:t>
            </a:r>
            <a:r>
              <a:rPr dirty="0" spc="-215"/>
              <a:t> </a:t>
            </a:r>
            <a:r>
              <a:rPr dirty="0" spc="-10"/>
              <a:t>ALGORİTMALAR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1243088" y="779061"/>
            <a:ext cx="1053084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81025" algn="l"/>
                <a:tab pos="1274445" algn="l"/>
                <a:tab pos="3223895" algn="l"/>
                <a:tab pos="4544695" algn="l"/>
                <a:tab pos="5365115" algn="l"/>
                <a:tab pos="7189470" algn="l"/>
                <a:tab pos="9135110" algn="l"/>
              </a:tabLst>
            </a:pPr>
            <a:r>
              <a:rPr dirty="0" sz="1800" spc="-25">
                <a:solidFill>
                  <a:srgbClr val="0D0D0D"/>
                </a:solidFill>
                <a:latin typeface="Consolas"/>
                <a:cs typeface="Consolas"/>
              </a:rPr>
              <a:t>Bu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1800" spc="-25">
                <a:solidFill>
                  <a:srgbClr val="0D0D0D"/>
                </a:solidFill>
                <a:latin typeface="Consolas"/>
                <a:cs typeface="Consolas"/>
              </a:rPr>
              <a:t>tür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1800" spc="-10">
                <a:solidFill>
                  <a:srgbClr val="0D0D0D"/>
                </a:solidFill>
                <a:latin typeface="Consolas"/>
                <a:cs typeface="Consolas"/>
              </a:rPr>
              <a:t>algoritmalar,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1800" spc="-10">
                <a:solidFill>
                  <a:srgbClr val="0D0D0D"/>
                </a:solidFill>
                <a:latin typeface="Consolas"/>
                <a:cs typeface="Consolas"/>
              </a:rPr>
              <a:t>fiziksel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1800" spc="-20">
                <a:solidFill>
                  <a:srgbClr val="0D0D0D"/>
                </a:solidFill>
                <a:latin typeface="Consolas"/>
                <a:cs typeface="Consolas"/>
              </a:rPr>
              <a:t>veya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1800" spc="-10">
                <a:solidFill>
                  <a:srgbClr val="0D0D0D"/>
                </a:solidFill>
                <a:latin typeface="Consolas"/>
                <a:cs typeface="Consolas"/>
              </a:rPr>
              <a:t>matematiksel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1800" spc="-10">
                <a:solidFill>
                  <a:srgbClr val="0D0D0D"/>
                </a:solidFill>
                <a:latin typeface="Consolas"/>
                <a:cs typeface="Consolas"/>
              </a:rPr>
              <a:t>fenomenlerden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1800" spc="-10">
                <a:solidFill>
                  <a:srgbClr val="0D0D0D"/>
                </a:solidFill>
                <a:latin typeface="Consolas"/>
                <a:cs typeface="Consolas"/>
              </a:rPr>
              <a:t>esinlenerek</a:t>
            </a:r>
            <a:endParaRPr sz="18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geliştirilmiştir</a:t>
            </a:r>
            <a:r>
              <a:rPr dirty="0" sz="1800" spc="-4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ve</a:t>
            </a:r>
            <a:r>
              <a:rPr dirty="0" sz="1800" spc="-2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çeşitli</a:t>
            </a:r>
            <a:r>
              <a:rPr dirty="0" sz="1800" spc="-3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optimizasyon</a:t>
            </a:r>
            <a:r>
              <a:rPr dirty="0" sz="1800" spc="-2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problemlerini</a:t>
            </a:r>
            <a:r>
              <a:rPr dirty="0" sz="1800" spc="-4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çözmek</a:t>
            </a:r>
            <a:r>
              <a:rPr dirty="0" sz="1800" spc="-3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için</a:t>
            </a:r>
            <a:r>
              <a:rPr dirty="0" sz="1800" spc="-3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 spc="-10">
                <a:solidFill>
                  <a:srgbClr val="0D0D0D"/>
                </a:solidFill>
                <a:latin typeface="Consolas"/>
                <a:cs typeface="Consolas"/>
              </a:rPr>
              <a:t>kullanılır.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1242860" y="1602021"/>
            <a:ext cx="1053147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3335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Bu</a:t>
            </a:r>
            <a:r>
              <a:rPr dirty="0" sz="1800" spc="38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algoritmaların</a:t>
            </a:r>
            <a:r>
              <a:rPr dirty="0" sz="1800" spc="39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ortak</a:t>
            </a:r>
            <a:r>
              <a:rPr dirty="0" sz="1800" spc="39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özellikleri,</a:t>
            </a:r>
            <a:r>
              <a:rPr dirty="0" sz="1800" spc="38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doğal</a:t>
            </a:r>
            <a:r>
              <a:rPr dirty="0" sz="1800" spc="39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bir</a:t>
            </a:r>
            <a:r>
              <a:rPr dirty="0" sz="1800" spc="39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fenomen</a:t>
            </a:r>
            <a:r>
              <a:rPr dirty="0" sz="1800" spc="39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veya</a:t>
            </a:r>
            <a:r>
              <a:rPr dirty="0" sz="1800" spc="39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süreçten</a:t>
            </a:r>
            <a:r>
              <a:rPr dirty="0" sz="1800" spc="39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 spc="-10">
                <a:solidFill>
                  <a:srgbClr val="0D0D0D"/>
                </a:solidFill>
                <a:latin typeface="Consolas"/>
                <a:cs typeface="Consolas"/>
              </a:rPr>
              <a:t>esinlenerek</a:t>
            </a:r>
            <a:endParaRPr sz="18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tasarlanmış</a:t>
            </a:r>
            <a:r>
              <a:rPr dirty="0" sz="1800" spc="44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olmaları</a:t>
            </a:r>
            <a:r>
              <a:rPr dirty="0" sz="1800" spc="45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ve</a:t>
            </a:r>
            <a:r>
              <a:rPr dirty="0" sz="1800" spc="44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 spc="-10">
                <a:solidFill>
                  <a:srgbClr val="0D0D0D"/>
                </a:solidFill>
                <a:latin typeface="Consolas"/>
                <a:cs typeface="Consolas"/>
              </a:rPr>
              <a:t>genellikle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5869724" y="1876341"/>
            <a:ext cx="209296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bir</a:t>
            </a:r>
            <a:r>
              <a:rPr dirty="0" sz="1800" spc="45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 spc="-10">
                <a:solidFill>
                  <a:srgbClr val="0D0D0D"/>
                </a:solidFill>
                <a:latin typeface="Consolas"/>
                <a:cs typeface="Consolas"/>
              </a:rPr>
              <a:t>optimizasyon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8122119" y="1876341"/>
            <a:ext cx="17145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problemi</a:t>
            </a:r>
            <a:r>
              <a:rPr dirty="0" sz="1800" spc="43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 spc="-20">
                <a:solidFill>
                  <a:srgbClr val="0D0D0D"/>
                </a:solidFill>
                <a:latin typeface="Consolas"/>
                <a:cs typeface="Consolas"/>
              </a:rPr>
              <a:t>için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9998240" y="1876341"/>
            <a:ext cx="177546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en</a:t>
            </a:r>
            <a:r>
              <a:rPr dirty="0" sz="1800" spc="45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iyi</a:t>
            </a:r>
            <a:r>
              <a:rPr dirty="0" sz="1800" spc="46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 spc="-10">
                <a:solidFill>
                  <a:srgbClr val="0D0D0D"/>
                </a:solidFill>
                <a:latin typeface="Consolas"/>
                <a:cs typeface="Consolas"/>
              </a:rPr>
              <a:t>çözümü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5531624" y="2150661"/>
            <a:ext cx="77724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solidFill>
                  <a:srgbClr val="0D0D0D"/>
                </a:solidFill>
                <a:latin typeface="Consolas"/>
                <a:cs typeface="Consolas"/>
              </a:rPr>
              <a:t>taklit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6490144" y="2150661"/>
            <a:ext cx="382524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722120" algn="l"/>
                <a:tab pos="2181225" algn="l"/>
              </a:tabLst>
            </a:pPr>
            <a:r>
              <a:rPr dirty="0" sz="1800" spc="-10">
                <a:solidFill>
                  <a:srgbClr val="0D0D0D"/>
                </a:solidFill>
                <a:latin typeface="Consolas"/>
                <a:cs typeface="Consolas"/>
              </a:rPr>
              <a:t>etmeleridir.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1800" spc="-25">
                <a:solidFill>
                  <a:srgbClr val="0D0D0D"/>
                </a:solidFill>
                <a:latin typeface="Consolas"/>
                <a:cs typeface="Consolas"/>
              </a:rPr>
              <a:t>Bu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1800" spc="-10">
                <a:solidFill>
                  <a:srgbClr val="0D0D0D"/>
                </a:solidFill>
                <a:latin typeface="Consolas"/>
                <a:cs typeface="Consolas"/>
              </a:rPr>
              <a:t>algoritmalar,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10493844" y="2150661"/>
            <a:ext cx="128143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solidFill>
                  <a:srgbClr val="0D0D0D"/>
                </a:solidFill>
                <a:latin typeface="Consolas"/>
                <a:cs typeface="Consolas"/>
              </a:rPr>
              <a:t>genellikle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3305060" y="2150661"/>
            <a:ext cx="204533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184150">
              <a:lnSpc>
                <a:spcPct val="100000"/>
              </a:lnSpc>
              <a:spcBef>
                <a:spcPts val="100"/>
              </a:spcBef>
              <a:tabLst>
                <a:tab pos="1029969" algn="l"/>
                <a:tab pos="1167130" algn="l"/>
              </a:tabLst>
            </a:pPr>
            <a:r>
              <a:rPr dirty="0" sz="1800" spc="-10">
                <a:solidFill>
                  <a:srgbClr val="0D0D0D"/>
                </a:solidFill>
                <a:latin typeface="Consolas"/>
                <a:cs typeface="Consolas"/>
              </a:rPr>
              <a:t>arama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1800" spc="-10">
                <a:solidFill>
                  <a:srgbClr val="0D0D0D"/>
                </a:solidFill>
                <a:latin typeface="Consolas"/>
                <a:cs typeface="Consolas"/>
              </a:rPr>
              <a:t>sürecini boyutlu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		</a:t>
            </a:r>
            <a:r>
              <a:rPr dirty="0" sz="1800" spc="-25">
                <a:solidFill>
                  <a:srgbClr val="0D0D0D"/>
                </a:solidFill>
                <a:latin typeface="Consolas"/>
                <a:cs typeface="Consolas"/>
              </a:rPr>
              <a:t>ve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4988928" y="2424981"/>
            <a:ext cx="678434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294130" algn="l"/>
                <a:tab pos="2324100" algn="l"/>
                <a:tab pos="3228975" algn="l"/>
                <a:tab pos="5013960" algn="l"/>
              </a:tabLst>
            </a:pPr>
            <a:r>
              <a:rPr dirty="0" sz="1800" spc="-10">
                <a:solidFill>
                  <a:srgbClr val="0D0D0D"/>
                </a:solidFill>
                <a:latin typeface="Consolas"/>
                <a:cs typeface="Consolas"/>
              </a:rPr>
              <a:t>karmaşık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1800" spc="-10">
                <a:solidFill>
                  <a:srgbClr val="0D0D0D"/>
                </a:solidFill>
                <a:latin typeface="Consolas"/>
                <a:cs typeface="Consolas"/>
              </a:rPr>
              <a:t>yapıya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1800" spc="-20">
                <a:solidFill>
                  <a:srgbClr val="0D0D0D"/>
                </a:solidFill>
                <a:latin typeface="Consolas"/>
                <a:cs typeface="Consolas"/>
              </a:rPr>
              <a:t>sahip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1800" spc="-10">
                <a:solidFill>
                  <a:srgbClr val="0D0D0D"/>
                </a:solidFill>
                <a:latin typeface="Consolas"/>
                <a:cs typeface="Consolas"/>
              </a:rPr>
              <a:t>optimizasyon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1800" spc="-10">
                <a:solidFill>
                  <a:srgbClr val="0D0D0D"/>
                </a:solidFill>
                <a:latin typeface="Consolas"/>
                <a:cs typeface="Consolas"/>
              </a:rPr>
              <a:t>problemlerinde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1242860" y="2150661"/>
            <a:ext cx="2066925" cy="8483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tabLst>
                <a:tab pos="969644" algn="l"/>
                <a:tab pos="1418590" algn="l"/>
                <a:tab pos="1678305" algn="l"/>
              </a:tabLst>
            </a:pPr>
            <a:r>
              <a:rPr dirty="0" sz="1800" spc="-10">
                <a:solidFill>
                  <a:srgbClr val="0D0D0D"/>
                </a:solidFill>
                <a:latin typeface="Consolas"/>
                <a:cs typeface="Consolas"/>
              </a:rPr>
              <a:t>bulmak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1800" spc="-20">
                <a:solidFill>
                  <a:srgbClr val="0D0D0D"/>
                </a:solidFill>
                <a:latin typeface="Consolas"/>
                <a:cs typeface="Consolas"/>
              </a:rPr>
              <a:t>için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1800" spc="-25">
                <a:solidFill>
                  <a:srgbClr val="0D0D0D"/>
                </a:solidFill>
                <a:latin typeface="Consolas"/>
                <a:cs typeface="Consolas"/>
              </a:rPr>
              <a:t>bir </a:t>
            </a:r>
            <a:r>
              <a:rPr dirty="0" sz="1800" spc="-10">
                <a:solidFill>
                  <a:srgbClr val="0D0D0D"/>
                </a:solidFill>
                <a:latin typeface="Consolas"/>
                <a:cs typeface="Consolas"/>
              </a:rPr>
              <a:t>karmaşık,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1800" spc="-25">
                <a:solidFill>
                  <a:srgbClr val="0D0D0D"/>
                </a:solidFill>
                <a:latin typeface="Consolas"/>
                <a:cs typeface="Consolas"/>
              </a:rPr>
              <a:t>çok </a:t>
            </a:r>
            <a:r>
              <a:rPr dirty="0" sz="1800" spc="-10">
                <a:solidFill>
                  <a:srgbClr val="0D0D0D"/>
                </a:solidFill>
                <a:latin typeface="Consolas"/>
                <a:cs typeface="Consolas"/>
              </a:rPr>
              <a:t>kullanılır.</a:t>
            </a:r>
            <a:endParaRPr sz="1800">
              <a:latin typeface="Consolas"/>
              <a:cs typeface="Consolas"/>
            </a:endParaRPr>
          </a:p>
        </p:txBody>
      </p:sp>
      <p:pic>
        <p:nvPicPr>
          <p:cNvPr id="14" name="object 1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0018" cy="685799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OPTİMİZASYON</a:t>
            </a:r>
            <a:r>
              <a:rPr dirty="0" spc="-260"/>
              <a:t> </a:t>
            </a:r>
            <a:r>
              <a:rPr dirty="0"/>
              <a:t>PROBLEMLERİNİN</a:t>
            </a:r>
            <a:r>
              <a:rPr dirty="0" spc="-260"/>
              <a:t> </a:t>
            </a:r>
            <a:r>
              <a:rPr dirty="0" spc="-10"/>
              <a:t>SINIFLANDIRILMASI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294505" y="777538"/>
            <a:ext cx="10426700" cy="52082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347980">
              <a:lnSpc>
                <a:spcPct val="100000"/>
              </a:lnSpc>
              <a:spcBef>
                <a:spcPts val="105"/>
              </a:spcBef>
            </a:pPr>
            <a:r>
              <a:rPr dirty="0" sz="2000">
                <a:latin typeface="Consolas"/>
                <a:cs typeface="Consolas"/>
              </a:rPr>
              <a:t>Optimizasyon</a:t>
            </a:r>
            <a:r>
              <a:rPr dirty="0" sz="2000" spc="-35">
                <a:latin typeface="Consolas"/>
                <a:cs typeface="Consolas"/>
              </a:rPr>
              <a:t> </a:t>
            </a:r>
            <a:r>
              <a:rPr dirty="0" sz="2000">
                <a:latin typeface="Consolas"/>
                <a:cs typeface="Consolas"/>
              </a:rPr>
              <a:t>problemleri,</a:t>
            </a:r>
            <a:r>
              <a:rPr dirty="0" sz="2000" spc="-35">
                <a:latin typeface="Consolas"/>
                <a:cs typeface="Consolas"/>
              </a:rPr>
              <a:t> </a:t>
            </a:r>
            <a:r>
              <a:rPr dirty="0" sz="2000">
                <a:latin typeface="Consolas"/>
                <a:cs typeface="Consolas"/>
              </a:rPr>
              <a:t>sınırlı</a:t>
            </a:r>
            <a:r>
              <a:rPr dirty="0" sz="2000" spc="-30">
                <a:latin typeface="Consolas"/>
                <a:cs typeface="Consolas"/>
              </a:rPr>
              <a:t> </a:t>
            </a:r>
            <a:r>
              <a:rPr dirty="0" sz="2000">
                <a:latin typeface="Consolas"/>
                <a:cs typeface="Consolas"/>
              </a:rPr>
              <a:t>(kısıtlı)</a:t>
            </a:r>
            <a:r>
              <a:rPr dirty="0" sz="2000" spc="-45">
                <a:latin typeface="Consolas"/>
                <a:cs typeface="Consolas"/>
              </a:rPr>
              <a:t> </a:t>
            </a:r>
            <a:r>
              <a:rPr dirty="0" sz="2000">
                <a:latin typeface="Consolas"/>
                <a:cs typeface="Consolas"/>
              </a:rPr>
              <a:t>ve</a:t>
            </a:r>
            <a:r>
              <a:rPr dirty="0" sz="2000" spc="-20">
                <a:latin typeface="Consolas"/>
                <a:cs typeface="Consolas"/>
              </a:rPr>
              <a:t> </a:t>
            </a:r>
            <a:r>
              <a:rPr dirty="0" sz="2000">
                <a:latin typeface="Consolas"/>
                <a:cs typeface="Consolas"/>
              </a:rPr>
              <a:t>sınırsız</a:t>
            </a:r>
            <a:r>
              <a:rPr dirty="0" sz="2000" spc="-35">
                <a:latin typeface="Consolas"/>
                <a:cs typeface="Consolas"/>
              </a:rPr>
              <a:t> </a:t>
            </a:r>
            <a:r>
              <a:rPr dirty="0" sz="2000">
                <a:latin typeface="Consolas"/>
                <a:cs typeface="Consolas"/>
              </a:rPr>
              <a:t>(kısıtsız)</a:t>
            </a:r>
            <a:r>
              <a:rPr dirty="0" sz="2000" spc="-35">
                <a:latin typeface="Consolas"/>
                <a:cs typeface="Consolas"/>
              </a:rPr>
              <a:t> </a:t>
            </a:r>
            <a:r>
              <a:rPr dirty="0" sz="2000" spc="-10">
                <a:latin typeface="Consolas"/>
                <a:cs typeface="Consolas"/>
              </a:rPr>
              <a:t>olmak </a:t>
            </a:r>
            <a:r>
              <a:rPr dirty="0" sz="2000">
                <a:latin typeface="Consolas"/>
                <a:cs typeface="Consolas"/>
              </a:rPr>
              <a:t>üzere</a:t>
            </a:r>
            <a:r>
              <a:rPr dirty="0" sz="2000" spc="-15">
                <a:latin typeface="Consolas"/>
                <a:cs typeface="Consolas"/>
              </a:rPr>
              <a:t> </a:t>
            </a:r>
            <a:r>
              <a:rPr dirty="0" sz="2000">
                <a:latin typeface="Consolas"/>
                <a:cs typeface="Consolas"/>
              </a:rPr>
              <a:t>iki</a:t>
            </a:r>
            <a:r>
              <a:rPr dirty="0" sz="2000" spc="-25">
                <a:latin typeface="Consolas"/>
                <a:cs typeface="Consolas"/>
              </a:rPr>
              <a:t> </a:t>
            </a:r>
            <a:r>
              <a:rPr dirty="0" sz="2000">
                <a:latin typeface="Consolas"/>
                <a:cs typeface="Consolas"/>
              </a:rPr>
              <a:t>ana</a:t>
            </a:r>
            <a:r>
              <a:rPr dirty="0" sz="2000" spc="-15">
                <a:latin typeface="Consolas"/>
                <a:cs typeface="Consolas"/>
              </a:rPr>
              <a:t> </a:t>
            </a:r>
            <a:r>
              <a:rPr dirty="0" sz="2000">
                <a:latin typeface="Consolas"/>
                <a:cs typeface="Consolas"/>
              </a:rPr>
              <a:t>kategoriye</a:t>
            </a:r>
            <a:r>
              <a:rPr dirty="0" sz="2000" spc="-10">
                <a:latin typeface="Consolas"/>
                <a:cs typeface="Consolas"/>
              </a:rPr>
              <a:t> ayrılabilir:</a:t>
            </a:r>
            <a:endParaRPr sz="20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0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dirty="0" sz="2000" b="1" i="1">
                <a:latin typeface="Consolas"/>
                <a:cs typeface="Consolas"/>
              </a:rPr>
              <a:t>Sınırlı</a:t>
            </a:r>
            <a:r>
              <a:rPr dirty="0" sz="2000" spc="-50" b="1" i="1">
                <a:latin typeface="Consolas"/>
                <a:cs typeface="Consolas"/>
              </a:rPr>
              <a:t> </a:t>
            </a:r>
            <a:r>
              <a:rPr dirty="0" sz="2000" b="1" i="1">
                <a:latin typeface="Consolas"/>
                <a:cs typeface="Consolas"/>
              </a:rPr>
              <a:t>(Kısıtlı)</a:t>
            </a:r>
            <a:r>
              <a:rPr dirty="0" sz="2000" spc="-35" b="1" i="1">
                <a:latin typeface="Consolas"/>
                <a:cs typeface="Consolas"/>
              </a:rPr>
              <a:t> </a:t>
            </a:r>
            <a:r>
              <a:rPr dirty="0" sz="2000" b="1" i="1">
                <a:latin typeface="Consolas"/>
                <a:cs typeface="Consolas"/>
              </a:rPr>
              <a:t>Optimizasyon</a:t>
            </a:r>
            <a:r>
              <a:rPr dirty="0" sz="2000" spc="-20" b="1" i="1">
                <a:latin typeface="Consolas"/>
                <a:cs typeface="Consolas"/>
              </a:rPr>
              <a:t> </a:t>
            </a:r>
            <a:r>
              <a:rPr dirty="0" sz="2000" spc="-10" b="1" i="1">
                <a:latin typeface="Consolas"/>
                <a:cs typeface="Consolas"/>
              </a:rPr>
              <a:t>Problemleri:</a:t>
            </a:r>
            <a:endParaRPr sz="20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60"/>
              </a:spcBef>
            </a:pPr>
            <a:endParaRPr sz="2000">
              <a:latin typeface="Consolas"/>
              <a:cs typeface="Consolas"/>
            </a:endParaRPr>
          </a:p>
          <a:p>
            <a:pPr marL="355600" marR="5080" indent="-342900">
              <a:lnSpc>
                <a:spcPct val="100000"/>
              </a:lnSpc>
              <a:buFont typeface="Arial"/>
              <a:buChar char="•"/>
              <a:tabLst>
                <a:tab pos="355600" algn="l"/>
              </a:tabLst>
            </a:pPr>
            <a:r>
              <a:rPr dirty="0" sz="2000">
                <a:latin typeface="Consolas"/>
                <a:cs typeface="Consolas"/>
              </a:rPr>
              <a:t>Sınırlı</a:t>
            </a:r>
            <a:r>
              <a:rPr dirty="0" sz="2000" spc="-50">
                <a:latin typeface="Consolas"/>
                <a:cs typeface="Consolas"/>
              </a:rPr>
              <a:t> </a:t>
            </a:r>
            <a:r>
              <a:rPr dirty="0" sz="2000">
                <a:latin typeface="Consolas"/>
                <a:cs typeface="Consolas"/>
              </a:rPr>
              <a:t>optimizasyon</a:t>
            </a:r>
            <a:r>
              <a:rPr dirty="0" sz="2000" spc="-35">
                <a:latin typeface="Consolas"/>
                <a:cs typeface="Consolas"/>
              </a:rPr>
              <a:t> </a:t>
            </a:r>
            <a:r>
              <a:rPr dirty="0" sz="2000">
                <a:latin typeface="Consolas"/>
                <a:cs typeface="Consolas"/>
              </a:rPr>
              <a:t>problemleri,</a:t>
            </a:r>
            <a:r>
              <a:rPr dirty="0" sz="2000" spc="-35">
                <a:latin typeface="Consolas"/>
                <a:cs typeface="Consolas"/>
              </a:rPr>
              <a:t> </a:t>
            </a:r>
            <a:r>
              <a:rPr dirty="0" sz="2000">
                <a:latin typeface="Consolas"/>
                <a:cs typeface="Consolas"/>
              </a:rPr>
              <a:t>karar</a:t>
            </a:r>
            <a:r>
              <a:rPr dirty="0" sz="2000" spc="-35">
                <a:latin typeface="Consolas"/>
                <a:cs typeface="Consolas"/>
              </a:rPr>
              <a:t> </a:t>
            </a:r>
            <a:r>
              <a:rPr dirty="0" sz="2000">
                <a:latin typeface="Consolas"/>
                <a:cs typeface="Consolas"/>
              </a:rPr>
              <a:t>değişkenlerine</a:t>
            </a:r>
            <a:r>
              <a:rPr dirty="0" sz="2000" spc="-45">
                <a:latin typeface="Consolas"/>
                <a:cs typeface="Consolas"/>
              </a:rPr>
              <a:t> </a:t>
            </a:r>
            <a:r>
              <a:rPr dirty="0" sz="2000">
                <a:latin typeface="Consolas"/>
                <a:cs typeface="Consolas"/>
              </a:rPr>
              <a:t>uygulanan</a:t>
            </a:r>
            <a:r>
              <a:rPr dirty="0" sz="2000" spc="-35">
                <a:latin typeface="Consolas"/>
                <a:cs typeface="Consolas"/>
              </a:rPr>
              <a:t> </a:t>
            </a:r>
            <a:r>
              <a:rPr dirty="0" sz="2000" spc="-10">
                <a:latin typeface="Consolas"/>
                <a:cs typeface="Consolas"/>
              </a:rPr>
              <a:t>belirli </a:t>
            </a:r>
            <a:r>
              <a:rPr dirty="0" sz="2000">
                <a:latin typeface="Consolas"/>
                <a:cs typeface="Consolas"/>
              </a:rPr>
              <a:t>kısıtlar</a:t>
            </a:r>
            <a:r>
              <a:rPr dirty="0" sz="2000" spc="-30">
                <a:latin typeface="Consolas"/>
                <a:cs typeface="Consolas"/>
              </a:rPr>
              <a:t> </a:t>
            </a:r>
            <a:r>
              <a:rPr dirty="0" sz="2000">
                <a:latin typeface="Consolas"/>
                <a:cs typeface="Consolas"/>
              </a:rPr>
              <a:t>altında</a:t>
            </a:r>
            <a:r>
              <a:rPr dirty="0" sz="2000" spc="-15">
                <a:latin typeface="Consolas"/>
                <a:cs typeface="Consolas"/>
              </a:rPr>
              <a:t> </a:t>
            </a:r>
            <a:r>
              <a:rPr dirty="0" sz="2000">
                <a:latin typeface="Consolas"/>
                <a:cs typeface="Consolas"/>
              </a:rPr>
              <a:t>optimize</a:t>
            </a:r>
            <a:r>
              <a:rPr dirty="0" sz="2000" spc="-30">
                <a:latin typeface="Consolas"/>
                <a:cs typeface="Consolas"/>
              </a:rPr>
              <a:t> </a:t>
            </a:r>
            <a:r>
              <a:rPr dirty="0" sz="2000">
                <a:latin typeface="Consolas"/>
                <a:cs typeface="Consolas"/>
              </a:rPr>
              <a:t>edilmeye</a:t>
            </a:r>
            <a:r>
              <a:rPr dirty="0" sz="2000" spc="-20">
                <a:latin typeface="Consolas"/>
                <a:cs typeface="Consolas"/>
              </a:rPr>
              <a:t> </a:t>
            </a:r>
            <a:r>
              <a:rPr dirty="0" sz="2000">
                <a:latin typeface="Consolas"/>
                <a:cs typeface="Consolas"/>
              </a:rPr>
              <a:t>çalışılan</a:t>
            </a:r>
            <a:r>
              <a:rPr dirty="0" sz="2000" spc="-30">
                <a:latin typeface="Consolas"/>
                <a:cs typeface="Consolas"/>
              </a:rPr>
              <a:t> </a:t>
            </a:r>
            <a:r>
              <a:rPr dirty="0" sz="2000">
                <a:latin typeface="Consolas"/>
                <a:cs typeface="Consolas"/>
              </a:rPr>
              <a:t>bir</a:t>
            </a:r>
            <a:r>
              <a:rPr dirty="0" sz="2000" spc="-30">
                <a:latin typeface="Consolas"/>
                <a:cs typeface="Consolas"/>
              </a:rPr>
              <a:t> </a:t>
            </a:r>
            <a:r>
              <a:rPr dirty="0" sz="2000">
                <a:latin typeface="Consolas"/>
                <a:cs typeface="Consolas"/>
              </a:rPr>
              <a:t>amaç</a:t>
            </a:r>
            <a:r>
              <a:rPr dirty="0" sz="2000" spc="-25">
                <a:latin typeface="Consolas"/>
                <a:cs typeface="Consolas"/>
              </a:rPr>
              <a:t> </a:t>
            </a:r>
            <a:r>
              <a:rPr dirty="0" sz="2000" spc="-10">
                <a:latin typeface="Consolas"/>
                <a:cs typeface="Consolas"/>
              </a:rPr>
              <a:t>fonksiyonuna sahiptir.</a:t>
            </a:r>
            <a:endParaRPr sz="20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Font typeface="Arial"/>
              <a:buChar char="•"/>
            </a:pPr>
            <a:endParaRPr sz="2000">
              <a:latin typeface="Consolas"/>
              <a:cs typeface="Consolas"/>
            </a:endParaRPr>
          </a:p>
          <a:p>
            <a:pPr marL="355600" marR="283845" indent="-342900">
              <a:lnSpc>
                <a:spcPct val="100000"/>
              </a:lnSpc>
              <a:buFont typeface="Arial"/>
              <a:buChar char="•"/>
              <a:tabLst>
                <a:tab pos="355600" algn="l"/>
              </a:tabLst>
            </a:pPr>
            <a:r>
              <a:rPr dirty="0" sz="2000">
                <a:latin typeface="Consolas"/>
                <a:cs typeface="Consolas"/>
              </a:rPr>
              <a:t>Bu</a:t>
            </a:r>
            <a:r>
              <a:rPr dirty="0" sz="2000" spc="-30">
                <a:latin typeface="Consolas"/>
                <a:cs typeface="Consolas"/>
              </a:rPr>
              <a:t> </a:t>
            </a:r>
            <a:r>
              <a:rPr dirty="0" sz="2000">
                <a:latin typeface="Consolas"/>
                <a:cs typeface="Consolas"/>
              </a:rPr>
              <a:t>kısıtlar,</a:t>
            </a:r>
            <a:r>
              <a:rPr dirty="0" sz="2000" spc="-20">
                <a:latin typeface="Consolas"/>
                <a:cs typeface="Consolas"/>
              </a:rPr>
              <a:t> </a:t>
            </a:r>
            <a:r>
              <a:rPr dirty="0" sz="2000">
                <a:latin typeface="Consolas"/>
                <a:cs typeface="Consolas"/>
              </a:rPr>
              <a:t>karar</a:t>
            </a:r>
            <a:r>
              <a:rPr dirty="0" sz="2000" spc="-35">
                <a:latin typeface="Consolas"/>
                <a:cs typeface="Consolas"/>
              </a:rPr>
              <a:t> </a:t>
            </a:r>
            <a:r>
              <a:rPr dirty="0" sz="2000">
                <a:latin typeface="Consolas"/>
                <a:cs typeface="Consolas"/>
              </a:rPr>
              <a:t>değişkenlerinin</a:t>
            </a:r>
            <a:r>
              <a:rPr dirty="0" sz="2000" spc="-20">
                <a:latin typeface="Consolas"/>
                <a:cs typeface="Consolas"/>
              </a:rPr>
              <a:t> </a:t>
            </a:r>
            <a:r>
              <a:rPr dirty="0" sz="2000">
                <a:latin typeface="Consolas"/>
                <a:cs typeface="Consolas"/>
              </a:rPr>
              <a:t>belirli</a:t>
            </a:r>
            <a:r>
              <a:rPr dirty="0" sz="2000" spc="-35">
                <a:latin typeface="Consolas"/>
                <a:cs typeface="Consolas"/>
              </a:rPr>
              <a:t> </a:t>
            </a:r>
            <a:r>
              <a:rPr dirty="0" sz="2000">
                <a:latin typeface="Consolas"/>
                <a:cs typeface="Consolas"/>
              </a:rPr>
              <a:t>aralıklarda</a:t>
            </a:r>
            <a:r>
              <a:rPr dirty="0" sz="2000" spc="-45">
                <a:latin typeface="Consolas"/>
                <a:cs typeface="Consolas"/>
              </a:rPr>
              <a:t> </a:t>
            </a:r>
            <a:r>
              <a:rPr dirty="0" sz="2000">
                <a:latin typeface="Consolas"/>
                <a:cs typeface="Consolas"/>
              </a:rPr>
              <a:t>olması,</a:t>
            </a:r>
            <a:r>
              <a:rPr dirty="0" sz="2000" spc="-30">
                <a:latin typeface="Consolas"/>
                <a:cs typeface="Consolas"/>
              </a:rPr>
              <a:t> </a:t>
            </a:r>
            <a:r>
              <a:rPr dirty="0" sz="2000" spc="-10">
                <a:latin typeface="Consolas"/>
                <a:cs typeface="Consolas"/>
              </a:rPr>
              <a:t>belirli </a:t>
            </a:r>
            <a:r>
              <a:rPr dirty="0" sz="2000">
                <a:latin typeface="Consolas"/>
                <a:cs typeface="Consolas"/>
              </a:rPr>
              <a:t>ilişkileri</a:t>
            </a:r>
            <a:r>
              <a:rPr dirty="0" sz="2000" spc="-55">
                <a:latin typeface="Consolas"/>
                <a:cs typeface="Consolas"/>
              </a:rPr>
              <a:t> </a:t>
            </a:r>
            <a:r>
              <a:rPr dirty="0" sz="2000">
                <a:latin typeface="Consolas"/>
                <a:cs typeface="Consolas"/>
              </a:rPr>
              <a:t>karşılaması</a:t>
            </a:r>
            <a:r>
              <a:rPr dirty="0" sz="2000" spc="-35">
                <a:latin typeface="Consolas"/>
                <a:cs typeface="Consolas"/>
              </a:rPr>
              <a:t> </a:t>
            </a:r>
            <a:r>
              <a:rPr dirty="0" sz="2000">
                <a:latin typeface="Consolas"/>
                <a:cs typeface="Consolas"/>
              </a:rPr>
              <a:t>veya</a:t>
            </a:r>
            <a:r>
              <a:rPr dirty="0" sz="2000" spc="-15">
                <a:latin typeface="Consolas"/>
                <a:cs typeface="Consolas"/>
              </a:rPr>
              <a:t> </a:t>
            </a:r>
            <a:r>
              <a:rPr dirty="0" sz="2000">
                <a:latin typeface="Consolas"/>
                <a:cs typeface="Consolas"/>
              </a:rPr>
              <a:t>belirli</a:t>
            </a:r>
            <a:r>
              <a:rPr dirty="0" sz="2000" spc="-20">
                <a:latin typeface="Consolas"/>
                <a:cs typeface="Consolas"/>
              </a:rPr>
              <a:t> </a:t>
            </a:r>
            <a:r>
              <a:rPr dirty="0" sz="2000">
                <a:latin typeface="Consolas"/>
                <a:cs typeface="Consolas"/>
              </a:rPr>
              <a:t>sınırlamalara</a:t>
            </a:r>
            <a:r>
              <a:rPr dirty="0" sz="2000" spc="-15">
                <a:latin typeface="Consolas"/>
                <a:cs typeface="Consolas"/>
              </a:rPr>
              <a:t> </a:t>
            </a:r>
            <a:r>
              <a:rPr dirty="0" sz="2000">
                <a:latin typeface="Consolas"/>
                <a:cs typeface="Consolas"/>
              </a:rPr>
              <a:t>tabi</a:t>
            </a:r>
            <a:r>
              <a:rPr dirty="0" sz="2000" spc="-45">
                <a:latin typeface="Consolas"/>
                <a:cs typeface="Consolas"/>
              </a:rPr>
              <a:t> </a:t>
            </a:r>
            <a:r>
              <a:rPr dirty="0" sz="2000">
                <a:latin typeface="Consolas"/>
                <a:cs typeface="Consolas"/>
              </a:rPr>
              <a:t>olması</a:t>
            </a:r>
            <a:r>
              <a:rPr dirty="0" sz="2000" spc="-30">
                <a:latin typeface="Consolas"/>
                <a:cs typeface="Consolas"/>
              </a:rPr>
              <a:t> </a:t>
            </a:r>
            <a:r>
              <a:rPr dirty="0" sz="2000" spc="-20">
                <a:latin typeface="Consolas"/>
                <a:cs typeface="Consolas"/>
              </a:rPr>
              <a:t>gibi </a:t>
            </a:r>
            <a:r>
              <a:rPr dirty="0" sz="2000">
                <a:latin typeface="Consolas"/>
                <a:cs typeface="Consolas"/>
              </a:rPr>
              <a:t>çeşitli</a:t>
            </a:r>
            <a:r>
              <a:rPr dirty="0" sz="2000" spc="-30">
                <a:latin typeface="Consolas"/>
                <a:cs typeface="Consolas"/>
              </a:rPr>
              <a:t> </a:t>
            </a:r>
            <a:r>
              <a:rPr dirty="0" sz="2000">
                <a:latin typeface="Consolas"/>
                <a:cs typeface="Consolas"/>
              </a:rPr>
              <a:t>şekillerde</a:t>
            </a:r>
            <a:r>
              <a:rPr dirty="0" sz="2000" spc="-30">
                <a:latin typeface="Consolas"/>
                <a:cs typeface="Consolas"/>
              </a:rPr>
              <a:t> </a:t>
            </a:r>
            <a:r>
              <a:rPr dirty="0" sz="2000" spc="-10">
                <a:latin typeface="Consolas"/>
                <a:cs typeface="Consolas"/>
              </a:rPr>
              <a:t>olabilir.</a:t>
            </a:r>
            <a:endParaRPr sz="20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60"/>
              </a:spcBef>
              <a:buFont typeface="Arial"/>
              <a:buChar char="•"/>
            </a:pPr>
            <a:endParaRPr sz="2000">
              <a:latin typeface="Consolas"/>
              <a:cs typeface="Consolas"/>
            </a:endParaRPr>
          </a:p>
          <a:p>
            <a:pPr marL="355600" marR="145415" indent="-342900">
              <a:lnSpc>
                <a:spcPct val="100000"/>
              </a:lnSpc>
              <a:buFont typeface="Arial"/>
              <a:buChar char="•"/>
              <a:tabLst>
                <a:tab pos="355600" algn="l"/>
              </a:tabLst>
            </a:pPr>
            <a:r>
              <a:rPr dirty="0" sz="2000">
                <a:latin typeface="Consolas"/>
                <a:cs typeface="Consolas"/>
              </a:rPr>
              <a:t>Örneğin,</a:t>
            </a:r>
            <a:r>
              <a:rPr dirty="0" sz="2000" spc="-35">
                <a:latin typeface="Consolas"/>
                <a:cs typeface="Consolas"/>
              </a:rPr>
              <a:t> </a:t>
            </a:r>
            <a:r>
              <a:rPr dirty="0" sz="2000">
                <a:latin typeface="Consolas"/>
                <a:cs typeface="Consolas"/>
              </a:rPr>
              <a:t>bir</a:t>
            </a:r>
            <a:r>
              <a:rPr dirty="0" sz="2000" spc="-20">
                <a:latin typeface="Consolas"/>
                <a:cs typeface="Consolas"/>
              </a:rPr>
              <a:t> </a:t>
            </a:r>
            <a:r>
              <a:rPr dirty="0" sz="2000">
                <a:latin typeface="Consolas"/>
                <a:cs typeface="Consolas"/>
              </a:rPr>
              <a:t>üretim</a:t>
            </a:r>
            <a:r>
              <a:rPr dirty="0" sz="2000" spc="-20">
                <a:latin typeface="Consolas"/>
                <a:cs typeface="Consolas"/>
              </a:rPr>
              <a:t> </a:t>
            </a:r>
            <a:r>
              <a:rPr dirty="0" sz="2000">
                <a:latin typeface="Consolas"/>
                <a:cs typeface="Consolas"/>
              </a:rPr>
              <a:t>sürecindeki</a:t>
            </a:r>
            <a:r>
              <a:rPr dirty="0" sz="2000" spc="-35">
                <a:latin typeface="Consolas"/>
                <a:cs typeface="Consolas"/>
              </a:rPr>
              <a:t> </a:t>
            </a:r>
            <a:r>
              <a:rPr dirty="0" sz="2000">
                <a:latin typeface="Consolas"/>
                <a:cs typeface="Consolas"/>
              </a:rPr>
              <a:t>hammadde</a:t>
            </a:r>
            <a:r>
              <a:rPr dirty="0" sz="2000" spc="-35">
                <a:latin typeface="Consolas"/>
                <a:cs typeface="Consolas"/>
              </a:rPr>
              <a:t> </a:t>
            </a:r>
            <a:r>
              <a:rPr dirty="0" sz="2000">
                <a:latin typeface="Consolas"/>
                <a:cs typeface="Consolas"/>
              </a:rPr>
              <a:t>miktarını</a:t>
            </a:r>
            <a:r>
              <a:rPr dirty="0" sz="2000" spc="-30">
                <a:latin typeface="Consolas"/>
                <a:cs typeface="Consolas"/>
              </a:rPr>
              <a:t> </a:t>
            </a:r>
            <a:r>
              <a:rPr dirty="0" sz="2000">
                <a:latin typeface="Consolas"/>
                <a:cs typeface="Consolas"/>
              </a:rPr>
              <a:t>maksimize</a:t>
            </a:r>
            <a:r>
              <a:rPr dirty="0" sz="2000" spc="-25">
                <a:latin typeface="Consolas"/>
                <a:cs typeface="Consolas"/>
              </a:rPr>
              <a:t> </a:t>
            </a:r>
            <a:r>
              <a:rPr dirty="0" sz="2000">
                <a:latin typeface="Consolas"/>
                <a:cs typeface="Consolas"/>
              </a:rPr>
              <a:t>etmek</a:t>
            </a:r>
            <a:r>
              <a:rPr dirty="0" sz="2000" spc="-30">
                <a:latin typeface="Consolas"/>
                <a:cs typeface="Consolas"/>
              </a:rPr>
              <a:t> </a:t>
            </a:r>
            <a:r>
              <a:rPr dirty="0" sz="2000" spc="-20">
                <a:latin typeface="Consolas"/>
                <a:cs typeface="Consolas"/>
              </a:rPr>
              <a:t>veya </a:t>
            </a:r>
            <a:r>
              <a:rPr dirty="0" sz="2000">
                <a:latin typeface="Consolas"/>
                <a:cs typeface="Consolas"/>
              </a:rPr>
              <a:t>bir</a:t>
            </a:r>
            <a:r>
              <a:rPr dirty="0" sz="2000" spc="-35">
                <a:latin typeface="Consolas"/>
                <a:cs typeface="Consolas"/>
              </a:rPr>
              <a:t> </a:t>
            </a:r>
            <a:r>
              <a:rPr dirty="0" sz="2000">
                <a:latin typeface="Consolas"/>
                <a:cs typeface="Consolas"/>
              </a:rPr>
              <a:t>işletmenin</a:t>
            </a:r>
            <a:r>
              <a:rPr dirty="0" sz="2000" spc="-25">
                <a:latin typeface="Consolas"/>
                <a:cs typeface="Consolas"/>
              </a:rPr>
              <a:t> </a:t>
            </a:r>
            <a:r>
              <a:rPr dirty="0" sz="2000">
                <a:latin typeface="Consolas"/>
                <a:cs typeface="Consolas"/>
              </a:rPr>
              <a:t>karını</a:t>
            </a:r>
            <a:r>
              <a:rPr dirty="0" sz="2000" spc="-35">
                <a:latin typeface="Consolas"/>
                <a:cs typeface="Consolas"/>
              </a:rPr>
              <a:t> </a:t>
            </a:r>
            <a:r>
              <a:rPr dirty="0" sz="2000">
                <a:latin typeface="Consolas"/>
                <a:cs typeface="Consolas"/>
              </a:rPr>
              <a:t>maksimize</a:t>
            </a:r>
            <a:r>
              <a:rPr dirty="0" sz="2000" spc="-25">
                <a:latin typeface="Consolas"/>
                <a:cs typeface="Consolas"/>
              </a:rPr>
              <a:t> </a:t>
            </a:r>
            <a:r>
              <a:rPr dirty="0" sz="2000">
                <a:latin typeface="Consolas"/>
                <a:cs typeface="Consolas"/>
              </a:rPr>
              <a:t>etmek</a:t>
            </a:r>
            <a:r>
              <a:rPr dirty="0" sz="2000" spc="-25">
                <a:latin typeface="Consolas"/>
                <a:cs typeface="Consolas"/>
              </a:rPr>
              <a:t> </a:t>
            </a:r>
            <a:r>
              <a:rPr dirty="0" sz="2000">
                <a:latin typeface="Consolas"/>
                <a:cs typeface="Consolas"/>
              </a:rPr>
              <a:t>için</a:t>
            </a:r>
            <a:r>
              <a:rPr dirty="0" sz="2000" spc="-25">
                <a:latin typeface="Consolas"/>
                <a:cs typeface="Consolas"/>
              </a:rPr>
              <a:t> </a:t>
            </a:r>
            <a:r>
              <a:rPr dirty="0" sz="2000">
                <a:latin typeface="Consolas"/>
                <a:cs typeface="Consolas"/>
              </a:rPr>
              <a:t>belirli</a:t>
            </a:r>
            <a:r>
              <a:rPr dirty="0" sz="2000" spc="-25">
                <a:latin typeface="Consolas"/>
                <a:cs typeface="Consolas"/>
              </a:rPr>
              <a:t> </a:t>
            </a:r>
            <a:r>
              <a:rPr dirty="0" sz="2000">
                <a:latin typeface="Consolas"/>
                <a:cs typeface="Consolas"/>
              </a:rPr>
              <a:t>kaynak</a:t>
            </a:r>
            <a:r>
              <a:rPr dirty="0" sz="2000" spc="-10">
                <a:latin typeface="Consolas"/>
                <a:cs typeface="Consolas"/>
              </a:rPr>
              <a:t> sınırlamaları </a:t>
            </a:r>
            <a:r>
              <a:rPr dirty="0" sz="2000">
                <a:latin typeface="Consolas"/>
                <a:cs typeface="Consolas"/>
              </a:rPr>
              <a:t>altında</a:t>
            </a:r>
            <a:r>
              <a:rPr dirty="0" sz="2000" spc="-35">
                <a:latin typeface="Consolas"/>
                <a:cs typeface="Consolas"/>
              </a:rPr>
              <a:t> </a:t>
            </a:r>
            <a:r>
              <a:rPr dirty="0" sz="2000">
                <a:latin typeface="Consolas"/>
                <a:cs typeface="Consolas"/>
              </a:rPr>
              <a:t>en</a:t>
            </a:r>
            <a:r>
              <a:rPr dirty="0" sz="2000" spc="-35">
                <a:latin typeface="Consolas"/>
                <a:cs typeface="Consolas"/>
              </a:rPr>
              <a:t> </a:t>
            </a:r>
            <a:r>
              <a:rPr dirty="0" sz="2000">
                <a:latin typeface="Consolas"/>
                <a:cs typeface="Consolas"/>
              </a:rPr>
              <a:t>uygun</a:t>
            </a:r>
            <a:r>
              <a:rPr dirty="0" sz="2000" spc="-10">
                <a:latin typeface="Consolas"/>
                <a:cs typeface="Consolas"/>
              </a:rPr>
              <a:t> </a:t>
            </a:r>
            <a:r>
              <a:rPr dirty="0" sz="2000">
                <a:latin typeface="Consolas"/>
                <a:cs typeface="Consolas"/>
              </a:rPr>
              <a:t>üretim</a:t>
            </a:r>
            <a:r>
              <a:rPr dirty="0" sz="2000" spc="-15">
                <a:latin typeface="Consolas"/>
                <a:cs typeface="Consolas"/>
              </a:rPr>
              <a:t> </a:t>
            </a:r>
            <a:r>
              <a:rPr dirty="0" sz="2000">
                <a:latin typeface="Consolas"/>
                <a:cs typeface="Consolas"/>
              </a:rPr>
              <a:t>planını</a:t>
            </a:r>
            <a:r>
              <a:rPr dirty="0" sz="2000" spc="-25">
                <a:latin typeface="Consolas"/>
                <a:cs typeface="Consolas"/>
              </a:rPr>
              <a:t> </a:t>
            </a:r>
            <a:r>
              <a:rPr dirty="0" sz="2000">
                <a:latin typeface="Consolas"/>
                <a:cs typeface="Consolas"/>
              </a:rPr>
              <a:t>bulmak</a:t>
            </a:r>
            <a:r>
              <a:rPr dirty="0" sz="2000" spc="-10">
                <a:latin typeface="Consolas"/>
                <a:cs typeface="Consolas"/>
              </a:rPr>
              <a:t> </a:t>
            </a:r>
            <a:r>
              <a:rPr dirty="0" sz="2000">
                <a:latin typeface="Consolas"/>
                <a:cs typeface="Consolas"/>
              </a:rPr>
              <a:t>gibi</a:t>
            </a:r>
            <a:r>
              <a:rPr dirty="0" sz="2000" spc="-35">
                <a:latin typeface="Consolas"/>
                <a:cs typeface="Consolas"/>
              </a:rPr>
              <a:t> </a:t>
            </a:r>
            <a:r>
              <a:rPr dirty="0" sz="2000">
                <a:latin typeface="Consolas"/>
                <a:cs typeface="Consolas"/>
              </a:rPr>
              <a:t>problemler</a:t>
            </a:r>
            <a:r>
              <a:rPr dirty="0" sz="2000" spc="-30">
                <a:latin typeface="Consolas"/>
                <a:cs typeface="Consolas"/>
              </a:rPr>
              <a:t> </a:t>
            </a:r>
            <a:r>
              <a:rPr dirty="0" sz="2000" spc="-10">
                <a:latin typeface="Consolas"/>
                <a:cs typeface="Consolas"/>
              </a:rPr>
              <a:t>sınırlı </a:t>
            </a:r>
            <a:r>
              <a:rPr dirty="0" sz="2000">
                <a:latin typeface="Consolas"/>
                <a:cs typeface="Consolas"/>
              </a:rPr>
              <a:t>optimizasyon</a:t>
            </a:r>
            <a:r>
              <a:rPr dirty="0" sz="2000" spc="-50">
                <a:latin typeface="Consolas"/>
                <a:cs typeface="Consolas"/>
              </a:rPr>
              <a:t> </a:t>
            </a:r>
            <a:r>
              <a:rPr dirty="0" sz="2000">
                <a:latin typeface="Consolas"/>
                <a:cs typeface="Consolas"/>
              </a:rPr>
              <a:t>problemlerine</a:t>
            </a:r>
            <a:r>
              <a:rPr dirty="0" sz="2000" spc="-45">
                <a:latin typeface="Consolas"/>
                <a:cs typeface="Consolas"/>
              </a:rPr>
              <a:t> </a:t>
            </a:r>
            <a:r>
              <a:rPr dirty="0" sz="2000" spc="-10">
                <a:latin typeface="Consolas"/>
                <a:cs typeface="Consolas"/>
              </a:rPr>
              <a:t>örnektir.</a:t>
            </a:r>
            <a:endParaRPr sz="2000">
              <a:latin typeface="Consolas"/>
              <a:cs typeface="Consolas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281981" y="1"/>
            <a:ext cx="910018" cy="6857998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960755">
              <a:lnSpc>
                <a:spcPct val="100000"/>
              </a:lnSpc>
              <a:spcBef>
                <a:spcPts val="100"/>
              </a:spcBef>
            </a:pPr>
            <a:r>
              <a:rPr dirty="0"/>
              <a:t>FİZİK</a:t>
            </a:r>
            <a:r>
              <a:rPr dirty="0" spc="-120"/>
              <a:t> </a:t>
            </a:r>
            <a:r>
              <a:rPr dirty="0"/>
              <a:t>TEMELLİ</a:t>
            </a:r>
            <a:r>
              <a:rPr dirty="0" spc="-120"/>
              <a:t> </a:t>
            </a:r>
            <a:r>
              <a:rPr dirty="0" spc="-10"/>
              <a:t>ALGORİTMALAR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1243088" y="782110"/>
            <a:ext cx="6748145" cy="12446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12700">
              <a:lnSpc>
                <a:spcPct val="100000"/>
              </a:lnSpc>
              <a:spcBef>
                <a:spcPts val="95"/>
              </a:spcBef>
            </a:pPr>
            <a:r>
              <a:rPr dirty="0" sz="1600">
                <a:solidFill>
                  <a:srgbClr val="B94609"/>
                </a:solidFill>
                <a:latin typeface="Consolas"/>
                <a:cs typeface="Consolas"/>
              </a:rPr>
              <a:t>Harmony</a:t>
            </a:r>
            <a:r>
              <a:rPr dirty="0" sz="1600" spc="-45">
                <a:solidFill>
                  <a:srgbClr val="B94609"/>
                </a:solidFill>
                <a:latin typeface="Consolas"/>
                <a:cs typeface="Consolas"/>
              </a:rPr>
              <a:t> </a:t>
            </a:r>
            <a:r>
              <a:rPr dirty="0" sz="1600">
                <a:solidFill>
                  <a:srgbClr val="B94609"/>
                </a:solidFill>
                <a:latin typeface="Consolas"/>
                <a:cs typeface="Consolas"/>
              </a:rPr>
              <a:t>Search</a:t>
            </a:r>
            <a:r>
              <a:rPr dirty="0" sz="1600" spc="-50">
                <a:solidFill>
                  <a:srgbClr val="B94609"/>
                </a:solidFill>
                <a:latin typeface="Consolas"/>
                <a:cs typeface="Consolas"/>
              </a:rPr>
              <a:t> </a:t>
            </a:r>
            <a:r>
              <a:rPr dirty="0" sz="1600">
                <a:solidFill>
                  <a:srgbClr val="B94609"/>
                </a:solidFill>
                <a:latin typeface="Consolas"/>
                <a:cs typeface="Consolas"/>
              </a:rPr>
              <a:t>Algorithm</a:t>
            </a:r>
            <a:r>
              <a:rPr dirty="0" sz="1600" spc="-40">
                <a:solidFill>
                  <a:srgbClr val="B94609"/>
                </a:solidFill>
                <a:latin typeface="Consolas"/>
                <a:cs typeface="Consolas"/>
              </a:rPr>
              <a:t> </a:t>
            </a:r>
            <a:r>
              <a:rPr dirty="0" sz="1600" spc="-10">
                <a:solidFill>
                  <a:srgbClr val="B94609"/>
                </a:solidFill>
                <a:latin typeface="Consolas"/>
                <a:cs typeface="Consolas"/>
              </a:rPr>
              <a:t>(HSA):</a:t>
            </a:r>
            <a:endParaRPr sz="16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600">
              <a:latin typeface="Consolas"/>
              <a:cs typeface="Consolas"/>
            </a:endParaRPr>
          </a:p>
          <a:p>
            <a:pPr algn="just" marL="12700" marR="5080">
              <a:lnSpc>
                <a:spcPct val="100000"/>
              </a:lnSpc>
            </a:pPr>
            <a:r>
              <a:rPr dirty="0" sz="1600">
                <a:solidFill>
                  <a:srgbClr val="0D0D0D"/>
                </a:solidFill>
                <a:latin typeface="Consolas"/>
                <a:cs typeface="Consolas"/>
              </a:rPr>
              <a:t>Harmony</a:t>
            </a:r>
            <a:r>
              <a:rPr dirty="0" sz="1600" spc="-135">
                <a:solidFill>
                  <a:srgbClr val="0D0D0D"/>
                </a:solidFill>
                <a:latin typeface="Consolas"/>
                <a:cs typeface="Consolas"/>
              </a:rPr>
              <a:t>  </a:t>
            </a:r>
            <a:r>
              <a:rPr dirty="0" sz="1600">
                <a:solidFill>
                  <a:srgbClr val="0D0D0D"/>
                </a:solidFill>
                <a:latin typeface="Consolas"/>
                <a:cs typeface="Consolas"/>
              </a:rPr>
              <a:t>Search</a:t>
            </a:r>
            <a:r>
              <a:rPr dirty="0" sz="1600" spc="-130">
                <a:solidFill>
                  <a:srgbClr val="0D0D0D"/>
                </a:solidFill>
                <a:latin typeface="Consolas"/>
                <a:cs typeface="Consolas"/>
              </a:rPr>
              <a:t>  </a:t>
            </a:r>
            <a:r>
              <a:rPr dirty="0" sz="1600">
                <a:solidFill>
                  <a:srgbClr val="0D0D0D"/>
                </a:solidFill>
                <a:latin typeface="Consolas"/>
                <a:cs typeface="Consolas"/>
              </a:rPr>
              <a:t>Algorithm</a:t>
            </a:r>
            <a:r>
              <a:rPr dirty="0" sz="1600" spc="-140">
                <a:solidFill>
                  <a:srgbClr val="0D0D0D"/>
                </a:solidFill>
                <a:latin typeface="Consolas"/>
                <a:cs typeface="Consolas"/>
              </a:rPr>
              <a:t>  </a:t>
            </a:r>
            <a:r>
              <a:rPr dirty="0" sz="1600">
                <a:solidFill>
                  <a:srgbClr val="0D0D0D"/>
                </a:solidFill>
                <a:latin typeface="Consolas"/>
                <a:cs typeface="Consolas"/>
              </a:rPr>
              <a:t>(HSA),</a:t>
            </a:r>
            <a:r>
              <a:rPr dirty="0" sz="1600" spc="-135">
                <a:solidFill>
                  <a:srgbClr val="0D0D0D"/>
                </a:solidFill>
                <a:latin typeface="Consolas"/>
                <a:cs typeface="Consolas"/>
              </a:rPr>
              <a:t>  </a:t>
            </a:r>
            <a:r>
              <a:rPr dirty="0" sz="1600">
                <a:solidFill>
                  <a:srgbClr val="0D0D0D"/>
                </a:solidFill>
                <a:latin typeface="Consolas"/>
                <a:cs typeface="Consolas"/>
              </a:rPr>
              <a:t>müzikal</a:t>
            </a:r>
            <a:r>
              <a:rPr dirty="0" sz="1600" spc="-140">
                <a:solidFill>
                  <a:srgbClr val="0D0D0D"/>
                </a:solidFill>
                <a:latin typeface="Consolas"/>
                <a:cs typeface="Consolas"/>
              </a:rPr>
              <a:t>  </a:t>
            </a:r>
            <a:r>
              <a:rPr dirty="0" sz="1600">
                <a:solidFill>
                  <a:srgbClr val="0D0D0D"/>
                </a:solidFill>
                <a:latin typeface="Consolas"/>
                <a:cs typeface="Consolas"/>
              </a:rPr>
              <a:t>uyum</a:t>
            </a:r>
            <a:r>
              <a:rPr dirty="0" sz="1600" spc="-135">
                <a:solidFill>
                  <a:srgbClr val="0D0D0D"/>
                </a:solidFill>
                <a:latin typeface="Consolas"/>
                <a:cs typeface="Consolas"/>
              </a:rPr>
              <a:t>  </a:t>
            </a:r>
            <a:r>
              <a:rPr dirty="0" sz="1600" spc="-10">
                <a:solidFill>
                  <a:srgbClr val="0D0D0D"/>
                </a:solidFill>
                <a:latin typeface="Consolas"/>
                <a:cs typeface="Consolas"/>
              </a:rPr>
              <a:t>arayışından </a:t>
            </a:r>
            <a:r>
              <a:rPr dirty="0" sz="1600">
                <a:solidFill>
                  <a:srgbClr val="0D0D0D"/>
                </a:solidFill>
                <a:latin typeface="Consolas"/>
                <a:cs typeface="Consolas"/>
              </a:rPr>
              <a:t>esinlenerek</a:t>
            </a:r>
            <a:r>
              <a:rPr dirty="0" sz="1600" spc="229">
                <a:solidFill>
                  <a:srgbClr val="0D0D0D"/>
                </a:solidFill>
                <a:latin typeface="Consolas"/>
                <a:cs typeface="Consolas"/>
              </a:rPr>
              <a:t>  </a:t>
            </a:r>
            <a:r>
              <a:rPr dirty="0" sz="1600">
                <a:solidFill>
                  <a:srgbClr val="0D0D0D"/>
                </a:solidFill>
                <a:latin typeface="Consolas"/>
                <a:cs typeface="Consolas"/>
              </a:rPr>
              <a:t>tasarlanmış</a:t>
            </a:r>
            <a:r>
              <a:rPr dirty="0" sz="1600" spc="235">
                <a:solidFill>
                  <a:srgbClr val="0D0D0D"/>
                </a:solidFill>
                <a:latin typeface="Consolas"/>
                <a:cs typeface="Consolas"/>
              </a:rPr>
              <a:t>  </a:t>
            </a:r>
            <a:r>
              <a:rPr dirty="0" sz="1600">
                <a:solidFill>
                  <a:srgbClr val="0D0D0D"/>
                </a:solidFill>
                <a:latin typeface="Consolas"/>
                <a:cs typeface="Consolas"/>
              </a:rPr>
              <a:t>bir</a:t>
            </a:r>
            <a:r>
              <a:rPr dirty="0" sz="1600" spc="240">
                <a:solidFill>
                  <a:srgbClr val="0D0D0D"/>
                </a:solidFill>
                <a:latin typeface="Consolas"/>
                <a:cs typeface="Consolas"/>
              </a:rPr>
              <a:t>  </a:t>
            </a:r>
            <a:r>
              <a:rPr dirty="0" sz="1600">
                <a:solidFill>
                  <a:srgbClr val="0D0D0D"/>
                </a:solidFill>
                <a:latin typeface="Consolas"/>
                <a:cs typeface="Consolas"/>
              </a:rPr>
              <a:t>metaheuristik</a:t>
            </a:r>
            <a:r>
              <a:rPr dirty="0" sz="1600" spc="235">
                <a:solidFill>
                  <a:srgbClr val="0D0D0D"/>
                </a:solidFill>
                <a:latin typeface="Consolas"/>
                <a:cs typeface="Consolas"/>
              </a:rPr>
              <a:t>  </a:t>
            </a:r>
            <a:r>
              <a:rPr dirty="0" sz="1600" spc="-10">
                <a:solidFill>
                  <a:srgbClr val="0D0D0D"/>
                </a:solidFill>
                <a:latin typeface="Consolas"/>
                <a:cs typeface="Consolas"/>
              </a:rPr>
              <a:t>optimizasyon </a:t>
            </a:r>
            <a:r>
              <a:rPr dirty="0" sz="1600">
                <a:solidFill>
                  <a:srgbClr val="0D0D0D"/>
                </a:solidFill>
                <a:latin typeface="Consolas"/>
                <a:cs typeface="Consolas"/>
              </a:rPr>
              <a:t>algoritmasıdır.</a:t>
            </a:r>
            <a:r>
              <a:rPr dirty="0" sz="1600" spc="20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600">
                <a:solidFill>
                  <a:srgbClr val="0D0D0D"/>
                </a:solidFill>
                <a:latin typeface="Consolas"/>
                <a:cs typeface="Consolas"/>
              </a:rPr>
              <a:t>Müzisyenlerin</a:t>
            </a:r>
            <a:r>
              <a:rPr dirty="0" sz="1600" spc="204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600">
                <a:solidFill>
                  <a:srgbClr val="0D0D0D"/>
                </a:solidFill>
                <a:latin typeface="Consolas"/>
                <a:cs typeface="Consolas"/>
              </a:rPr>
              <a:t>uygun</a:t>
            </a:r>
            <a:r>
              <a:rPr dirty="0" sz="1600" spc="19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600">
                <a:solidFill>
                  <a:srgbClr val="0D0D0D"/>
                </a:solidFill>
                <a:latin typeface="Consolas"/>
                <a:cs typeface="Consolas"/>
              </a:rPr>
              <a:t>müzik</a:t>
            </a:r>
            <a:r>
              <a:rPr dirty="0" sz="1600" spc="204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600">
                <a:solidFill>
                  <a:srgbClr val="0D0D0D"/>
                </a:solidFill>
                <a:latin typeface="Consolas"/>
                <a:cs typeface="Consolas"/>
              </a:rPr>
              <a:t>notalarını</a:t>
            </a:r>
            <a:r>
              <a:rPr dirty="0" sz="1600" spc="18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600" spc="-10">
                <a:solidFill>
                  <a:srgbClr val="0D0D0D"/>
                </a:solidFill>
                <a:latin typeface="Consolas"/>
                <a:cs typeface="Consolas"/>
              </a:rPr>
              <a:t>bulmak</a:t>
            </a:r>
            <a:endParaRPr sz="1600">
              <a:latin typeface="Consolas"/>
              <a:cs typeface="Consolas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1243291" y="2001302"/>
            <a:ext cx="2091055" cy="513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  <a:tabLst>
                <a:tab pos="632460" algn="l"/>
              </a:tabLst>
            </a:pPr>
            <a:r>
              <a:rPr dirty="0" sz="1600" spc="-20">
                <a:solidFill>
                  <a:srgbClr val="0D0D0D"/>
                </a:solidFill>
                <a:latin typeface="Consolas"/>
                <a:cs typeface="Consolas"/>
              </a:rPr>
              <a:t>için</a:t>
            </a:r>
            <a:r>
              <a:rPr dirty="0" sz="16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1600" spc="-10">
                <a:solidFill>
                  <a:srgbClr val="0D0D0D"/>
                </a:solidFill>
                <a:latin typeface="Consolas"/>
                <a:cs typeface="Consolas"/>
              </a:rPr>
              <a:t>kullandıkları geliştirilmiştir.</a:t>
            </a:r>
            <a:endParaRPr sz="1600">
              <a:latin typeface="Consolas"/>
              <a:cs typeface="Consolas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3331019" y="2001302"/>
            <a:ext cx="4660265" cy="513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65100">
              <a:lnSpc>
                <a:spcPct val="100000"/>
              </a:lnSpc>
              <a:spcBef>
                <a:spcPts val="95"/>
              </a:spcBef>
              <a:tabLst>
                <a:tab pos="784860" algn="l"/>
                <a:tab pos="1739264" algn="l"/>
                <a:tab pos="3248025" algn="l"/>
                <a:tab pos="3868420" algn="l"/>
              </a:tabLst>
            </a:pPr>
            <a:r>
              <a:rPr dirty="0" sz="1600" spc="-20">
                <a:solidFill>
                  <a:srgbClr val="0D0D0D"/>
                </a:solidFill>
                <a:latin typeface="Consolas"/>
                <a:cs typeface="Consolas"/>
              </a:rPr>
              <a:t>uyum</a:t>
            </a:r>
            <a:r>
              <a:rPr dirty="0" sz="16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1600" spc="-10">
                <a:solidFill>
                  <a:srgbClr val="0D0D0D"/>
                </a:solidFill>
                <a:latin typeface="Consolas"/>
                <a:cs typeface="Consolas"/>
              </a:rPr>
              <a:t>arayışı</a:t>
            </a:r>
            <a:r>
              <a:rPr dirty="0" sz="16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1600" spc="-10">
                <a:solidFill>
                  <a:srgbClr val="0D0D0D"/>
                </a:solidFill>
                <a:latin typeface="Consolas"/>
                <a:cs typeface="Consolas"/>
              </a:rPr>
              <a:t>prensibinden</a:t>
            </a:r>
            <a:r>
              <a:rPr dirty="0" sz="16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1600" spc="-20">
                <a:solidFill>
                  <a:srgbClr val="0D0D0D"/>
                </a:solidFill>
                <a:latin typeface="Consolas"/>
                <a:cs typeface="Consolas"/>
              </a:rPr>
              <a:t>yola</a:t>
            </a:r>
            <a:r>
              <a:rPr dirty="0" sz="16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1600" spc="-10">
                <a:solidFill>
                  <a:srgbClr val="0D0D0D"/>
                </a:solidFill>
                <a:latin typeface="Consolas"/>
                <a:cs typeface="Consolas"/>
              </a:rPr>
              <a:t>çıkarak</a:t>
            </a:r>
            <a:endParaRPr sz="16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dirty="0" sz="1600" spc="-20">
                <a:solidFill>
                  <a:srgbClr val="0D0D0D"/>
                </a:solidFill>
                <a:latin typeface="Consolas"/>
                <a:cs typeface="Consolas"/>
              </a:rPr>
              <a:t>HSA,</a:t>
            </a:r>
            <a:endParaRPr sz="1600">
              <a:latin typeface="Consolas"/>
              <a:cs typeface="Consolas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3974160" y="2245141"/>
            <a:ext cx="231013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542290" algn="l"/>
                <a:tab pos="1519555" algn="l"/>
              </a:tabLst>
            </a:pPr>
            <a:r>
              <a:rPr dirty="0" sz="1600" spc="-25">
                <a:solidFill>
                  <a:srgbClr val="0D0D0D"/>
                </a:solidFill>
                <a:latin typeface="Consolas"/>
                <a:cs typeface="Consolas"/>
              </a:rPr>
              <a:t>bir</a:t>
            </a:r>
            <a:r>
              <a:rPr dirty="0" sz="16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1600" spc="-10">
                <a:solidFill>
                  <a:srgbClr val="0D0D0D"/>
                </a:solidFill>
                <a:latin typeface="Consolas"/>
                <a:cs typeface="Consolas"/>
              </a:rPr>
              <a:t>müzikal</a:t>
            </a:r>
            <a:r>
              <a:rPr dirty="0" sz="16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1600" spc="-10">
                <a:solidFill>
                  <a:srgbClr val="0D0D0D"/>
                </a:solidFill>
                <a:latin typeface="Consolas"/>
                <a:cs typeface="Consolas"/>
              </a:rPr>
              <a:t>ortamda</a:t>
            </a:r>
            <a:endParaRPr sz="1600">
              <a:latin typeface="Consolas"/>
              <a:cs typeface="Consolas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6456732" y="2245141"/>
            <a:ext cx="153289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433070" algn="l"/>
                <a:tab pos="963294" algn="l"/>
              </a:tabLst>
            </a:pPr>
            <a:r>
              <a:rPr dirty="0" sz="1600" spc="-25">
                <a:solidFill>
                  <a:srgbClr val="0D0D0D"/>
                </a:solidFill>
                <a:latin typeface="Consolas"/>
                <a:cs typeface="Consolas"/>
              </a:rPr>
              <a:t>en</a:t>
            </a:r>
            <a:r>
              <a:rPr dirty="0" sz="16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1600" spc="-25">
                <a:solidFill>
                  <a:srgbClr val="0D0D0D"/>
                </a:solidFill>
                <a:latin typeface="Consolas"/>
                <a:cs typeface="Consolas"/>
              </a:rPr>
              <a:t>iyi</a:t>
            </a:r>
            <a:r>
              <a:rPr dirty="0" sz="16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1600" spc="-10">
                <a:solidFill>
                  <a:srgbClr val="0D0D0D"/>
                </a:solidFill>
                <a:latin typeface="Consolas"/>
                <a:cs typeface="Consolas"/>
              </a:rPr>
              <a:t>uyumu</a:t>
            </a:r>
            <a:endParaRPr sz="1600">
              <a:latin typeface="Consolas"/>
              <a:cs typeface="Consolas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1242886" y="2488979"/>
            <a:ext cx="6746875" cy="513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339850" algn="l"/>
                <a:tab pos="1885314" algn="l"/>
                <a:tab pos="2766060" algn="l"/>
                <a:tab pos="3424554" algn="l"/>
                <a:tab pos="4194175" algn="l"/>
                <a:tab pos="4852670" algn="l"/>
                <a:tab pos="5622290" algn="l"/>
              </a:tabLst>
            </a:pPr>
            <a:r>
              <a:rPr dirty="0" sz="1600" spc="-10">
                <a:solidFill>
                  <a:srgbClr val="0D0D0D"/>
                </a:solidFill>
                <a:latin typeface="Consolas"/>
                <a:cs typeface="Consolas"/>
              </a:rPr>
              <a:t>sağlayacak</a:t>
            </a:r>
            <a:r>
              <a:rPr dirty="0" sz="16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1600" spc="-25">
                <a:solidFill>
                  <a:srgbClr val="0D0D0D"/>
                </a:solidFill>
                <a:latin typeface="Consolas"/>
                <a:cs typeface="Consolas"/>
              </a:rPr>
              <a:t>bir</a:t>
            </a:r>
            <a:r>
              <a:rPr dirty="0" sz="16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1600" spc="-10">
                <a:solidFill>
                  <a:srgbClr val="0D0D0D"/>
                </a:solidFill>
                <a:latin typeface="Consolas"/>
                <a:cs typeface="Consolas"/>
              </a:rPr>
              <a:t>armoni</a:t>
            </a:r>
            <a:r>
              <a:rPr dirty="0" sz="16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1600" spc="-20">
                <a:solidFill>
                  <a:srgbClr val="0D0D0D"/>
                </a:solidFill>
                <a:latin typeface="Consolas"/>
                <a:cs typeface="Consolas"/>
              </a:rPr>
              <a:t>elde</a:t>
            </a:r>
            <a:r>
              <a:rPr dirty="0" sz="16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1600" spc="-10">
                <a:solidFill>
                  <a:srgbClr val="0D0D0D"/>
                </a:solidFill>
                <a:latin typeface="Consolas"/>
                <a:cs typeface="Consolas"/>
              </a:rPr>
              <a:t>etmek</a:t>
            </a:r>
            <a:r>
              <a:rPr dirty="0" sz="16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1600" spc="-20">
                <a:solidFill>
                  <a:srgbClr val="0D0D0D"/>
                </a:solidFill>
                <a:latin typeface="Consolas"/>
                <a:cs typeface="Consolas"/>
              </a:rPr>
              <a:t>için</a:t>
            </a:r>
            <a:r>
              <a:rPr dirty="0" sz="16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1600" spc="-10">
                <a:solidFill>
                  <a:srgbClr val="0D0D0D"/>
                </a:solidFill>
                <a:latin typeface="Consolas"/>
                <a:cs typeface="Consolas"/>
              </a:rPr>
              <a:t>çözüm</a:t>
            </a:r>
            <a:r>
              <a:rPr dirty="0" sz="16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1600" spc="-10">
                <a:solidFill>
                  <a:srgbClr val="0D0D0D"/>
                </a:solidFill>
                <a:latin typeface="Consolas"/>
                <a:cs typeface="Consolas"/>
              </a:rPr>
              <a:t>adaylarını</a:t>
            </a:r>
            <a:endParaRPr sz="16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dirty="0" sz="1600">
                <a:solidFill>
                  <a:srgbClr val="0D0D0D"/>
                </a:solidFill>
                <a:latin typeface="Consolas"/>
                <a:cs typeface="Consolas"/>
              </a:rPr>
              <a:t>düzenler</a:t>
            </a:r>
            <a:r>
              <a:rPr dirty="0" sz="1600" spc="-3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600">
                <a:solidFill>
                  <a:srgbClr val="0D0D0D"/>
                </a:solidFill>
                <a:latin typeface="Consolas"/>
                <a:cs typeface="Consolas"/>
              </a:rPr>
              <a:t>ve</a:t>
            </a:r>
            <a:r>
              <a:rPr dirty="0" sz="1600" spc="-2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600" spc="-10">
                <a:solidFill>
                  <a:srgbClr val="0D0D0D"/>
                </a:solidFill>
                <a:latin typeface="Consolas"/>
                <a:cs typeface="Consolas"/>
              </a:rPr>
              <a:t>geliştirir.</a:t>
            </a:r>
            <a:endParaRPr sz="1600">
              <a:latin typeface="Consolas"/>
              <a:cs typeface="Consolas"/>
            </a:endParaRPr>
          </a:p>
        </p:txBody>
      </p:sp>
      <p:pic>
        <p:nvPicPr>
          <p:cNvPr id="9" name="object 9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0018" cy="6857999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11303" y="3226130"/>
            <a:ext cx="5306754" cy="3376316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634533" y="561871"/>
            <a:ext cx="3149053" cy="6075051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497000" y="759764"/>
            <a:ext cx="4694997" cy="539998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960755">
              <a:lnSpc>
                <a:spcPct val="100000"/>
              </a:lnSpc>
              <a:spcBef>
                <a:spcPts val="100"/>
              </a:spcBef>
            </a:pPr>
            <a:r>
              <a:rPr dirty="0"/>
              <a:t>FİZİK</a:t>
            </a:r>
            <a:r>
              <a:rPr dirty="0" spc="-120"/>
              <a:t> </a:t>
            </a:r>
            <a:r>
              <a:rPr dirty="0"/>
              <a:t>TEMELLİ</a:t>
            </a:r>
            <a:r>
              <a:rPr dirty="0" spc="-120"/>
              <a:t> </a:t>
            </a:r>
            <a:r>
              <a:rPr dirty="0" spc="-10"/>
              <a:t>ALGORİTMALAR</a:t>
            </a:r>
          </a:p>
        </p:txBody>
      </p:sp>
      <p:sp>
        <p:nvSpPr>
          <p:cNvPr id="4" name="object 4" descr=""/>
          <p:cNvSpPr txBox="1"/>
          <p:nvPr/>
        </p:nvSpPr>
        <p:spPr>
          <a:xfrm>
            <a:off x="1242683" y="782110"/>
            <a:ext cx="5538470" cy="10007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>
                <a:solidFill>
                  <a:srgbClr val="B94609"/>
                </a:solidFill>
                <a:latin typeface="Consolas"/>
                <a:cs typeface="Consolas"/>
              </a:rPr>
              <a:t>Benzetilmiş</a:t>
            </a:r>
            <a:r>
              <a:rPr dirty="0" sz="1600" spc="-70">
                <a:solidFill>
                  <a:srgbClr val="B94609"/>
                </a:solidFill>
                <a:latin typeface="Consolas"/>
                <a:cs typeface="Consolas"/>
              </a:rPr>
              <a:t> </a:t>
            </a:r>
            <a:r>
              <a:rPr dirty="0" sz="1600">
                <a:solidFill>
                  <a:srgbClr val="B94609"/>
                </a:solidFill>
                <a:latin typeface="Consolas"/>
                <a:cs typeface="Consolas"/>
              </a:rPr>
              <a:t>Tavlama</a:t>
            </a:r>
            <a:r>
              <a:rPr dirty="0" sz="1600" spc="-60">
                <a:solidFill>
                  <a:srgbClr val="B94609"/>
                </a:solidFill>
                <a:latin typeface="Consolas"/>
                <a:cs typeface="Consolas"/>
              </a:rPr>
              <a:t> </a:t>
            </a:r>
            <a:r>
              <a:rPr dirty="0" sz="1600">
                <a:solidFill>
                  <a:srgbClr val="B94609"/>
                </a:solidFill>
                <a:latin typeface="Consolas"/>
                <a:cs typeface="Consolas"/>
              </a:rPr>
              <a:t>(Simulated</a:t>
            </a:r>
            <a:r>
              <a:rPr dirty="0" sz="1600" spc="-55">
                <a:solidFill>
                  <a:srgbClr val="B94609"/>
                </a:solidFill>
                <a:latin typeface="Consolas"/>
                <a:cs typeface="Consolas"/>
              </a:rPr>
              <a:t> </a:t>
            </a:r>
            <a:r>
              <a:rPr dirty="0" sz="1600" spc="-10">
                <a:solidFill>
                  <a:srgbClr val="B94609"/>
                </a:solidFill>
                <a:latin typeface="Consolas"/>
                <a:cs typeface="Consolas"/>
              </a:rPr>
              <a:t>Annealing):</a:t>
            </a:r>
            <a:endParaRPr sz="16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6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tabLst>
                <a:tab pos="1111250" algn="l"/>
                <a:tab pos="2540635" algn="l"/>
                <a:tab pos="4081779" algn="l"/>
              </a:tabLst>
            </a:pPr>
            <a:r>
              <a:rPr dirty="0" sz="1600" spc="-10">
                <a:solidFill>
                  <a:srgbClr val="0D0D0D"/>
                </a:solidFill>
                <a:latin typeface="Consolas"/>
                <a:cs typeface="Consolas"/>
              </a:rPr>
              <a:t>Fiziksel</a:t>
            </a:r>
            <a:r>
              <a:rPr dirty="0" sz="16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1600" spc="-10">
                <a:solidFill>
                  <a:srgbClr val="0D0D0D"/>
                </a:solidFill>
                <a:latin typeface="Consolas"/>
                <a:cs typeface="Consolas"/>
              </a:rPr>
              <a:t>sistemlerin</a:t>
            </a:r>
            <a:r>
              <a:rPr dirty="0" sz="16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1600" spc="-10">
                <a:solidFill>
                  <a:srgbClr val="0D0D0D"/>
                </a:solidFill>
                <a:latin typeface="Consolas"/>
                <a:cs typeface="Consolas"/>
              </a:rPr>
              <a:t>termodinamik</a:t>
            </a:r>
            <a:r>
              <a:rPr dirty="0" sz="16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1600" spc="-10">
                <a:solidFill>
                  <a:srgbClr val="0D0D0D"/>
                </a:solidFill>
                <a:latin typeface="Consolas"/>
                <a:cs typeface="Consolas"/>
              </a:rPr>
              <a:t>davranışından</a:t>
            </a:r>
            <a:endParaRPr sz="16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dirty="0" sz="1600">
                <a:solidFill>
                  <a:srgbClr val="0D0D0D"/>
                </a:solidFill>
                <a:latin typeface="Consolas"/>
                <a:cs typeface="Consolas"/>
              </a:rPr>
              <a:t>bir</a:t>
            </a:r>
            <a:r>
              <a:rPr dirty="0" sz="1600" spc="-6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600">
                <a:solidFill>
                  <a:srgbClr val="0D0D0D"/>
                </a:solidFill>
                <a:latin typeface="Consolas"/>
                <a:cs typeface="Consolas"/>
              </a:rPr>
              <a:t>optimizasyon</a:t>
            </a:r>
            <a:r>
              <a:rPr dirty="0" sz="1600" spc="-4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600" spc="-10">
                <a:solidFill>
                  <a:srgbClr val="0D0D0D"/>
                </a:solidFill>
                <a:latin typeface="Consolas"/>
                <a:cs typeface="Consolas"/>
              </a:rPr>
              <a:t>algoritmasıdır.</a:t>
            </a:r>
            <a:endParaRPr sz="1600">
              <a:latin typeface="Consolas"/>
              <a:cs typeface="Consolas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6963867" y="1269787"/>
            <a:ext cx="102425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10">
                <a:solidFill>
                  <a:srgbClr val="0D0D0D"/>
                </a:solidFill>
                <a:latin typeface="Consolas"/>
                <a:cs typeface="Consolas"/>
              </a:rPr>
              <a:t>esinlenen</a:t>
            </a:r>
            <a:endParaRPr sz="1600">
              <a:latin typeface="Consolas"/>
              <a:cs typeface="Consolas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1242480" y="2001302"/>
            <a:ext cx="6748780" cy="7569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12700" marR="5080">
              <a:lnSpc>
                <a:spcPct val="100000"/>
              </a:lnSpc>
              <a:spcBef>
                <a:spcPts val="95"/>
              </a:spcBef>
            </a:pPr>
            <a:r>
              <a:rPr dirty="0" sz="1600">
                <a:solidFill>
                  <a:srgbClr val="0D0D0D"/>
                </a:solidFill>
                <a:latin typeface="Consolas"/>
                <a:cs typeface="Consolas"/>
              </a:rPr>
              <a:t>Rastgele</a:t>
            </a:r>
            <a:r>
              <a:rPr dirty="0" sz="1600" spc="195">
                <a:solidFill>
                  <a:srgbClr val="0D0D0D"/>
                </a:solidFill>
                <a:latin typeface="Consolas"/>
                <a:cs typeface="Consolas"/>
              </a:rPr>
              <a:t>  </a:t>
            </a:r>
            <a:r>
              <a:rPr dirty="0" sz="1600">
                <a:solidFill>
                  <a:srgbClr val="0D0D0D"/>
                </a:solidFill>
                <a:latin typeface="Consolas"/>
                <a:cs typeface="Consolas"/>
              </a:rPr>
              <a:t>çözüm</a:t>
            </a:r>
            <a:r>
              <a:rPr dirty="0" sz="1600" spc="195">
                <a:solidFill>
                  <a:srgbClr val="0D0D0D"/>
                </a:solidFill>
                <a:latin typeface="Consolas"/>
                <a:cs typeface="Consolas"/>
              </a:rPr>
              <a:t>  </a:t>
            </a:r>
            <a:r>
              <a:rPr dirty="0" sz="1600">
                <a:solidFill>
                  <a:srgbClr val="0D0D0D"/>
                </a:solidFill>
                <a:latin typeface="Consolas"/>
                <a:cs typeface="Consolas"/>
              </a:rPr>
              <a:t>adaylarını</a:t>
            </a:r>
            <a:r>
              <a:rPr dirty="0" sz="1600" spc="200">
                <a:solidFill>
                  <a:srgbClr val="0D0D0D"/>
                </a:solidFill>
                <a:latin typeface="Consolas"/>
                <a:cs typeface="Consolas"/>
              </a:rPr>
              <a:t>  </a:t>
            </a:r>
            <a:r>
              <a:rPr dirty="0" sz="1600">
                <a:solidFill>
                  <a:srgbClr val="0D0D0D"/>
                </a:solidFill>
                <a:latin typeface="Consolas"/>
                <a:cs typeface="Consolas"/>
              </a:rPr>
              <a:t>kabul</a:t>
            </a:r>
            <a:r>
              <a:rPr dirty="0" sz="1600" spc="195">
                <a:solidFill>
                  <a:srgbClr val="0D0D0D"/>
                </a:solidFill>
                <a:latin typeface="Consolas"/>
                <a:cs typeface="Consolas"/>
              </a:rPr>
              <a:t>  </a:t>
            </a:r>
            <a:r>
              <a:rPr dirty="0" sz="1600">
                <a:solidFill>
                  <a:srgbClr val="0D0D0D"/>
                </a:solidFill>
                <a:latin typeface="Consolas"/>
                <a:cs typeface="Consolas"/>
              </a:rPr>
              <a:t>etme</a:t>
            </a:r>
            <a:r>
              <a:rPr dirty="0" sz="1600" spc="200">
                <a:solidFill>
                  <a:srgbClr val="0D0D0D"/>
                </a:solidFill>
                <a:latin typeface="Consolas"/>
                <a:cs typeface="Consolas"/>
              </a:rPr>
              <a:t>  </a:t>
            </a:r>
            <a:r>
              <a:rPr dirty="0" sz="1600">
                <a:solidFill>
                  <a:srgbClr val="0D0D0D"/>
                </a:solidFill>
                <a:latin typeface="Consolas"/>
                <a:cs typeface="Consolas"/>
              </a:rPr>
              <a:t>ve</a:t>
            </a:r>
            <a:r>
              <a:rPr dirty="0" sz="1600" spc="195">
                <a:solidFill>
                  <a:srgbClr val="0D0D0D"/>
                </a:solidFill>
                <a:latin typeface="Consolas"/>
                <a:cs typeface="Consolas"/>
              </a:rPr>
              <a:t>  </a:t>
            </a:r>
            <a:r>
              <a:rPr dirty="0" sz="1600">
                <a:solidFill>
                  <a:srgbClr val="0D0D0D"/>
                </a:solidFill>
                <a:latin typeface="Consolas"/>
                <a:cs typeface="Consolas"/>
              </a:rPr>
              <a:t>kabul</a:t>
            </a:r>
            <a:r>
              <a:rPr dirty="0" sz="1600" spc="200">
                <a:solidFill>
                  <a:srgbClr val="0D0D0D"/>
                </a:solidFill>
                <a:latin typeface="Consolas"/>
                <a:cs typeface="Consolas"/>
              </a:rPr>
              <a:t>  </a:t>
            </a:r>
            <a:r>
              <a:rPr dirty="0" sz="1600" spc="-20">
                <a:solidFill>
                  <a:srgbClr val="0D0D0D"/>
                </a:solidFill>
                <a:latin typeface="Consolas"/>
                <a:cs typeface="Consolas"/>
              </a:rPr>
              <a:t>etme </a:t>
            </a:r>
            <a:r>
              <a:rPr dirty="0" sz="1600">
                <a:solidFill>
                  <a:srgbClr val="0D0D0D"/>
                </a:solidFill>
                <a:latin typeface="Consolas"/>
                <a:cs typeface="Consolas"/>
              </a:rPr>
              <a:t>olasılığını</a:t>
            </a:r>
            <a:r>
              <a:rPr dirty="0" sz="1600" spc="21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600">
                <a:solidFill>
                  <a:srgbClr val="0D0D0D"/>
                </a:solidFill>
                <a:latin typeface="Consolas"/>
                <a:cs typeface="Consolas"/>
              </a:rPr>
              <a:t>belirleme</a:t>
            </a:r>
            <a:r>
              <a:rPr dirty="0" sz="1600" spc="21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600">
                <a:solidFill>
                  <a:srgbClr val="0D0D0D"/>
                </a:solidFill>
                <a:latin typeface="Consolas"/>
                <a:cs typeface="Consolas"/>
              </a:rPr>
              <a:t>prensibine</a:t>
            </a:r>
            <a:r>
              <a:rPr dirty="0" sz="1600" spc="21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600">
                <a:solidFill>
                  <a:srgbClr val="0D0D0D"/>
                </a:solidFill>
                <a:latin typeface="Consolas"/>
                <a:cs typeface="Consolas"/>
              </a:rPr>
              <a:t>dayanır.</a:t>
            </a:r>
            <a:r>
              <a:rPr dirty="0" sz="1600" spc="21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600">
                <a:solidFill>
                  <a:srgbClr val="0D0D0D"/>
                </a:solidFill>
                <a:latin typeface="Consolas"/>
                <a:cs typeface="Consolas"/>
              </a:rPr>
              <a:t>Hedef</a:t>
            </a:r>
            <a:r>
              <a:rPr dirty="0" sz="1600" spc="204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600" spc="-10">
                <a:solidFill>
                  <a:srgbClr val="0D0D0D"/>
                </a:solidFill>
                <a:latin typeface="Consolas"/>
                <a:cs typeface="Consolas"/>
              </a:rPr>
              <a:t>fonksiyonun </a:t>
            </a:r>
            <a:r>
              <a:rPr dirty="0" sz="1600">
                <a:solidFill>
                  <a:srgbClr val="0D0D0D"/>
                </a:solidFill>
                <a:latin typeface="Consolas"/>
                <a:cs typeface="Consolas"/>
              </a:rPr>
              <a:t>minimumunu</a:t>
            </a:r>
            <a:r>
              <a:rPr dirty="0" sz="1600" spc="-5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600">
                <a:solidFill>
                  <a:srgbClr val="0D0D0D"/>
                </a:solidFill>
                <a:latin typeface="Consolas"/>
                <a:cs typeface="Consolas"/>
              </a:rPr>
              <a:t>bulmayı</a:t>
            </a:r>
            <a:r>
              <a:rPr dirty="0" sz="1600" spc="-5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600" spc="-10">
                <a:solidFill>
                  <a:srgbClr val="0D0D0D"/>
                </a:solidFill>
                <a:latin typeface="Consolas"/>
                <a:cs typeface="Consolas"/>
              </a:rPr>
              <a:t>amaçlar.</a:t>
            </a:r>
            <a:endParaRPr sz="1600">
              <a:latin typeface="Consolas"/>
              <a:cs typeface="Consolas"/>
            </a:endParaRPr>
          </a:p>
        </p:txBody>
      </p:sp>
      <p:pic>
        <p:nvPicPr>
          <p:cNvPr id="7" name="object 7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0018" cy="685799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92827" y="3209629"/>
            <a:ext cx="4006031" cy="3165903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960755">
              <a:lnSpc>
                <a:spcPct val="100000"/>
              </a:lnSpc>
              <a:spcBef>
                <a:spcPts val="100"/>
              </a:spcBef>
            </a:pPr>
            <a:r>
              <a:rPr dirty="0"/>
              <a:t>FİZİK</a:t>
            </a:r>
            <a:r>
              <a:rPr dirty="0" spc="-120"/>
              <a:t> </a:t>
            </a:r>
            <a:r>
              <a:rPr dirty="0"/>
              <a:t>TEMELLİ</a:t>
            </a:r>
            <a:r>
              <a:rPr dirty="0" spc="-120"/>
              <a:t> </a:t>
            </a:r>
            <a:r>
              <a:rPr dirty="0" spc="-10"/>
              <a:t>ALGORİTMALAR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1243088" y="782110"/>
            <a:ext cx="5331460" cy="7569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>
                <a:solidFill>
                  <a:srgbClr val="B94609"/>
                </a:solidFill>
                <a:latin typeface="Consolas"/>
                <a:cs typeface="Consolas"/>
              </a:rPr>
              <a:t>Tabu</a:t>
            </a:r>
            <a:r>
              <a:rPr dirty="0" sz="1600" spc="-35">
                <a:solidFill>
                  <a:srgbClr val="B94609"/>
                </a:solidFill>
                <a:latin typeface="Consolas"/>
                <a:cs typeface="Consolas"/>
              </a:rPr>
              <a:t> </a:t>
            </a:r>
            <a:r>
              <a:rPr dirty="0" sz="1600">
                <a:solidFill>
                  <a:srgbClr val="B94609"/>
                </a:solidFill>
                <a:latin typeface="Consolas"/>
                <a:cs typeface="Consolas"/>
              </a:rPr>
              <a:t>Arama</a:t>
            </a:r>
            <a:r>
              <a:rPr dirty="0" sz="1600" spc="-30">
                <a:solidFill>
                  <a:srgbClr val="B94609"/>
                </a:solidFill>
                <a:latin typeface="Consolas"/>
                <a:cs typeface="Consolas"/>
              </a:rPr>
              <a:t> </a:t>
            </a:r>
            <a:r>
              <a:rPr dirty="0" sz="1600">
                <a:solidFill>
                  <a:srgbClr val="B94609"/>
                </a:solidFill>
                <a:latin typeface="Consolas"/>
                <a:cs typeface="Consolas"/>
              </a:rPr>
              <a:t>(Tabu</a:t>
            </a:r>
            <a:r>
              <a:rPr dirty="0" sz="1600" spc="-30">
                <a:solidFill>
                  <a:srgbClr val="B94609"/>
                </a:solidFill>
                <a:latin typeface="Consolas"/>
                <a:cs typeface="Consolas"/>
              </a:rPr>
              <a:t> </a:t>
            </a:r>
            <a:r>
              <a:rPr dirty="0" sz="1600" spc="-10">
                <a:solidFill>
                  <a:srgbClr val="B94609"/>
                </a:solidFill>
                <a:latin typeface="Consolas"/>
                <a:cs typeface="Consolas"/>
              </a:rPr>
              <a:t>Search):</a:t>
            </a:r>
            <a:endParaRPr sz="16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6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tabLst>
                <a:tab pos="652145" algn="l"/>
                <a:tab pos="1511935" algn="l"/>
                <a:tab pos="2484120" algn="l"/>
                <a:tab pos="4011295" algn="l"/>
                <a:tab pos="4538980" algn="l"/>
              </a:tabLst>
            </a:pPr>
            <a:r>
              <a:rPr dirty="0" sz="1600" spc="-20">
                <a:solidFill>
                  <a:srgbClr val="0D0D0D"/>
                </a:solidFill>
                <a:latin typeface="Consolas"/>
                <a:cs typeface="Consolas"/>
              </a:rPr>
              <a:t>Tabu</a:t>
            </a:r>
            <a:r>
              <a:rPr dirty="0" sz="16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1600" spc="-10">
                <a:solidFill>
                  <a:srgbClr val="0D0D0D"/>
                </a:solidFill>
                <a:latin typeface="Consolas"/>
                <a:cs typeface="Consolas"/>
              </a:rPr>
              <a:t>Arama,</a:t>
            </a:r>
            <a:r>
              <a:rPr dirty="0" sz="16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1600" spc="-10">
                <a:solidFill>
                  <a:srgbClr val="0D0D0D"/>
                </a:solidFill>
                <a:latin typeface="Consolas"/>
                <a:cs typeface="Consolas"/>
              </a:rPr>
              <a:t>Tavlama</a:t>
            </a:r>
            <a:r>
              <a:rPr dirty="0" sz="16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1600" spc="-10">
                <a:solidFill>
                  <a:srgbClr val="0D0D0D"/>
                </a:solidFill>
                <a:latin typeface="Consolas"/>
                <a:cs typeface="Consolas"/>
              </a:rPr>
              <a:t>benzetiminin</a:t>
            </a:r>
            <a:r>
              <a:rPr dirty="0" sz="16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1600" spc="-25">
                <a:solidFill>
                  <a:srgbClr val="0D0D0D"/>
                </a:solidFill>
                <a:latin typeface="Consolas"/>
                <a:cs typeface="Consolas"/>
              </a:rPr>
              <a:t>bir</a:t>
            </a:r>
            <a:r>
              <a:rPr dirty="0" sz="16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1600" spc="-10">
                <a:solidFill>
                  <a:srgbClr val="0D0D0D"/>
                </a:solidFill>
                <a:latin typeface="Consolas"/>
                <a:cs typeface="Consolas"/>
              </a:rPr>
              <a:t>benzeri</a:t>
            </a:r>
            <a:endParaRPr sz="1600">
              <a:latin typeface="Consolas"/>
              <a:cs typeface="Consolas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6741920" y="1269787"/>
            <a:ext cx="124841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10">
                <a:solidFill>
                  <a:srgbClr val="0D0D0D"/>
                </a:solidFill>
                <a:latin typeface="Consolas"/>
                <a:cs typeface="Consolas"/>
              </a:rPr>
              <a:t>tekniğidir.</a:t>
            </a:r>
            <a:endParaRPr sz="1600">
              <a:latin typeface="Consolas"/>
              <a:cs typeface="Consolas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1243291" y="1513625"/>
            <a:ext cx="6748145" cy="12446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12700" marR="5080">
              <a:lnSpc>
                <a:spcPct val="100000"/>
              </a:lnSpc>
              <a:spcBef>
                <a:spcPts val="95"/>
              </a:spcBef>
            </a:pPr>
            <a:r>
              <a:rPr dirty="0" sz="1600">
                <a:solidFill>
                  <a:srgbClr val="0D0D0D"/>
                </a:solidFill>
                <a:latin typeface="Consolas"/>
                <a:cs typeface="Consolas"/>
              </a:rPr>
              <a:t>Lokal</a:t>
            </a:r>
            <a:r>
              <a:rPr dirty="0" sz="1600" spc="14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600">
                <a:solidFill>
                  <a:srgbClr val="0D0D0D"/>
                </a:solidFill>
                <a:latin typeface="Consolas"/>
                <a:cs typeface="Consolas"/>
              </a:rPr>
              <a:t>aramaya</a:t>
            </a:r>
            <a:r>
              <a:rPr dirty="0" sz="1600" spc="13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600">
                <a:solidFill>
                  <a:srgbClr val="0D0D0D"/>
                </a:solidFill>
                <a:latin typeface="Consolas"/>
                <a:cs typeface="Consolas"/>
              </a:rPr>
              <a:t>dayanan</a:t>
            </a:r>
            <a:r>
              <a:rPr dirty="0" sz="1600" spc="14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600">
                <a:solidFill>
                  <a:srgbClr val="0D0D0D"/>
                </a:solidFill>
                <a:latin typeface="Consolas"/>
                <a:cs typeface="Consolas"/>
              </a:rPr>
              <a:t>bu</a:t>
            </a:r>
            <a:r>
              <a:rPr dirty="0" sz="1600" spc="14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600">
                <a:solidFill>
                  <a:srgbClr val="0D0D0D"/>
                </a:solidFill>
                <a:latin typeface="Consolas"/>
                <a:cs typeface="Consolas"/>
              </a:rPr>
              <a:t>teknik,</a:t>
            </a:r>
            <a:r>
              <a:rPr dirty="0" sz="1600" spc="14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600">
                <a:solidFill>
                  <a:srgbClr val="0D0D0D"/>
                </a:solidFill>
                <a:latin typeface="Consolas"/>
                <a:cs typeface="Consolas"/>
              </a:rPr>
              <a:t>ardışık</a:t>
            </a:r>
            <a:r>
              <a:rPr dirty="0" sz="1600" spc="14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600">
                <a:solidFill>
                  <a:srgbClr val="0D0D0D"/>
                </a:solidFill>
                <a:latin typeface="Consolas"/>
                <a:cs typeface="Consolas"/>
              </a:rPr>
              <a:t>çözümleri</a:t>
            </a:r>
            <a:r>
              <a:rPr dirty="0" sz="1600" spc="14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600" spc="-10">
                <a:solidFill>
                  <a:srgbClr val="0D0D0D"/>
                </a:solidFill>
                <a:latin typeface="Consolas"/>
                <a:cs typeface="Consolas"/>
              </a:rPr>
              <a:t>hafızada </a:t>
            </a:r>
            <a:r>
              <a:rPr dirty="0" sz="1600">
                <a:solidFill>
                  <a:srgbClr val="0D0D0D"/>
                </a:solidFill>
                <a:latin typeface="Consolas"/>
                <a:cs typeface="Consolas"/>
              </a:rPr>
              <a:t>saklama</a:t>
            </a:r>
            <a:r>
              <a:rPr dirty="0" sz="1600" spc="26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600">
                <a:solidFill>
                  <a:srgbClr val="0D0D0D"/>
                </a:solidFill>
                <a:latin typeface="Consolas"/>
                <a:cs typeface="Consolas"/>
              </a:rPr>
              <a:t>ve</a:t>
            </a:r>
            <a:r>
              <a:rPr dirty="0" sz="1600" spc="27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600">
                <a:solidFill>
                  <a:srgbClr val="0D0D0D"/>
                </a:solidFill>
                <a:latin typeface="Consolas"/>
                <a:cs typeface="Consolas"/>
              </a:rPr>
              <a:t>çözüm</a:t>
            </a:r>
            <a:r>
              <a:rPr dirty="0" sz="1600" spc="27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600">
                <a:solidFill>
                  <a:srgbClr val="0D0D0D"/>
                </a:solidFill>
                <a:latin typeface="Consolas"/>
                <a:cs typeface="Consolas"/>
              </a:rPr>
              <a:t>eğilimini</a:t>
            </a:r>
            <a:r>
              <a:rPr dirty="0" sz="1600" spc="26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600">
                <a:solidFill>
                  <a:srgbClr val="0D0D0D"/>
                </a:solidFill>
                <a:latin typeface="Consolas"/>
                <a:cs typeface="Consolas"/>
              </a:rPr>
              <a:t>zamanla</a:t>
            </a:r>
            <a:r>
              <a:rPr dirty="0" sz="1600" spc="26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600">
                <a:solidFill>
                  <a:srgbClr val="0D0D0D"/>
                </a:solidFill>
                <a:latin typeface="Consolas"/>
                <a:cs typeface="Consolas"/>
              </a:rPr>
              <a:t>değiştirme</a:t>
            </a:r>
            <a:r>
              <a:rPr dirty="0" sz="1600" spc="27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600">
                <a:solidFill>
                  <a:srgbClr val="0D0D0D"/>
                </a:solidFill>
                <a:latin typeface="Consolas"/>
                <a:cs typeface="Consolas"/>
              </a:rPr>
              <a:t>özelliği</a:t>
            </a:r>
            <a:r>
              <a:rPr dirty="0" sz="1600" spc="27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600" spc="-25">
                <a:solidFill>
                  <a:srgbClr val="0D0D0D"/>
                </a:solidFill>
                <a:latin typeface="Consolas"/>
                <a:cs typeface="Consolas"/>
              </a:rPr>
              <a:t>ile </a:t>
            </a:r>
            <a:r>
              <a:rPr dirty="0" sz="1600" spc="-10">
                <a:solidFill>
                  <a:srgbClr val="0D0D0D"/>
                </a:solidFill>
                <a:latin typeface="Consolas"/>
                <a:cs typeface="Consolas"/>
              </a:rPr>
              <a:t>bilinmektedir.</a:t>
            </a:r>
            <a:endParaRPr sz="16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600">
              <a:latin typeface="Consolas"/>
              <a:cs typeface="Consolas"/>
            </a:endParaRPr>
          </a:p>
          <a:p>
            <a:pPr algn="just" marL="12700">
              <a:lnSpc>
                <a:spcPct val="100000"/>
              </a:lnSpc>
            </a:pPr>
            <a:r>
              <a:rPr dirty="0" sz="1600">
                <a:solidFill>
                  <a:srgbClr val="0D0D0D"/>
                </a:solidFill>
                <a:latin typeface="Consolas"/>
                <a:cs typeface="Consolas"/>
              </a:rPr>
              <a:t>Tabu</a:t>
            </a:r>
            <a:r>
              <a:rPr dirty="0" sz="1600" spc="27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600">
                <a:solidFill>
                  <a:srgbClr val="0D0D0D"/>
                </a:solidFill>
                <a:latin typeface="Consolas"/>
                <a:cs typeface="Consolas"/>
              </a:rPr>
              <a:t>arama,</a:t>
            </a:r>
            <a:r>
              <a:rPr dirty="0" sz="1600" spc="27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600">
                <a:solidFill>
                  <a:srgbClr val="0D0D0D"/>
                </a:solidFill>
                <a:latin typeface="Consolas"/>
                <a:cs typeface="Consolas"/>
              </a:rPr>
              <a:t>bir</a:t>
            </a:r>
            <a:r>
              <a:rPr dirty="0" sz="1600" spc="27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600">
                <a:solidFill>
                  <a:srgbClr val="0D0D0D"/>
                </a:solidFill>
                <a:latin typeface="Consolas"/>
                <a:cs typeface="Consolas"/>
              </a:rPr>
              <a:t>çözüm</a:t>
            </a:r>
            <a:r>
              <a:rPr dirty="0" sz="1600" spc="27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600">
                <a:solidFill>
                  <a:srgbClr val="0D0D0D"/>
                </a:solidFill>
                <a:latin typeface="Consolas"/>
                <a:cs typeface="Consolas"/>
              </a:rPr>
              <a:t>uzayında</a:t>
            </a:r>
            <a:r>
              <a:rPr dirty="0" sz="1600" spc="27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600">
                <a:solidFill>
                  <a:srgbClr val="0D0D0D"/>
                </a:solidFill>
                <a:latin typeface="Consolas"/>
                <a:cs typeface="Consolas"/>
              </a:rPr>
              <a:t>yasaklanmış</a:t>
            </a:r>
            <a:r>
              <a:rPr dirty="0" sz="1600" spc="27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600">
                <a:solidFill>
                  <a:srgbClr val="0D0D0D"/>
                </a:solidFill>
                <a:latin typeface="Consolas"/>
                <a:cs typeface="Consolas"/>
              </a:rPr>
              <a:t>bölgeleri</a:t>
            </a:r>
            <a:r>
              <a:rPr dirty="0" sz="1600" spc="26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600" spc="-10">
                <a:solidFill>
                  <a:srgbClr val="0D0D0D"/>
                </a:solidFill>
                <a:latin typeface="Consolas"/>
                <a:cs typeface="Consolas"/>
              </a:rPr>
              <a:t>(tabu</a:t>
            </a:r>
            <a:endParaRPr sz="1600">
              <a:latin typeface="Consolas"/>
              <a:cs typeface="Consolas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1243088" y="2732818"/>
            <a:ext cx="2896870" cy="513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>
                <a:solidFill>
                  <a:srgbClr val="0D0D0D"/>
                </a:solidFill>
                <a:latin typeface="Consolas"/>
                <a:cs typeface="Consolas"/>
              </a:rPr>
              <a:t>listesi)</a:t>
            </a:r>
            <a:r>
              <a:rPr dirty="0" sz="1600" spc="29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600">
                <a:solidFill>
                  <a:srgbClr val="0D0D0D"/>
                </a:solidFill>
                <a:latin typeface="Consolas"/>
                <a:cs typeface="Consolas"/>
              </a:rPr>
              <a:t>kullanarak</a:t>
            </a:r>
            <a:r>
              <a:rPr dirty="0" sz="1600" spc="30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600" spc="-10">
                <a:solidFill>
                  <a:srgbClr val="0D0D0D"/>
                </a:solidFill>
                <a:latin typeface="Consolas"/>
                <a:cs typeface="Consolas"/>
              </a:rPr>
              <a:t>arama</a:t>
            </a:r>
            <a:endParaRPr sz="16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tabLst>
                <a:tab pos="1713230" algn="l"/>
              </a:tabLst>
            </a:pPr>
            <a:r>
              <a:rPr dirty="0" sz="1600" spc="-10">
                <a:solidFill>
                  <a:srgbClr val="0D0D0D"/>
                </a:solidFill>
                <a:latin typeface="Consolas"/>
                <a:cs typeface="Consolas"/>
              </a:rPr>
              <a:t>algoritmadır.</a:t>
            </a:r>
            <a:r>
              <a:rPr dirty="0" sz="16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1600" spc="-10">
                <a:solidFill>
                  <a:srgbClr val="0D0D0D"/>
                </a:solidFill>
                <a:latin typeface="Consolas"/>
                <a:cs typeface="Consolas"/>
              </a:rPr>
              <a:t>Algoritma,</a:t>
            </a:r>
            <a:endParaRPr sz="1600">
              <a:latin typeface="Consolas"/>
              <a:cs typeface="Consolas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4269685" y="2732818"/>
            <a:ext cx="804545" cy="513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10">
                <a:solidFill>
                  <a:srgbClr val="0D0D0D"/>
                </a:solidFill>
                <a:latin typeface="Consolas"/>
                <a:cs typeface="Consolas"/>
              </a:rPr>
              <a:t>yapmayı</a:t>
            </a:r>
            <a:endParaRPr sz="1600">
              <a:latin typeface="Consolas"/>
              <a:cs typeface="Consolas"/>
            </a:endParaRPr>
          </a:p>
          <a:p>
            <a:pPr marL="53340">
              <a:lnSpc>
                <a:spcPct val="100000"/>
              </a:lnSpc>
            </a:pPr>
            <a:r>
              <a:rPr dirty="0" sz="1600" spc="-10">
                <a:solidFill>
                  <a:srgbClr val="0D0D0D"/>
                </a:solidFill>
                <a:latin typeface="Consolas"/>
                <a:cs typeface="Consolas"/>
              </a:rPr>
              <a:t>mevcut</a:t>
            </a:r>
            <a:endParaRPr sz="1600">
              <a:latin typeface="Consolas"/>
              <a:cs typeface="Consolas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5205514" y="2732818"/>
            <a:ext cx="2784475" cy="513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>
                <a:solidFill>
                  <a:srgbClr val="0D0D0D"/>
                </a:solidFill>
                <a:latin typeface="Consolas"/>
                <a:cs typeface="Consolas"/>
              </a:rPr>
              <a:t>öneren</a:t>
            </a:r>
            <a:r>
              <a:rPr dirty="0" sz="1600" spc="32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600">
                <a:solidFill>
                  <a:srgbClr val="0D0D0D"/>
                </a:solidFill>
                <a:latin typeface="Consolas"/>
                <a:cs typeface="Consolas"/>
              </a:rPr>
              <a:t>bir</a:t>
            </a:r>
            <a:r>
              <a:rPr dirty="0" sz="1600" spc="33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600" spc="-10">
                <a:solidFill>
                  <a:srgbClr val="0D0D0D"/>
                </a:solidFill>
                <a:latin typeface="Consolas"/>
                <a:cs typeface="Consolas"/>
              </a:rPr>
              <a:t>metaheuristik</a:t>
            </a:r>
            <a:endParaRPr sz="1600">
              <a:latin typeface="Consolas"/>
              <a:cs typeface="Consolas"/>
            </a:endParaRPr>
          </a:p>
          <a:p>
            <a:pPr marL="40005">
              <a:lnSpc>
                <a:spcPct val="100000"/>
              </a:lnSpc>
              <a:tabLst>
                <a:tab pos="850265" algn="l"/>
              </a:tabLst>
            </a:pPr>
            <a:r>
              <a:rPr dirty="0" sz="1600" spc="-10">
                <a:solidFill>
                  <a:srgbClr val="0D0D0D"/>
                </a:solidFill>
                <a:latin typeface="Consolas"/>
                <a:cs typeface="Consolas"/>
              </a:rPr>
              <a:t>çözüm</a:t>
            </a:r>
            <a:r>
              <a:rPr dirty="0" sz="16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1600" spc="-10">
                <a:solidFill>
                  <a:srgbClr val="0D0D0D"/>
                </a:solidFill>
                <a:latin typeface="Consolas"/>
                <a:cs typeface="Consolas"/>
              </a:rPr>
              <a:t>adaylarını</a:t>
            </a:r>
            <a:endParaRPr sz="1600">
              <a:latin typeface="Consolas"/>
              <a:cs typeface="Consolas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4900463" y="2976656"/>
            <a:ext cx="3090545" cy="513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r" marR="5080">
              <a:lnSpc>
                <a:spcPct val="100000"/>
              </a:lnSpc>
              <a:spcBef>
                <a:spcPts val="95"/>
              </a:spcBef>
            </a:pPr>
            <a:r>
              <a:rPr dirty="0" sz="1600" spc="-10">
                <a:solidFill>
                  <a:srgbClr val="0D0D0D"/>
                </a:solidFill>
                <a:latin typeface="Consolas"/>
                <a:cs typeface="Consolas"/>
              </a:rPr>
              <a:t>çözüm</a:t>
            </a:r>
            <a:endParaRPr sz="1600">
              <a:latin typeface="Consolas"/>
              <a:cs typeface="Consolas"/>
            </a:endParaRPr>
          </a:p>
          <a:p>
            <a:pPr algn="r" marR="5080">
              <a:lnSpc>
                <a:spcPct val="100000"/>
              </a:lnSpc>
              <a:tabLst>
                <a:tab pos="699135" algn="l"/>
                <a:tab pos="2287270" algn="l"/>
              </a:tabLst>
            </a:pPr>
            <a:r>
              <a:rPr dirty="0" sz="1600" spc="-20">
                <a:solidFill>
                  <a:srgbClr val="0D0D0D"/>
                </a:solidFill>
                <a:latin typeface="Consolas"/>
                <a:cs typeface="Consolas"/>
              </a:rPr>
              <a:t>tabu</a:t>
            </a:r>
            <a:r>
              <a:rPr dirty="0" sz="16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1600" spc="-10">
                <a:solidFill>
                  <a:srgbClr val="0D0D0D"/>
                </a:solidFill>
                <a:latin typeface="Consolas"/>
                <a:cs typeface="Consolas"/>
              </a:rPr>
              <a:t>listesindeki</a:t>
            </a:r>
            <a:r>
              <a:rPr dirty="0" sz="16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1600" spc="-10">
                <a:solidFill>
                  <a:srgbClr val="0D0D0D"/>
                </a:solidFill>
                <a:latin typeface="Consolas"/>
                <a:cs typeface="Consolas"/>
              </a:rPr>
              <a:t>yasaklı</a:t>
            </a:r>
            <a:endParaRPr sz="1600">
              <a:latin typeface="Consolas"/>
              <a:cs typeface="Consolas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1242886" y="3220495"/>
            <a:ext cx="3427729" cy="513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158240" algn="l"/>
                <a:tab pos="2191385" algn="l"/>
              </a:tabLst>
            </a:pPr>
            <a:r>
              <a:rPr dirty="0" sz="1600" spc="-10">
                <a:solidFill>
                  <a:srgbClr val="0D0D0D"/>
                </a:solidFill>
                <a:latin typeface="Consolas"/>
                <a:cs typeface="Consolas"/>
              </a:rPr>
              <a:t>uzayında</a:t>
            </a:r>
            <a:r>
              <a:rPr dirty="0" sz="16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1600" spc="-10">
                <a:solidFill>
                  <a:srgbClr val="0D0D0D"/>
                </a:solidFill>
                <a:latin typeface="Consolas"/>
                <a:cs typeface="Consolas"/>
              </a:rPr>
              <a:t>hareket</a:t>
            </a:r>
            <a:r>
              <a:rPr dirty="0" sz="16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1600" spc="-10">
                <a:solidFill>
                  <a:srgbClr val="0D0D0D"/>
                </a:solidFill>
                <a:latin typeface="Consolas"/>
                <a:cs typeface="Consolas"/>
              </a:rPr>
              <a:t>ettirirken,</a:t>
            </a:r>
            <a:endParaRPr sz="16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dirty="0" sz="1600">
                <a:solidFill>
                  <a:srgbClr val="0D0D0D"/>
                </a:solidFill>
                <a:latin typeface="Consolas"/>
                <a:cs typeface="Consolas"/>
              </a:rPr>
              <a:t>bölgelere</a:t>
            </a:r>
            <a:r>
              <a:rPr dirty="0" sz="1600" spc="-6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600">
                <a:solidFill>
                  <a:srgbClr val="0D0D0D"/>
                </a:solidFill>
                <a:latin typeface="Consolas"/>
                <a:cs typeface="Consolas"/>
              </a:rPr>
              <a:t>dokunmaktan</a:t>
            </a:r>
            <a:r>
              <a:rPr dirty="0" sz="1600" spc="-6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600" spc="-10">
                <a:solidFill>
                  <a:srgbClr val="0D0D0D"/>
                </a:solidFill>
                <a:latin typeface="Consolas"/>
                <a:cs typeface="Consolas"/>
              </a:rPr>
              <a:t>kaçınır.</a:t>
            </a:r>
            <a:endParaRPr sz="1600">
              <a:latin typeface="Consolas"/>
              <a:cs typeface="Consolas"/>
            </a:endParaRPr>
          </a:p>
        </p:txBody>
      </p:sp>
      <p:pic>
        <p:nvPicPr>
          <p:cNvPr id="11" name="object 11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0018" cy="6857999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39610" y="3848812"/>
            <a:ext cx="4438649" cy="2857499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200273" y="1019230"/>
            <a:ext cx="3793885" cy="5335977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2245986" y="3008368"/>
            <a:ext cx="7146290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b="1">
                <a:solidFill>
                  <a:srgbClr val="B94609"/>
                </a:solidFill>
                <a:latin typeface="Consolas"/>
                <a:cs typeface="Consolas"/>
              </a:rPr>
              <a:t>BIL416</a:t>
            </a:r>
            <a:r>
              <a:rPr dirty="0" sz="3000" spc="-125" b="1">
                <a:solidFill>
                  <a:srgbClr val="B94609"/>
                </a:solidFill>
                <a:latin typeface="Consolas"/>
                <a:cs typeface="Consolas"/>
              </a:rPr>
              <a:t> </a:t>
            </a:r>
            <a:r>
              <a:rPr dirty="0" sz="3000" b="1">
                <a:solidFill>
                  <a:srgbClr val="B94609"/>
                </a:solidFill>
                <a:latin typeface="Consolas"/>
                <a:cs typeface="Consolas"/>
              </a:rPr>
              <a:t>–</a:t>
            </a:r>
            <a:r>
              <a:rPr dirty="0" sz="3000" spc="-140" b="1">
                <a:solidFill>
                  <a:srgbClr val="B94609"/>
                </a:solidFill>
                <a:latin typeface="Consolas"/>
                <a:cs typeface="Consolas"/>
              </a:rPr>
              <a:t> </a:t>
            </a:r>
            <a:r>
              <a:rPr dirty="0" sz="3000" b="1">
                <a:solidFill>
                  <a:srgbClr val="B94609"/>
                </a:solidFill>
                <a:latin typeface="Consolas"/>
                <a:cs typeface="Consolas"/>
              </a:rPr>
              <a:t>Metasezgisel</a:t>
            </a:r>
            <a:r>
              <a:rPr dirty="0" sz="3000" spc="-120" b="1">
                <a:solidFill>
                  <a:srgbClr val="B94609"/>
                </a:solidFill>
                <a:latin typeface="Consolas"/>
                <a:cs typeface="Consolas"/>
              </a:rPr>
              <a:t> </a:t>
            </a:r>
            <a:r>
              <a:rPr dirty="0" sz="3000" spc="-10" b="1">
                <a:solidFill>
                  <a:srgbClr val="B94609"/>
                </a:solidFill>
                <a:latin typeface="Consolas"/>
                <a:cs typeface="Consolas"/>
              </a:rPr>
              <a:t>Algoritmalar</a:t>
            </a:r>
            <a:endParaRPr sz="3000">
              <a:latin typeface="Consolas"/>
              <a:cs typeface="Consolas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3111842" y="1497291"/>
            <a:ext cx="5968365" cy="708025"/>
          </a:xfrm>
          <a:prstGeom prst="rect">
            <a:avLst/>
          </a:prstGeom>
          <a:ln w="9525">
            <a:solidFill>
              <a:srgbClr val="B94609"/>
            </a:solidFill>
          </a:ln>
        </p:spPr>
        <p:txBody>
          <a:bodyPr wrap="square" lIns="0" tIns="31114" rIns="0" bIns="0" rtlCol="0" vert="horz">
            <a:spAutoFit/>
          </a:bodyPr>
          <a:lstStyle/>
          <a:p>
            <a:pPr algn="ctr" marL="635">
              <a:lnSpc>
                <a:spcPct val="100000"/>
              </a:lnSpc>
              <a:spcBef>
                <a:spcPts val="244"/>
              </a:spcBef>
            </a:pPr>
            <a:r>
              <a:rPr dirty="0" sz="2000">
                <a:latin typeface="Consolas"/>
                <a:cs typeface="Consolas"/>
              </a:rPr>
              <a:t>Amasya</a:t>
            </a:r>
            <a:r>
              <a:rPr dirty="0" sz="2000" spc="-45">
                <a:latin typeface="Consolas"/>
                <a:cs typeface="Consolas"/>
              </a:rPr>
              <a:t> </a:t>
            </a:r>
            <a:r>
              <a:rPr dirty="0" sz="2000">
                <a:latin typeface="Consolas"/>
                <a:cs typeface="Consolas"/>
              </a:rPr>
              <a:t>Üniversitesi</a:t>
            </a:r>
            <a:r>
              <a:rPr dirty="0" sz="2000" spc="-30">
                <a:latin typeface="Consolas"/>
                <a:cs typeface="Consolas"/>
              </a:rPr>
              <a:t> </a:t>
            </a:r>
            <a:r>
              <a:rPr dirty="0" sz="2000">
                <a:latin typeface="Consolas"/>
                <a:cs typeface="Consolas"/>
              </a:rPr>
              <a:t>Mühendislik</a:t>
            </a:r>
            <a:r>
              <a:rPr dirty="0" sz="2000" spc="-30">
                <a:latin typeface="Consolas"/>
                <a:cs typeface="Consolas"/>
              </a:rPr>
              <a:t> </a:t>
            </a:r>
            <a:r>
              <a:rPr dirty="0" sz="2000" spc="-10">
                <a:latin typeface="Consolas"/>
                <a:cs typeface="Consolas"/>
              </a:rPr>
              <a:t>Fakültesi</a:t>
            </a:r>
            <a:endParaRPr sz="2000">
              <a:latin typeface="Consolas"/>
              <a:cs typeface="Consolas"/>
            </a:endParaRPr>
          </a:p>
          <a:p>
            <a:pPr algn="ctr">
              <a:lnSpc>
                <a:spcPct val="100000"/>
              </a:lnSpc>
            </a:pPr>
            <a:r>
              <a:rPr dirty="0" sz="2000">
                <a:latin typeface="Consolas"/>
                <a:cs typeface="Consolas"/>
              </a:rPr>
              <a:t>Bilgisayar</a:t>
            </a:r>
            <a:r>
              <a:rPr dirty="0" sz="2000" spc="-50">
                <a:latin typeface="Consolas"/>
                <a:cs typeface="Consolas"/>
              </a:rPr>
              <a:t> </a:t>
            </a:r>
            <a:r>
              <a:rPr dirty="0" sz="2000">
                <a:latin typeface="Consolas"/>
                <a:cs typeface="Consolas"/>
              </a:rPr>
              <a:t>Mühendisliği</a:t>
            </a:r>
            <a:r>
              <a:rPr dirty="0" sz="2000" spc="-25">
                <a:latin typeface="Consolas"/>
                <a:cs typeface="Consolas"/>
              </a:rPr>
              <a:t> </a:t>
            </a:r>
            <a:r>
              <a:rPr dirty="0" sz="2000" spc="-10">
                <a:latin typeface="Consolas"/>
                <a:cs typeface="Consolas"/>
              </a:rPr>
              <a:t>Bölümü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4324992" y="3839094"/>
            <a:ext cx="3062605" cy="14103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70">
              <a:lnSpc>
                <a:spcPct val="100000"/>
              </a:lnSpc>
              <a:spcBef>
                <a:spcPts val="100"/>
              </a:spcBef>
            </a:pPr>
            <a:r>
              <a:rPr dirty="0" sz="1500">
                <a:solidFill>
                  <a:srgbClr val="B94609"/>
                </a:solidFill>
                <a:latin typeface="Consolas"/>
                <a:cs typeface="Consolas"/>
              </a:rPr>
              <a:t>Hafta</a:t>
            </a:r>
            <a:r>
              <a:rPr dirty="0" sz="1500" spc="-55">
                <a:solidFill>
                  <a:srgbClr val="B94609"/>
                </a:solidFill>
                <a:latin typeface="Consolas"/>
                <a:cs typeface="Consolas"/>
              </a:rPr>
              <a:t> </a:t>
            </a:r>
            <a:r>
              <a:rPr dirty="0" sz="1500" spc="-50">
                <a:solidFill>
                  <a:srgbClr val="B94609"/>
                </a:solidFill>
                <a:latin typeface="Consolas"/>
                <a:cs typeface="Consolas"/>
              </a:rPr>
              <a:t>3</a:t>
            </a:r>
            <a:endParaRPr sz="1500">
              <a:latin typeface="Consolas"/>
              <a:cs typeface="Consolas"/>
            </a:endParaRPr>
          </a:p>
          <a:p>
            <a:pPr algn="ctr" marL="12700" marR="5080" indent="3175">
              <a:lnSpc>
                <a:spcPct val="100000"/>
              </a:lnSpc>
            </a:pPr>
            <a:r>
              <a:rPr dirty="0" sz="1500" b="1">
                <a:solidFill>
                  <a:srgbClr val="B94609"/>
                </a:solidFill>
                <a:latin typeface="Consolas"/>
                <a:cs typeface="Consolas"/>
              </a:rPr>
              <a:t>PARÇACIK</a:t>
            </a:r>
            <a:r>
              <a:rPr dirty="0" sz="1500" spc="-65" b="1">
                <a:solidFill>
                  <a:srgbClr val="B94609"/>
                </a:solidFill>
                <a:latin typeface="Consolas"/>
                <a:cs typeface="Consolas"/>
              </a:rPr>
              <a:t> </a:t>
            </a:r>
            <a:r>
              <a:rPr dirty="0" sz="1500" b="1">
                <a:solidFill>
                  <a:srgbClr val="B94609"/>
                </a:solidFill>
                <a:latin typeface="Consolas"/>
                <a:cs typeface="Consolas"/>
              </a:rPr>
              <a:t>SÜRÜ</a:t>
            </a:r>
            <a:r>
              <a:rPr dirty="0" sz="1500" spc="-75" b="1">
                <a:solidFill>
                  <a:srgbClr val="B94609"/>
                </a:solidFill>
                <a:latin typeface="Consolas"/>
                <a:cs typeface="Consolas"/>
              </a:rPr>
              <a:t> </a:t>
            </a:r>
            <a:r>
              <a:rPr dirty="0" sz="1500" spc="-10" b="1">
                <a:solidFill>
                  <a:srgbClr val="B94609"/>
                </a:solidFill>
                <a:latin typeface="Consolas"/>
                <a:cs typeface="Consolas"/>
              </a:rPr>
              <a:t>OPTİMİZASYONU </a:t>
            </a:r>
            <a:r>
              <a:rPr dirty="0" sz="1500" b="1">
                <a:solidFill>
                  <a:srgbClr val="B94609"/>
                </a:solidFill>
                <a:latin typeface="Consolas"/>
                <a:cs typeface="Consolas"/>
              </a:rPr>
              <a:t>(PARTICLE</a:t>
            </a:r>
            <a:r>
              <a:rPr dirty="0" sz="1500" spc="-85" b="1">
                <a:solidFill>
                  <a:srgbClr val="B94609"/>
                </a:solidFill>
                <a:latin typeface="Consolas"/>
                <a:cs typeface="Consolas"/>
              </a:rPr>
              <a:t> </a:t>
            </a:r>
            <a:r>
              <a:rPr dirty="0" sz="1500" b="1">
                <a:solidFill>
                  <a:srgbClr val="B94609"/>
                </a:solidFill>
                <a:latin typeface="Consolas"/>
                <a:cs typeface="Consolas"/>
              </a:rPr>
              <a:t>SWARM</a:t>
            </a:r>
            <a:r>
              <a:rPr dirty="0" sz="1500" spc="-70" b="1">
                <a:solidFill>
                  <a:srgbClr val="B94609"/>
                </a:solidFill>
                <a:latin typeface="Consolas"/>
                <a:cs typeface="Consolas"/>
              </a:rPr>
              <a:t> </a:t>
            </a:r>
            <a:r>
              <a:rPr dirty="0" sz="1500" spc="-10" b="1">
                <a:solidFill>
                  <a:srgbClr val="B94609"/>
                </a:solidFill>
                <a:latin typeface="Consolas"/>
                <a:cs typeface="Consolas"/>
              </a:rPr>
              <a:t>OPTIMIZATION)</a:t>
            </a:r>
            <a:endParaRPr sz="15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1345"/>
              </a:spcBef>
            </a:pPr>
            <a:endParaRPr sz="1500">
              <a:latin typeface="Consolas"/>
              <a:cs typeface="Consolas"/>
            </a:endParaRPr>
          </a:p>
          <a:p>
            <a:pPr algn="ctr" marL="1270">
              <a:lnSpc>
                <a:spcPct val="100000"/>
              </a:lnSpc>
            </a:pPr>
            <a:r>
              <a:rPr dirty="0" sz="2000">
                <a:latin typeface="Consolas"/>
                <a:cs typeface="Consolas"/>
              </a:rPr>
              <a:t>Dr.</a:t>
            </a:r>
            <a:r>
              <a:rPr dirty="0" sz="2000" spc="-15">
                <a:latin typeface="Consolas"/>
                <a:cs typeface="Consolas"/>
              </a:rPr>
              <a:t> </a:t>
            </a:r>
            <a:r>
              <a:rPr dirty="0" sz="2000">
                <a:latin typeface="Consolas"/>
                <a:cs typeface="Consolas"/>
              </a:rPr>
              <a:t>Funda</a:t>
            </a:r>
            <a:r>
              <a:rPr dirty="0" sz="2000" spc="-10">
                <a:latin typeface="Consolas"/>
                <a:cs typeface="Consolas"/>
              </a:rPr>
              <a:t> </a:t>
            </a:r>
            <a:r>
              <a:rPr dirty="0" sz="2000">
                <a:latin typeface="Consolas"/>
                <a:cs typeface="Consolas"/>
              </a:rPr>
              <a:t>KUTLU</a:t>
            </a:r>
            <a:r>
              <a:rPr dirty="0" sz="2000" spc="-15">
                <a:latin typeface="Consolas"/>
                <a:cs typeface="Consolas"/>
              </a:rPr>
              <a:t> </a:t>
            </a:r>
            <a:r>
              <a:rPr dirty="0" sz="2000" spc="-20">
                <a:latin typeface="Consolas"/>
                <a:cs typeface="Consolas"/>
              </a:rPr>
              <a:t>ONAY</a:t>
            </a:r>
            <a:endParaRPr sz="2000">
              <a:latin typeface="Consolas"/>
              <a:cs typeface="Consolas"/>
            </a:endParaRPr>
          </a:p>
        </p:txBody>
      </p:sp>
      <p:pic>
        <p:nvPicPr>
          <p:cNvPr id="5" name="object 5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5537682"/>
            <a:ext cx="12191987" cy="1320316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960755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İçerik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1243088" y="771442"/>
            <a:ext cx="6023610" cy="2133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4965" algn="l"/>
              </a:tabLst>
            </a:pPr>
            <a:r>
              <a:rPr dirty="0" sz="3000">
                <a:solidFill>
                  <a:srgbClr val="0D0D0D"/>
                </a:solidFill>
                <a:latin typeface="Consolas"/>
                <a:cs typeface="Consolas"/>
              </a:rPr>
              <a:t>Parçacık</a:t>
            </a:r>
            <a:r>
              <a:rPr dirty="0" sz="3000" spc="-13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3000">
                <a:solidFill>
                  <a:srgbClr val="0D0D0D"/>
                </a:solidFill>
                <a:latin typeface="Consolas"/>
                <a:cs typeface="Consolas"/>
              </a:rPr>
              <a:t>Sürü</a:t>
            </a:r>
            <a:r>
              <a:rPr dirty="0" sz="3000" spc="-11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3000" spc="-10">
                <a:solidFill>
                  <a:srgbClr val="0D0D0D"/>
                </a:solidFill>
                <a:latin typeface="Consolas"/>
                <a:cs typeface="Consolas"/>
              </a:rPr>
              <a:t>Optimizasyonu</a:t>
            </a:r>
            <a:endParaRPr sz="3000">
              <a:latin typeface="Consolas"/>
              <a:cs typeface="Consolas"/>
            </a:endParaRPr>
          </a:p>
          <a:p>
            <a:pPr marL="354965" indent="-342265">
              <a:lnSpc>
                <a:spcPct val="100000"/>
              </a:lnSpc>
              <a:buFont typeface="Arial"/>
              <a:buChar char="•"/>
              <a:tabLst>
                <a:tab pos="354965" algn="l"/>
              </a:tabLst>
            </a:pPr>
            <a:r>
              <a:rPr dirty="0" sz="3000" b="1">
                <a:latin typeface="Consolas"/>
                <a:cs typeface="Consolas"/>
              </a:rPr>
              <a:t>PSO’NUN</a:t>
            </a:r>
            <a:r>
              <a:rPr dirty="0" sz="3000" spc="-190" b="1">
                <a:latin typeface="Consolas"/>
                <a:cs typeface="Consolas"/>
              </a:rPr>
              <a:t> </a:t>
            </a:r>
            <a:r>
              <a:rPr dirty="0" sz="3000" b="1">
                <a:latin typeface="Consolas"/>
                <a:cs typeface="Consolas"/>
              </a:rPr>
              <a:t>MATEMATİKSEL</a:t>
            </a:r>
            <a:r>
              <a:rPr dirty="0" sz="3000" spc="-190" b="1">
                <a:latin typeface="Consolas"/>
                <a:cs typeface="Consolas"/>
              </a:rPr>
              <a:t> </a:t>
            </a:r>
            <a:r>
              <a:rPr dirty="0" sz="3000" spc="-10" b="1">
                <a:latin typeface="Consolas"/>
                <a:cs typeface="Consolas"/>
              </a:rPr>
              <a:t>MODELİ</a:t>
            </a:r>
            <a:endParaRPr sz="3000">
              <a:latin typeface="Consolas"/>
              <a:cs typeface="Consolas"/>
            </a:endParaRPr>
          </a:p>
          <a:p>
            <a:pPr marL="354965" indent="-342265">
              <a:lnSpc>
                <a:spcPct val="100000"/>
              </a:lnSpc>
              <a:buFont typeface="Arial"/>
              <a:buChar char="•"/>
              <a:tabLst>
                <a:tab pos="354965" algn="l"/>
              </a:tabLst>
            </a:pPr>
            <a:r>
              <a:rPr dirty="0" sz="3000">
                <a:solidFill>
                  <a:srgbClr val="0D0D0D"/>
                </a:solidFill>
                <a:latin typeface="Consolas"/>
                <a:cs typeface="Consolas"/>
              </a:rPr>
              <a:t>PSO</a:t>
            </a:r>
            <a:r>
              <a:rPr dirty="0" sz="3000" spc="-7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3000" spc="-10">
                <a:solidFill>
                  <a:srgbClr val="0D0D0D"/>
                </a:solidFill>
                <a:latin typeface="Consolas"/>
                <a:cs typeface="Consolas"/>
              </a:rPr>
              <a:t>Uygulamaları</a:t>
            </a:r>
            <a:endParaRPr sz="3000">
              <a:latin typeface="Consolas"/>
              <a:cs typeface="Consolas"/>
            </a:endParaRPr>
          </a:p>
          <a:p>
            <a:pPr lvl="1" marL="926465" indent="-456565">
              <a:lnSpc>
                <a:spcPct val="100000"/>
              </a:lnSpc>
              <a:spcBef>
                <a:spcPts val="35"/>
              </a:spcBef>
              <a:buFont typeface="Wingdings"/>
              <a:buChar char=""/>
              <a:tabLst>
                <a:tab pos="926465" algn="l"/>
              </a:tabLst>
            </a:pPr>
            <a:r>
              <a:rPr dirty="0" sz="2400">
                <a:solidFill>
                  <a:srgbClr val="0D0D0D"/>
                </a:solidFill>
                <a:latin typeface="Consolas"/>
                <a:cs typeface="Consolas"/>
              </a:rPr>
              <a:t>Sayısal</a:t>
            </a:r>
            <a:r>
              <a:rPr dirty="0" sz="2400" spc="-6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400" spc="-10">
                <a:solidFill>
                  <a:srgbClr val="0D0D0D"/>
                </a:solidFill>
                <a:latin typeface="Consolas"/>
                <a:cs typeface="Consolas"/>
              </a:rPr>
              <a:t>Örnekler</a:t>
            </a:r>
            <a:endParaRPr sz="2400">
              <a:latin typeface="Consolas"/>
              <a:cs typeface="Consolas"/>
            </a:endParaRPr>
          </a:p>
          <a:p>
            <a:pPr lvl="1" marL="926465" indent="-456565">
              <a:lnSpc>
                <a:spcPct val="100000"/>
              </a:lnSpc>
              <a:buFont typeface="Wingdings"/>
              <a:buChar char=""/>
              <a:tabLst>
                <a:tab pos="926465" algn="l"/>
              </a:tabLst>
            </a:pPr>
            <a:r>
              <a:rPr dirty="0" sz="2400">
                <a:solidFill>
                  <a:srgbClr val="0D0D0D"/>
                </a:solidFill>
                <a:latin typeface="Consolas"/>
                <a:cs typeface="Consolas"/>
              </a:rPr>
              <a:t>Mühendislik</a:t>
            </a:r>
            <a:r>
              <a:rPr dirty="0" sz="2400" spc="-8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400">
                <a:solidFill>
                  <a:srgbClr val="0D0D0D"/>
                </a:solidFill>
                <a:latin typeface="Consolas"/>
                <a:cs typeface="Consolas"/>
              </a:rPr>
              <a:t>Problemi</a:t>
            </a:r>
            <a:r>
              <a:rPr dirty="0" sz="2400" spc="-8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400" spc="-10">
                <a:solidFill>
                  <a:srgbClr val="0D0D0D"/>
                </a:solidFill>
                <a:latin typeface="Consolas"/>
                <a:cs typeface="Consolas"/>
              </a:rPr>
              <a:t>Örneği</a:t>
            </a:r>
            <a:endParaRPr sz="2400">
              <a:latin typeface="Consolas"/>
              <a:cs typeface="Consolas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0018" cy="6857999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960755">
              <a:lnSpc>
                <a:spcPct val="100000"/>
              </a:lnSpc>
              <a:spcBef>
                <a:spcPts val="100"/>
              </a:spcBef>
            </a:pPr>
            <a:r>
              <a:rPr dirty="0"/>
              <a:t>PARÇACIK</a:t>
            </a:r>
            <a:r>
              <a:rPr dirty="0" spc="-130"/>
              <a:t> </a:t>
            </a:r>
            <a:r>
              <a:rPr dirty="0"/>
              <a:t>SÜRÜ</a:t>
            </a:r>
            <a:r>
              <a:rPr dirty="0" spc="-110"/>
              <a:t> </a:t>
            </a:r>
            <a:r>
              <a:rPr dirty="0" spc="-10"/>
              <a:t>OPTİMİZASYONU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5264848" y="779061"/>
            <a:ext cx="252095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(PSO),</a:t>
            </a:r>
            <a:r>
              <a:rPr dirty="0" sz="1800" spc="42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sürü</a:t>
            </a:r>
            <a:r>
              <a:rPr dirty="0" sz="1800" spc="42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 spc="-10">
                <a:solidFill>
                  <a:srgbClr val="0D0D0D"/>
                </a:solidFill>
                <a:latin typeface="Consolas"/>
                <a:cs typeface="Consolas"/>
              </a:rPr>
              <a:t>halinde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7941068" y="779061"/>
            <a:ext cx="90424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solidFill>
                  <a:srgbClr val="0D0D0D"/>
                </a:solidFill>
                <a:latin typeface="Consolas"/>
                <a:cs typeface="Consolas"/>
              </a:rPr>
              <a:t>hareket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9001773" y="779061"/>
            <a:ext cx="277114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eden</a:t>
            </a:r>
            <a:r>
              <a:rPr dirty="0" sz="1800" spc="42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bazı</a:t>
            </a:r>
            <a:r>
              <a:rPr dirty="0" sz="1800" spc="434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 spc="-10">
                <a:solidFill>
                  <a:srgbClr val="0D0D0D"/>
                </a:solidFill>
                <a:latin typeface="Consolas"/>
                <a:cs typeface="Consolas"/>
              </a:rPr>
              <a:t>hayvanların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1243088" y="779061"/>
            <a:ext cx="137033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4965" algn="l"/>
              </a:tabLst>
            </a:pPr>
            <a:r>
              <a:rPr dirty="0" sz="1800" spc="-10">
                <a:solidFill>
                  <a:srgbClr val="0D0D0D"/>
                </a:solidFill>
                <a:latin typeface="Consolas"/>
                <a:cs typeface="Consolas"/>
              </a:rPr>
              <a:t>Parçacık</a:t>
            </a:r>
            <a:endParaRPr sz="1800">
              <a:latin typeface="Consolas"/>
              <a:cs typeface="Consolas"/>
            </a:endParaRPr>
          </a:p>
          <a:p>
            <a:pPr marL="354965">
              <a:lnSpc>
                <a:spcPct val="100000"/>
              </a:lnSpc>
            </a:pPr>
            <a:r>
              <a:rPr dirty="0" sz="1800" spc="-10">
                <a:solidFill>
                  <a:srgbClr val="0D0D0D"/>
                </a:solidFill>
                <a:latin typeface="Consolas"/>
                <a:cs typeface="Consolas"/>
              </a:rPr>
              <a:t>yiyecek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2623832" y="779061"/>
            <a:ext cx="248475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14605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Sürü</a:t>
            </a:r>
            <a:r>
              <a:rPr dirty="0" sz="1800" spc="42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 spc="-10">
                <a:solidFill>
                  <a:srgbClr val="0D0D0D"/>
                </a:solidFill>
                <a:latin typeface="Consolas"/>
                <a:cs typeface="Consolas"/>
              </a:rPr>
              <a:t>Optimizasyonu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bulmak</a:t>
            </a:r>
            <a:r>
              <a:rPr dirty="0" sz="1800" spc="27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gibi</a:t>
            </a:r>
            <a:r>
              <a:rPr dirty="0" sz="1800" spc="27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 spc="-20">
                <a:solidFill>
                  <a:srgbClr val="0D0D0D"/>
                </a:solidFill>
                <a:latin typeface="Consolas"/>
                <a:cs typeface="Consolas"/>
              </a:rPr>
              <a:t>temel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4990528" y="1053381"/>
            <a:ext cx="165544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solidFill>
                  <a:srgbClr val="0D0D0D"/>
                </a:solidFill>
                <a:latin typeface="Consolas"/>
                <a:cs typeface="Consolas"/>
              </a:rPr>
              <a:t>ihtiyaçlarını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6782752" y="1053381"/>
            <a:ext cx="127889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solidFill>
                  <a:srgbClr val="0D0D0D"/>
                </a:solidFill>
                <a:latin typeface="Consolas"/>
                <a:cs typeface="Consolas"/>
              </a:rPr>
              <a:t>giderirken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8197100" y="1053381"/>
            <a:ext cx="178308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solidFill>
                  <a:srgbClr val="0D0D0D"/>
                </a:solidFill>
                <a:latin typeface="Consolas"/>
                <a:cs typeface="Consolas"/>
              </a:rPr>
              <a:t>sergiledikleri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10114368" y="1053381"/>
            <a:ext cx="165798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solidFill>
                  <a:srgbClr val="0D0D0D"/>
                </a:solidFill>
                <a:latin typeface="Consolas"/>
                <a:cs typeface="Consolas"/>
              </a:rPr>
              <a:t>hareketlerin,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1243088" y="1327701"/>
            <a:ext cx="10530840" cy="2768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356235" marR="5080" indent="-127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sürüdeki</a:t>
            </a:r>
            <a:r>
              <a:rPr dirty="0" sz="1800" spc="8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diğer</a:t>
            </a:r>
            <a:r>
              <a:rPr dirty="0" sz="1800" spc="9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bireyleri</a:t>
            </a:r>
            <a:r>
              <a:rPr dirty="0" sz="1800" spc="9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etkilediğinin</a:t>
            </a:r>
            <a:r>
              <a:rPr dirty="0" sz="1800" spc="9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ve</a:t>
            </a:r>
            <a:r>
              <a:rPr dirty="0" sz="1800" spc="9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sürünün</a:t>
            </a:r>
            <a:r>
              <a:rPr dirty="0" sz="1800" spc="8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amacına</a:t>
            </a:r>
            <a:r>
              <a:rPr dirty="0" sz="1800" spc="9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daha</a:t>
            </a:r>
            <a:r>
              <a:rPr dirty="0" sz="1800" spc="9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kolay</a:t>
            </a:r>
            <a:r>
              <a:rPr dirty="0" sz="1800" spc="9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 spc="-10">
                <a:solidFill>
                  <a:srgbClr val="0D0D0D"/>
                </a:solidFill>
                <a:latin typeface="Consolas"/>
                <a:cs typeface="Consolas"/>
              </a:rPr>
              <a:t>ulaştığının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gözlemlenmesinden</a:t>
            </a:r>
            <a:r>
              <a:rPr dirty="0" sz="1800" spc="-140">
                <a:solidFill>
                  <a:srgbClr val="0D0D0D"/>
                </a:solidFill>
                <a:latin typeface="Consolas"/>
                <a:cs typeface="Consolas"/>
              </a:rPr>
              <a:t> 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esinlenilerek</a:t>
            </a:r>
            <a:r>
              <a:rPr dirty="0" sz="1800" spc="-135">
                <a:solidFill>
                  <a:srgbClr val="0D0D0D"/>
                </a:solidFill>
                <a:latin typeface="Consolas"/>
                <a:cs typeface="Consolas"/>
              </a:rPr>
              <a:t> 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Dr.</a:t>
            </a:r>
            <a:r>
              <a:rPr dirty="0" sz="1800" spc="-140">
                <a:solidFill>
                  <a:srgbClr val="0D0D0D"/>
                </a:solidFill>
                <a:latin typeface="Consolas"/>
                <a:cs typeface="Consolas"/>
              </a:rPr>
              <a:t> 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Kennedy</a:t>
            </a:r>
            <a:r>
              <a:rPr dirty="0" sz="1800" spc="-135">
                <a:solidFill>
                  <a:srgbClr val="0D0D0D"/>
                </a:solidFill>
                <a:latin typeface="Consolas"/>
                <a:cs typeface="Consolas"/>
              </a:rPr>
              <a:t> 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ve</a:t>
            </a:r>
            <a:r>
              <a:rPr dirty="0" sz="1800" spc="-140">
                <a:solidFill>
                  <a:srgbClr val="0D0D0D"/>
                </a:solidFill>
                <a:latin typeface="Consolas"/>
                <a:cs typeface="Consolas"/>
              </a:rPr>
              <a:t> 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Dr.</a:t>
            </a:r>
            <a:r>
              <a:rPr dirty="0" sz="1800" spc="-140">
                <a:solidFill>
                  <a:srgbClr val="0D0D0D"/>
                </a:solidFill>
                <a:latin typeface="Consolas"/>
                <a:cs typeface="Consolas"/>
              </a:rPr>
              <a:t> 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Eberhart</a:t>
            </a:r>
            <a:r>
              <a:rPr dirty="0" sz="1800" spc="-135">
                <a:solidFill>
                  <a:srgbClr val="0D0D0D"/>
                </a:solidFill>
                <a:latin typeface="Consolas"/>
                <a:cs typeface="Consolas"/>
              </a:rPr>
              <a:t> 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tarafından</a:t>
            </a:r>
            <a:r>
              <a:rPr dirty="0" sz="1800" spc="-135">
                <a:solidFill>
                  <a:srgbClr val="0D0D0D"/>
                </a:solidFill>
                <a:latin typeface="Consolas"/>
                <a:cs typeface="Consolas"/>
              </a:rPr>
              <a:t>  </a:t>
            </a:r>
            <a:r>
              <a:rPr dirty="0" sz="1800" spc="-20">
                <a:solidFill>
                  <a:srgbClr val="0D0D0D"/>
                </a:solidFill>
                <a:latin typeface="Consolas"/>
                <a:cs typeface="Consolas"/>
              </a:rPr>
              <a:t>1995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yılında</a:t>
            </a:r>
            <a:r>
              <a:rPr dirty="0" sz="1800" spc="-2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geliştirilmiş</a:t>
            </a:r>
            <a:r>
              <a:rPr dirty="0" sz="1800" spc="-4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bir</a:t>
            </a:r>
            <a:r>
              <a:rPr dirty="0" sz="1800" spc="-3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optimizasyon</a:t>
            </a:r>
            <a:r>
              <a:rPr dirty="0" sz="1800" spc="-3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 spc="-10">
                <a:solidFill>
                  <a:srgbClr val="0D0D0D"/>
                </a:solidFill>
                <a:latin typeface="Consolas"/>
                <a:cs typeface="Consolas"/>
              </a:rPr>
              <a:t>algoritmasıdır.</a:t>
            </a:r>
            <a:endParaRPr sz="18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800">
              <a:latin typeface="Consolas"/>
              <a:cs typeface="Consolas"/>
            </a:endParaRPr>
          </a:p>
          <a:p>
            <a:pPr marL="354965" marR="6350" indent="-342900">
              <a:lnSpc>
                <a:spcPct val="100000"/>
              </a:lnSpc>
              <a:buFont typeface="Arial"/>
              <a:buChar char="•"/>
              <a:tabLst>
                <a:tab pos="354965" algn="l"/>
              </a:tabLst>
            </a:pP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PSO,</a:t>
            </a:r>
            <a:r>
              <a:rPr dirty="0" sz="1800" spc="41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birçok</a:t>
            </a:r>
            <a:r>
              <a:rPr dirty="0" sz="1800" spc="43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"parçacığın"</a:t>
            </a:r>
            <a:r>
              <a:rPr dirty="0" sz="1800" spc="409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bir</a:t>
            </a:r>
            <a:r>
              <a:rPr dirty="0" sz="1800" spc="42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araya</a:t>
            </a:r>
            <a:r>
              <a:rPr dirty="0" sz="1800" spc="42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gelerek</a:t>
            </a:r>
            <a:r>
              <a:rPr dirty="0" sz="1800" spc="42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bir</a:t>
            </a:r>
            <a:r>
              <a:rPr dirty="0" sz="1800" spc="42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fonksiyonun</a:t>
            </a:r>
            <a:r>
              <a:rPr dirty="0" sz="1800" spc="41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eniyileme</a:t>
            </a:r>
            <a:r>
              <a:rPr dirty="0" sz="1800" spc="41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 spc="-10">
                <a:solidFill>
                  <a:srgbClr val="0D0D0D"/>
                </a:solidFill>
                <a:latin typeface="Consolas"/>
                <a:cs typeface="Consolas"/>
              </a:rPr>
              <a:t>problemi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üzerinde</a:t>
            </a:r>
            <a:r>
              <a:rPr dirty="0" sz="1800" spc="-3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çalıştığı</a:t>
            </a:r>
            <a:r>
              <a:rPr dirty="0" sz="1800" spc="-3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bir</a:t>
            </a:r>
            <a:r>
              <a:rPr dirty="0" sz="1800" spc="-3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popülasyon</a:t>
            </a:r>
            <a:r>
              <a:rPr dirty="0" sz="1800" spc="-3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tabanlı</a:t>
            </a:r>
            <a:r>
              <a:rPr dirty="0" sz="1800" spc="-2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metasezgisel</a:t>
            </a:r>
            <a:r>
              <a:rPr dirty="0" sz="1800" spc="-3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bir</a:t>
            </a:r>
            <a:r>
              <a:rPr dirty="0" sz="1800" spc="-3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 spc="-10">
                <a:solidFill>
                  <a:srgbClr val="0D0D0D"/>
                </a:solidFill>
                <a:latin typeface="Consolas"/>
                <a:cs typeface="Consolas"/>
              </a:rPr>
              <a:t>algoritmadır.</a:t>
            </a:r>
            <a:endParaRPr sz="18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Font typeface="Arial"/>
              <a:buChar char="•"/>
            </a:pPr>
            <a:endParaRPr sz="1800">
              <a:latin typeface="Consolas"/>
              <a:cs typeface="Consolas"/>
            </a:endParaRPr>
          </a:p>
          <a:p>
            <a:pPr marL="354965" indent="-342265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354965" algn="l"/>
              </a:tabLst>
            </a:pPr>
            <a:r>
              <a:rPr dirty="0" sz="1800">
                <a:solidFill>
                  <a:srgbClr val="B94609"/>
                </a:solidFill>
                <a:latin typeface="Consolas"/>
                <a:cs typeface="Consolas"/>
              </a:rPr>
              <a:t>Her</a:t>
            </a:r>
            <a:r>
              <a:rPr dirty="0" sz="1800" spc="-40">
                <a:solidFill>
                  <a:srgbClr val="B94609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B94609"/>
                </a:solidFill>
                <a:latin typeface="Consolas"/>
                <a:cs typeface="Consolas"/>
              </a:rPr>
              <a:t>bir</a:t>
            </a:r>
            <a:r>
              <a:rPr dirty="0" sz="1800" spc="-10">
                <a:solidFill>
                  <a:srgbClr val="B94609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B94609"/>
                </a:solidFill>
                <a:latin typeface="Consolas"/>
                <a:cs typeface="Consolas"/>
              </a:rPr>
              <a:t>parçacık,</a:t>
            </a:r>
            <a:r>
              <a:rPr dirty="0" sz="1800" spc="-15">
                <a:solidFill>
                  <a:srgbClr val="B94609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B94609"/>
                </a:solidFill>
                <a:latin typeface="Consolas"/>
                <a:cs typeface="Consolas"/>
              </a:rPr>
              <a:t>belirli</a:t>
            </a:r>
            <a:r>
              <a:rPr dirty="0" sz="1800" spc="-25">
                <a:solidFill>
                  <a:srgbClr val="B94609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B94609"/>
                </a:solidFill>
                <a:latin typeface="Consolas"/>
                <a:cs typeface="Consolas"/>
              </a:rPr>
              <a:t>bir</a:t>
            </a:r>
            <a:r>
              <a:rPr dirty="0" sz="1800" spc="-10">
                <a:solidFill>
                  <a:srgbClr val="B94609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B94609"/>
                </a:solidFill>
                <a:latin typeface="Consolas"/>
                <a:cs typeface="Consolas"/>
              </a:rPr>
              <a:t>problem</a:t>
            </a:r>
            <a:r>
              <a:rPr dirty="0" sz="1800" spc="-25">
                <a:solidFill>
                  <a:srgbClr val="B94609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B94609"/>
                </a:solidFill>
                <a:latin typeface="Consolas"/>
                <a:cs typeface="Consolas"/>
              </a:rPr>
              <a:t>uzayında</a:t>
            </a:r>
            <a:r>
              <a:rPr dirty="0" sz="1800" spc="-30">
                <a:solidFill>
                  <a:srgbClr val="B94609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B94609"/>
                </a:solidFill>
                <a:latin typeface="Consolas"/>
                <a:cs typeface="Consolas"/>
              </a:rPr>
              <a:t>bir</a:t>
            </a:r>
            <a:r>
              <a:rPr dirty="0" sz="1800" spc="-25">
                <a:solidFill>
                  <a:srgbClr val="B94609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B94609"/>
                </a:solidFill>
                <a:latin typeface="Consolas"/>
                <a:cs typeface="Consolas"/>
              </a:rPr>
              <a:t>çözümü</a:t>
            </a:r>
            <a:r>
              <a:rPr dirty="0" sz="1800" spc="-25">
                <a:solidFill>
                  <a:srgbClr val="B94609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B94609"/>
                </a:solidFill>
                <a:latin typeface="Consolas"/>
                <a:cs typeface="Consolas"/>
              </a:rPr>
              <a:t>temsil</a:t>
            </a:r>
            <a:r>
              <a:rPr dirty="0" sz="1800" spc="-15">
                <a:solidFill>
                  <a:srgbClr val="B94609"/>
                </a:solidFill>
                <a:latin typeface="Consolas"/>
                <a:cs typeface="Consolas"/>
              </a:rPr>
              <a:t> </a:t>
            </a:r>
            <a:r>
              <a:rPr dirty="0" sz="1800" spc="-10">
                <a:solidFill>
                  <a:srgbClr val="B94609"/>
                </a:solidFill>
                <a:latin typeface="Consolas"/>
                <a:cs typeface="Consolas"/>
              </a:rPr>
              <a:t>eder.</a:t>
            </a:r>
            <a:endParaRPr sz="18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Font typeface="Arial"/>
              <a:buChar char="•"/>
            </a:pPr>
            <a:endParaRPr sz="1800">
              <a:latin typeface="Consolas"/>
              <a:cs typeface="Consolas"/>
            </a:endParaRPr>
          </a:p>
          <a:p>
            <a:pPr marL="354965" indent="-342265">
              <a:lnSpc>
                <a:spcPct val="100000"/>
              </a:lnSpc>
              <a:buFont typeface="Arial"/>
              <a:buChar char="•"/>
              <a:tabLst>
                <a:tab pos="354965" algn="l"/>
              </a:tabLst>
            </a:pPr>
            <a:r>
              <a:rPr dirty="0" sz="1800">
                <a:solidFill>
                  <a:srgbClr val="00AFEF"/>
                </a:solidFill>
                <a:latin typeface="Consolas"/>
                <a:cs typeface="Consolas"/>
              </a:rPr>
              <a:t>Parçacıkların</a:t>
            </a:r>
            <a:r>
              <a:rPr dirty="0" sz="1800" spc="-40">
                <a:solidFill>
                  <a:srgbClr val="00AFEF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0AFEF"/>
                </a:solidFill>
                <a:latin typeface="Consolas"/>
                <a:cs typeface="Consolas"/>
              </a:rPr>
              <a:t>her</a:t>
            </a:r>
            <a:r>
              <a:rPr dirty="0" sz="1800" spc="-5">
                <a:solidFill>
                  <a:srgbClr val="00AFEF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0AFEF"/>
                </a:solidFill>
                <a:latin typeface="Consolas"/>
                <a:cs typeface="Consolas"/>
              </a:rPr>
              <a:t>biri</a:t>
            </a:r>
            <a:r>
              <a:rPr dirty="0" sz="1800" spc="-20">
                <a:solidFill>
                  <a:srgbClr val="00AFEF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0AFEF"/>
                </a:solidFill>
                <a:latin typeface="Consolas"/>
                <a:cs typeface="Consolas"/>
              </a:rPr>
              <a:t>bir</a:t>
            </a:r>
            <a:r>
              <a:rPr dirty="0" sz="1800" spc="-20">
                <a:solidFill>
                  <a:srgbClr val="00AFEF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0AFEF"/>
                </a:solidFill>
                <a:latin typeface="Consolas"/>
                <a:cs typeface="Consolas"/>
              </a:rPr>
              <a:t>hız</a:t>
            </a:r>
            <a:r>
              <a:rPr dirty="0" sz="1800" spc="-25">
                <a:solidFill>
                  <a:srgbClr val="00AFEF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0AFEF"/>
                </a:solidFill>
                <a:latin typeface="Consolas"/>
                <a:cs typeface="Consolas"/>
              </a:rPr>
              <a:t>ve</a:t>
            </a:r>
            <a:r>
              <a:rPr dirty="0" sz="1800" spc="-20">
                <a:solidFill>
                  <a:srgbClr val="00AFEF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0AFEF"/>
                </a:solidFill>
                <a:latin typeface="Consolas"/>
                <a:cs typeface="Consolas"/>
              </a:rPr>
              <a:t>bir</a:t>
            </a:r>
            <a:r>
              <a:rPr dirty="0" sz="1800" spc="-20">
                <a:solidFill>
                  <a:srgbClr val="00AFEF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0AFEF"/>
                </a:solidFill>
                <a:latin typeface="Consolas"/>
                <a:cs typeface="Consolas"/>
              </a:rPr>
              <a:t>konumla</a:t>
            </a:r>
            <a:r>
              <a:rPr dirty="0" sz="1800" spc="-20">
                <a:solidFill>
                  <a:srgbClr val="00AFEF"/>
                </a:solidFill>
                <a:latin typeface="Consolas"/>
                <a:cs typeface="Consolas"/>
              </a:rPr>
              <a:t> </a:t>
            </a:r>
            <a:r>
              <a:rPr dirty="0" sz="1800" spc="-10">
                <a:solidFill>
                  <a:srgbClr val="00AFEF"/>
                </a:solidFill>
                <a:latin typeface="Consolas"/>
                <a:cs typeface="Consolas"/>
              </a:rPr>
              <a:t>tanımlanır.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1243088" y="4345222"/>
            <a:ext cx="3324860" cy="8483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5600" marR="5080" indent="-34353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5600" algn="l"/>
                <a:tab pos="2056130" algn="l"/>
                <a:tab pos="2799715" algn="l"/>
              </a:tabLst>
            </a:pPr>
            <a:r>
              <a:rPr dirty="0" sz="1800" spc="-10">
                <a:solidFill>
                  <a:srgbClr val="3A7C22"/>
                </a:solidFill>
                <a:latin typeface="Consolas"/>
                <a:cs typeface="Consolas"/>
              </a:rPr>
              <a:t>Algoritmanın</a:t>
            </a:r>
            <a:r>
              <a:rPr dirty="0" sz="1800">
                <a:solidFill>
                  <a:srgbClr val="3A7C22"/>
                </a:solidFill>
                <a:latin typeface="Consolas"/>
                <a:cs typeface="Consolas"/>
              </a:rPr>
              <a:t>	</a:t>
            </a:r>
            <a:r>
              <a:rPr dirty="0" sz="1800" spc="-10">
                <a:solidFill>
                  <a:srgbClr val="3A7C22"/>
                </a:solidFill>
                <a:latin typeface="Consolas"/>
                <a:cs typeface="Consolas"/>
              </a:rPr>
              <a:t>çalışması, değerlendirilmesi</a:t>
            </a:r>
            <a:r>
              <a:rPr dirty="0" sz="1800">
                <a:solidFill>
                  <a:srgbClr val="3A7C22"/>
                </a:solidFill>
                <a:latin typeface="Consolas"/>
                <a:cs typeface="Consolas"/>
              </a:rPr>
              <a:t>	</a:t>
            </a:r>
            <a:r>
              <a:rPr dirty="0" sz="1800" spc="-25">
                <a:solidFill>
                  <a:srgbClr val="3A7C22"/>
                </a:solidFill>
                <a:latin typeface="Consolas"/>
                <a:cs typeface="Consolas"/>
              </a:rPr>
              <a:t>ve </a:t>
            </a:r>
            <a:r>
              <a:rPr dirty="0" sz="1800" spc="-10">
                <a:solidFill>
                  <a:srgbClr val="3A7C22"/>
                </a:solidFill>
                <a:latin typeface="Consolas"/>
                <a:cs typeface="Consolas"/>
              </a:rPr>
              <a:t>gerçekleşir.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4739068" y="4345222"/>
            <a:ext cx="165735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solidFill>
                  <a:srgbClr val="3A7C22"/>
                </a:solidFill>
                <a:latin typeface="Consolas"/>
                <a:cs typeface="Consolas"/>
              </a:rPr>
              <a:t>parçacıkların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6567868" y="4345222"/>
            <a:ext cx="90487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solidFill>
                  <a:srgbClr val="3A7C22"/>
                </a:solidFill>
                <a:latin typeface="Consolas"/>
                <a:cs typeface="Consolas"/>
              </a:rPr>
              <a:t>belirli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7643888" y="4345222"/>
            <a:ext cx="122745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85470" algn="l"/>
              </a:tabLst>
            </a:pPr>
            <a:r>
              <a:rPr dirty="0" sz="1800" spc="-25">
                <a:solidFill>
                  <a:srgbClr val="3A7C22"/>
                </a:solidFill>
                <a:latin typeface="Consolas"/>
                <a:cs typeface="Consolas"/>
              </a:rPr>
              <a:t>bir</a:t>
            </a:r>
            <a:r>
              <a:rPr dirty="0" sz="1800">
                <a:solidFill>
                  <a:srgbClr val="3A7C22"/>
                </a:solidFill>
                <a:latin typeface="Consolas"/>
                <a:cs typeface="Consolas"/>
              </a:rPr>
              <a:t>	</a:t>
            </a:r>
            <a:r>
              <a:rPr dirty="0" sz="1800" spc="-20">
                <a:solidFill>
                  <a:srgbClr val="3A7C22"/>
                </a:solidFill>
                <a:latin typeface="Consolas"/>
                <a:cs typeface="Consolas"/>
              </a:rPr>
              <a:t>hedef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9042920" y="4345222"/>
            <a:ext cx="127889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solidFill>
                  <a:srgbClr val="3A7C22"/>
                </a:solidFill>
                <a:latin typeface="Consolas"/>
                <a:cs typeface="Consolas"/>
              </a:rPr>
              <a:t>fonksiyonu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10493844" y="4345222"/>
            <a:ext cx="127889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solidFill>
                  <a:srgbClr val="3A7C22"/>
                </a:solidFill>
                <a:latin typeface="Consolas"/>
                <a:cs typeface="Consolas"/>
              </a:rPr>
              <a:t>tarafından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4595964" y="4619542"/>
            <a:ext cx="717740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76580" algn="l"/>
                <a:tab pos="2772410" algn="l"/>
                <a:tab pos="3587750" algn="l"/>
                <a:tab pos="5282565" algn="l"/>
              </a:tabLst>
            </a:pPr>
            <a:r>
              <a:rPr dirty="0" sz="1800" spc="-25">
                <a:solidFill>
                  <a:srgbClr val="3A7C22"/>
                </a:solidFill>
                <a:latin typeface="Consolas"/>
                <a:cs typeface="Consolas"/>
              </a:rPr>
              <a:t>bu</a:t>
            </a:r>
            <a:r>
              <a:rPr dirty="0" sz="1800">
                <a:solidFill>
                  <a:srgbClr val="3A7C22"/>
                </a:solidFill>
                <a:latin typeface="Consolas"/>
                <a:cs typeface="Consolas"/>
              </a:rPr>
              <a:t>	</a:t>
            </a:r>
            <a:r>
              <a:rPr dirty="0" sz="1800" spc="-10">
                <a:solidFill>
                  <a:srgbClr val="3A7C22"/>
                </a:solidFill>
                <a:latin typeface="Consolas"/>
                <a:cs typeface="Consolas"/>
              </a:rPr>
              <a:t>değerlendirmeye</a:t>
            </a:r>
            <a:r>
              <a:rPr dirty="0" sz="1800">
                <a:solidFill>
                  <a:srgbClr val="3A7C22"/>
                </a:solidFill>
                <a:latin typeface="Consolas"/>
                <a:cs typeface="Consolas"/>
              </a:rPr>
              <a:t>	</a:t>
            </a:r>
            <a:r>
              <a:rPr dirty="0" sz="1800" spc="-20">
                <a:solidFill>
                  <a:srgbClr val="3A7C22"/>
                </a:solidFill>
                <a:latin typeface="Consolas"/>
                <a:cs typeface="Consolas"/>
              </a:rPr>
              <a:t>göre</a:t>
            </a:r>
            <a:r>
              <a:rPr dirty="0" sz="1800">
                <a:solidFill>
                  <a:srgbClr val="3A7C22"/>
                </a:solidFill>
                <a:latin typeface="Consolas"/>
                <a:cs typeface="Consolas"/>
              </a:rPr>
              <a:t>	</a:t>
            </a:r>
            <a:r>
              <a:rPr dirty="0" sz="1800" spc="-10">
                <a:solidFill>
                  <a:srgbClr val="3A7C22"/>
                </a:solidFill>
                <a:latin typeface="Consolas"/>
                <a:cs typeface="Consolas"/>
              </a:rPr>
              <a:t>konumlarını</a:t>
            </a:r>
            <a:r>
              <a:rPr dirty="0" sz="1800">
                <a:solidFill>
                  <a:srgbClr val="3A7C22"/>
                </a:solidFill>
                <a:latin typeface="Consolas"/>
                <a:cs typeface="Consolas"/>
              </a:rPr>
              <a:t>	</a:t>
            </a:r>
            <a:r>
              <a:rPr dirty="0" sz="1800" spc="-10">
                <a:solidFill>
                  <a:srgbClr val="3A7C22"/>
                </a:solidFill>
                <a:latin typeface="Consolas"/>
                <a:cs typeface="Consolas"/>
              </a:rPr>
              <a:t>güncellemesiyle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1243088" y="5442502"/>
            <a:ext cx="10604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0">
                <a:solidFill>
                  <a:srgbClr val="0D0D0D"/>
                </a:solidFill>
                <a:latin typeface="Arial"/>
                <a:cs typeface="Arial"/>
              </a:rPr>
              <a:t>•</a:t>
            </a:r>
            <a:endParaRPr sz="1800">
              <a:latin typeface="Arial"/>
              <a:cs typeface="Arial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1585988" y="5442502"/>
            <a:ext cx="1018730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Her</a:t>
            </a:r>
            <a:r>
              <a:rPr dirty="0" sz="1800" spc="33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bir</a:t>
            </a:r>
            <a:r>
              <a:rPr dirty="0" sz="1800" spc="33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parçacık,</a:t>
            </a:r>
            <a:r>
              <a:rPr dirty="0" sz="1800" spc="33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hem</a:t>
            </a:r>
            <a:r>
              <a:rPr dirty="0" sz="1800" spc="34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kendi</a:t>
            </a:r>
            <a:r>
              <a:rPr dirty="0" sz="1800" spc="35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bulduğu</a:t>
            </a:r>
            <a:r>
              <a:rPr dirty="0" sz="1800" spc="33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en</a:t>
            </a:r>
            <a:r>
              <a:rPr dirty="0" sz="1800" spc="33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iyi</a:t>
            </a:r>
            <a:r>
              <a:rPr dirty="0" sz="1800" spc="34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konumu</a:t>
            </a:r>
            <a:r>
              <a:rPr dirty="0" sz="1800" spc="33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(ki</a:t>
            </a:r>
            <a:r>
              <a:rPr dirty="0" sz="1800" spc="34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bu</a:t>
            </a:r>
            <a:r>
              <a:rPr dirty="0" sz="1800" spc="35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en</a:t>
            </a:r>
            <a:r>
              <a:rPr dirty="0" sz="1800" spc="33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iyi</a:t>
            </a:r>
            <a:r>
              <a:rPr dirty="0" sz="1800" spc="33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değere</a:t>
            </a:r>
            <a:r>
              <a:rPr dirty="0" sz="1800" spc="34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 spc="-10">
                <a:solidFill>
                  <a:srgbClr val="0D0D0D"/>
                </a:solidFill>
                <a:latin typeface="Consolas"/>
                <a:cs typeface="Consolas"/>
              </a:rPr>
              <a:t>sahip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22" name="object 22" descr=""/>
          <p:cNvSpPr txBox="1"/>
          <p:nvPr/>
        </p:nvSpPr>
        <p:spPr>
          <a:xfrm>
            <a:off x="1585988" y="5716822"/>
            <a:ext cx="1018540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-635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olduğu</a:t>
            </a:r>
            <a:r>
              <a:rPr dirty="0" sz="1800" spc="6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konumu</a:t>
            </a:r>
            <a:r>
              <a:rPr dirty="0" sz="1800" spc="5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ifade</a:t>
            </a:r>
            <a:r>
              <a:rPr dirty="0" sz="1800" spc="6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eder),</a:t>
            </a:r>
            <a:r>
              <a:rPr dirty="0" sz="1800" spc="6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hem</a:t>
            </a:r>
            <a:r>
              <a:rPr dirty="0" sz="1800" spc="6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de</a:t>
            </a:r>
            <a:r>
              <a:rPr dirty="0" sz="1800" spc="6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tüm</a:t>
            </a:r>
            <a:r>
              <a:rPr dirty="0" sz="1800" spc="5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parçacıkların</a:t>
            </a:r>
            <a:r>
              <a:rPr dirty="0" sz="1800" spc="5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bulduğu</a:t>
            </a:r>
            <a:r>
              <a:rPr dirty="0" sz="1800" spc="6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en</a:t>
            </a:r>
            <a:r>
              <a:rPr dirty="0" sz="1800" spc="6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iyi</a:t>
            </a:r>
            <a:r>
              <a:rPr dirty="0" sz="1800" spc="6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konumu</a:t>
            </a:r>
            <a:r>
              <a:rPr dirty="0" sz="1800" spc="5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(ki</a:t>
            </a:r>
            <a:r>
              <a:rPr dirty="0" sz="1800" spc="6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 spc="-25">
                <a:solidFill>
                  <a:srgbClr val="0D0D0D"/>
                </a:solidFill>
                <a:latin typeface="Consolas"/>
                <a:cs typeface="Consolas"/>
              </a:rPr>
              <a:t>bu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en</a:t>
            </a:r>
            <a:r>
              <a:rPr dirty="0" sz="1800" spc="-3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iyi</a:t>
            </a:r>
            <a:r>
              <a:rPr dirty="0" sz="1800" spc="-2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değere</a:t>
            </a:r>
            <a:r>
              <a:rPr dirty="0" sz="1800" spc="-2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sahip</a:t>
            </a:r>
            <a:r>
              <a:rPr dirty="0" sz="1800" spc="-1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olan</a:t>
            </a:r>
            <a:r>
              <a:rPr dirty="0" sz="1800" spc="-1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konumu</a:t>
            </a:r>
            <a:r>
              <a:rPr dirty="0" sz="1800" spc="-1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ifade</a:t>
            </a:r>
            <a:r>
              <a:rPr dirty="0" sz="1800" spc="-2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eder</a:t>
            </a:r>
            <a:r>
              <a:rPr dirty="0" sz="1800" spc="-2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(global</a:t>
            </a:r>
            <a:r>
              <a:rPr dirty="0" sz="1800" spc="-2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best))</a:t>
            </a:r>
            <a:r>
              <a:rPr dirty="0" sz="1800" spc="-2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takip</a:t>
            </a:r>
            <a:r>
              <a:rPr dirty="0" sz="1800" spc="-2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 spc="-10">
                <a:solidFill>
                  <a:srgbClr val="0D0D0D"/>
                </a:solidFill>
                <a:latin typeface="Consolas"/>
                <a:cs typeface="Consolas"/>
              </a:rPr>
              <a:t>eder.</a:t>
            </a:r>
            <a:endParaRPr sz="1800">
              <a:latin typeface="Consolas"/>
              <a:cs typeface="Consolas"/>
            </a:endParaRPr>
          </a:p>
        </p:txBody>
      </p:sp>
      <p:pic>
        <p:nvPicPr>
          <p:cNvPr id="23" name="object 2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0018" cy="6857999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960755">
              <a:lnSpc>
                <a:spcPct val="100000"/>
              </a:lnSpc>
              <a:spcBef>
                <a:spcPts val="100"/>
              </a:spcBef>
            </a:pPr>
            <a:r>
              <a:rPr dirty="0"/>
              <a:t>PARÇACIK</a:t>
            </a:r>
            <a:r>
              <a:rPr dirty="0" spc="-130"/>
              <a:t> </a:t>
            </a:r>
            <a:r>
              <a:rPr dirty="0"/>
              <a:t>SÜRÜ</a:t>
            </a:r>
            <a:r>
              <a:rPr dirty="0" spc="-110"/>
              <a:t> </a:t>
            </a:r>
            <a:r>
              <a:rPr dirty="0" spc="-10"/>
              <a:t>OPTİMİZASYONU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1243088" y="779061"/>
            <a:ext cx="563689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5600" marR="5080" indent="-34353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5600" algn="l"/>
              </a:tabLst>
            </a:pP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Parçacıklar,</a:t>
            </a:r>
            <a:r>
              <a:rPr dirty="0" sz="1800" spc="459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hareket</a:t>
            </a:r>
            <a:r>
              <a:rPr dirty="0" sz="1800" spc="47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etmek</a:t>
            </a:r>
            <a:r>
              <a:rPr dirty="0" sz="1800" spc="47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için</a:t>
            </a:r>
            <a:r>
              <a:rPr dirty="0" sz="1800" spc="47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 spc="-10">
                <a:solidFill>
                  <a:srgbClr val="0D0D0D"/>
                </a:solidFill>
                <a:latin typeface="Consolas"/>
                <a:cs typeface="Consolas"/>
              </a:rPr>
              <a:t>rastgele güncellerler.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7041984" y="779061"/>
            <a:ext cx="473075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vektörlerle</a:t>
            </a:r>
            <a:r>
              <a:rPr dirty="0" sz="1800" spc="459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hızlarını</a:t>
            </a:r>
            <a:r>
              <a:rPr dirty="0" sz="1800" spc="48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ve</a:t>
            </a:r>
            <a:r>
              <a:rPr dirty="0" sz="1800" spc="48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 spc="-10">
                <a:solidFill>
                  <a:srgbClr val="0D0D0D"/>
                </a:solidFill>
                <a:latin typeface="Consolas"/>
                <a:cs typeface="Consolas"/>
              </a:rPr>
              <a:t>konumlarını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1243088" y="1602022"/>
            <a:ext cx="10531475" cy="38658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354965" marR="5080" indent="-3429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4965" algn="l"/>
              </a:tabLst>
            </a:pP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Güncelleme</a:t>
            </a:r>
            <a:r>
              <a:rPr dirty="0" sz="1800" spc="-3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kuralı,</a:t>
            </a:r>
            <a:r>
              <a:rPr dirty="0" sz="1800" spc="-1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mevcut</a:t>
            </a:r>
            <a:r>
              <a:rPr dirty="0" sz="1800" spc="-2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hızın,</a:t>
            </a:r>
            <a:r>
              <a:rPr dirty="0" sz="1800" spc="-2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parçacığın</a:t>
            </a:r>
            <a:r>
              <a:rPr dirty="0" sz="1800" spc="-1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mevcut</a:t>
            </a:r>
            <a:r>
              <a:rPr dirty="0" sz="1800" spc="-2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konumunu</a:t>
            </a:r>
            <a:r>
              <a:rPr dirty="0" sz="1800" spc="-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ve</a:t>
            </a:r>
            <a:r>
              <a:rPr dirty="0" sz="1800" spc="-2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hızını,</a:t>
            </a:r>
            <a:r>
              <a:rPr dirty="0" sz="1800" spc="-1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 spc="-10">
                <a:solidFill>
                  <a:srgbClr val="0D0D0D"/>
                </a:solidFill>
                <a:latin typeface="Consolas"/>
                <a:cs typeface="Consolas"/>
              </a:rPr>
              <a:t>kendisinin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en</a:t>
            </a:r>
            <a:r>
              <a:rPr dirty="0" sz="1800" spc="42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iyi</a:t>
            </a:r>
            <a:r>
              <a:rPr dirty="0" sz="1800" spc="44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konumunu</a:t>
            </a:r>
            <a:r>
              <a:rPr dirty="0" sz="1800" spc="434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ve</a:t>
            </a:r>
            <a:r>
              <a:rPr dirty="0" sz="1800" spc="43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tüm</a:t>
            </a:r>
            <a:r>
              <a:rPr dirty="0" sz="1800" spc="44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parçacıkların</a:t>
            </a:r>
            <a:r>
              <a:rPr dirty="0" sz="1800" spc="43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en</a:t>
            </a:r>
            <a:r>
              <a:rPr dirty="0" sz="1800" spc="43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iyi</a:t>
            </a:r>
            <a:r>
              <a:rPr dirty="0" sz="1800" spc="44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konumunu</a:t>
            </a:r>
            <a:r>
              <a:rPr dirty="0" sz="1800" spc="43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göz</a:t>
            </a:r>
            <a:r>
              <a:rPr dirty="0" sz="1800" spc="434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önünde</a:t>
            </a:r>
            <a:r>
              <a:rPr dirty="0" sz="1800" spc="43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 spc="-10">
                <a:solidFill>
                  <a:srgbClr val="0D0D0D"/>
                </a:solidFill>
                <a:latin typeface="Consolas"/>
                <a:cs typeface="Consolas"/>
              </a:rPr>
              <a:t>bulundurarak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hesaplanır.</a:t>
            </a:r>
            <a:r>
              <a:rPr dirty="0" sz="1800" spc="-160">
                <a:solidFill>
                  <a:srgbClr val="0D0D0D"/>
                </a:solidFill>
                <a:latin typeface="Consolas"/>
                <a:cs typeface="Consolas"/>
              </a:rPr>
              <a:t> 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Bu</a:t>
            </a:r>
            <a:r>
              <a:rPr dirty="0" sz="1800" spc="-155">
                <a:solidFill>
                  <a:srgbClr val="0D0D0D"/>
                </a:solidFill>
                <a:latin typeface="Consolas"/>
                <a:cs typeface="Consolas"/>
              </a:rPr>
              <a:t> 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şekilde,</a:t>
            </a:r>
            <a:r>
              <a:rPr dirty="0" sz="1800" spc="-160">
                <a:solidFill>
                  <a:srgbClr val="0D0D0D"/>
                </a:solidFill>
                <a:latin typeface="Consolas"/>
                <a:cs typeface="Consolas"/>
              </a:rPr>
              <a:t> 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parçacıkların</a:t>
            </a:r>
            <a:r>
              <a:rPr dirty="0" sz="1800" spc="-155">
                <a:solidFill>
                  <a:srgbClr val="0D0D0D"/>
                </a:solidFill>
                <a:latin typeface="Consolas"/>
                <a:cs typeface="Consolas"/>
              </a:rPr>
              <a:t> 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konumları,</a:t>
            </a:r>
            <a:r>
              <a:rPr dirty="0" sz="1800" spc="-155">
                <a:solidFill>
                  <a:srgbClr val="0D0D0D"/>
                </a:solidFill>
                <a:latin typeface="Consolas"/>
                <a:cs typeface="Consolas"/>
              </a:rPr>
              <a:t> 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potansiyel</a:t>
            </a:r>
            <a:r>
              <a:rPr dirty="0" sz="1800" spc="-155">
                <a:solidFill>
                  <a:srgbClr val="0D0D0D"/>
                </a:solidFill>
                <a:latin typeface="Consolas"/>
                <a:cs typeface="Consolas"/>
              </a:rPr>
              <a:t> 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olarak</a:t>
            </a:r>
            <a:r>
              <a:rPr dirty="0" sz="1800" spc="-155">
                <a:solidFill>
                  <a:srgbClr val="0D0D0D"/>
                </a:solidFill>
                <a:latin typeface="Consolas"/>
                <a:cs typeface="Consolas"/>
              </a:rPr>
              <a:t>  </a:t>
            </a:r>
            <a:r>
              <a:rPr dirty="0" sz="1800" spc="-10">
                <a:solidFill>
                  <a:srgbClr val="0D0D0D"/>
                </a:solidFill>
                <a:latin typeface="Consolas"/>
                <a:cs typeface="Consolas"/>
              </a:rPr>
              <a:t>eniyileme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problemi</a:t>
            </a:r>
            <a:r>
              <a:rPr dirty="0" sz="1800" spc="-3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için</a:t>
            </a:r>
            <a:r>
              <a:rPr dirty="0" sz="1800" spc="-2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daha</a:t>
            </a:r>
            <a:r>
              <a:rPr dirty="0" sz="1800" spc="-2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iyi</a:t>
            </a:r>
            <a:r>
              <a:rPr dirty="0" sz="1800" spc="-2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çözümleri</a:t>
            </a:r>
            <a:r>
              <a:rPr dirty="0" sz="1800" spc="-2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aramak</a:t>
            </a:r>
            <a:r>
              <a:rPr dirty="0" sz="1800" spc="-2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üzere</a:t>
            </a:r>
            <a:r>
              <a:rPr dirty="0" sz="1800" spc="-2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 spc="-10">
                <a:solidFill>
                  <a:srgbClr val="0D0D0D"/>
                </a:solidFill>
                <a:latin typeface="Consolas"/>
                <a:cs typeface="Consolas"/>
              </a:rPr>
              <a:t>değişir.</a:t>
            </a:r>
            <a:endParaRPr sz="18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lr>
                <a:srgbClr val="0D0D0D"/>
              </a:buClr>
              <a:buFont typeface="Arial"/>
              <a:buChar char="•"/>
            </a:pPr>
            <a:endParaRPr sz="1800">
              <a:latin typeface="Consolas"/>
              <a:cs typeface="Consolas"/>
            </a:endParaRPr>
          </a:p>
          <a:p>
            <a:pPr algn="just" marL="354965" marR="6350" indent="-342900">
              <a:lnSpc>
                <a:spcPct val="100000"/>
              </a:lnSpc>
              <a:buFont typeface="Arial"/>
              <a:buChar char="•"/>
              <a:tabLst>
                <a:tab pos="354965" algn="l"/>
              </a:tabLst>
            </a:pP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PSO'nun</a:t>
            </a:r>
            <a:r>
              <a:rPr dirty="0" sz="1800" spc="-3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ana</a:t>
            </a:r>
            <a:r>
              <a:rPr dirty="0" sz="1800" spc="-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avantajlarından</a:t>
            </a:r>
            <a:r>
              <a:rPr dirty="0" sz="1800" spc="-2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biri,</a:t>
            </a:r>
            <a:r>
              <a:rPr dirty="0" sz="1800" spc="-2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basit</a:t>
            </a:r>
            <a:r>
              <a:rPr dirty="0" sz="1800" spc="-2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ve</a:t>
            </a:r>
            <a:r>
              <a:rPr dirty="0" sz="1800" spc="-2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genellikle</a:t>
            </a:r>
            <a:r>
              <a:rPr dirty="0" sz="1800" spc="-2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hızlı</a:t>
            </a:r>
            <a:r>
              <a:rPr dirty="0" sz="1800" spc="-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bir</a:t>
            </a:r>
            <a:r>
              <a:rPr dirty="0" sz="1800" spc="-2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şekilde</a:t>
            </a:r>
            <a:r>
              <a:rPr dirty="0" sz="1800" spc="-10">
                <a:solidFill>
                  <a:srgbClr val="0D0D0D"/>
                </a:solidFill>
                <a:latin typeface="Consolas"/>
                <a:cs typeface="Consolas"/>
              </a:rPr>
              <a:t> yakınsama sağlayabilmesidir.</a:t>
            </a:r>
            <a:endParaRPr sz="18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lr>
                <a:srgbClr val="0D0D0D"/>
              </a:buClr>
              <a:buFont typeface="Arial"/>
              <a:buChar char="•"/>
            </a:pPr>
            <a:endParaRPr sz="1800">
              <a:latin typeface="Consolas"/>
              <a:cs typeface="Consolas"/>
            </a:endParaRPr>
          </a:p>
          <a:p>
            <a:pPr algn="just" marL="354330" marR="6350" indent="-342265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354330" algn="l"/>
              </a:tabLst>
            </a:pP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Ayrıca,</a:t>
            </a:r>
            <a:r>
              <a:rPr dirty="0" sz="1800" spc="-70">
                <a:solidFill>
                  <a:srgbClr val="0D0D0D"/>
                </a:solidFill>
                <a:latin typeface="Consolas"/>
                <a:cs typeface="Consolas"/>
              </a:rPr>
              <a:t> 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genellikle</a:t>
            </a:r>
            <a:r>
              <a:rPr dirty="0" sz="1800" spc="-65">
                <a:solidFill>
                  <a:srgbClr val="0D0D0D"/>
                </a:solidFill>
                <a:latin typeface="Consolas"/>
                <a:cs typeface="Consolas"/>
              </a:rPr>
              <a:t> 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kullanıcıya</a:t>
            </a:r>
            <a:r>
              <a:rPr dirty="0" sz="1800" spc="-65">
                <a:solidFill>
                  <a:srgbClr val="0D0D0D"/>
                </a:solidFill>
                <a:latin typeface="Consolas"/>
                <a:cs typeface="Consolas"/>
              </a:rPr>
              <a:t> 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çok</a:t>
            </a:r>
            <a:r>
              <a:rPr dirty="0" sz="1800" spc="-70">
                <a:solidFill>
                  <a:srgbClr val="0D0D0D"/>
                </a:solidFill>
                <a:latin typeface="Consolas"/>
                <a:cs typeface="Consolas"/>
              </a:rPr>
              <a:t> 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sayıda</a:t>
            </a:r>
            <a:r>
              <a:rPr dirty="0" sz="1800" spc="-70">
                <a:solidFill>
                  <a:srgbClr val="0D0D0D"/>
                </a:solidFill>
                <a:latin typeface="Consolas"/>
                <a:cs typeface="Consolas"/>
              </a:rPr>
              <a:t> 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parametre</a:t>
            </a:r>
            <a:r>
              <a:rPr dirty="0" sz="1800" spc="-65">
                <a:solidFill>
                  <a:srgbClr val="0D0D0D"/>
                </a:solidFill>
                <a:latin typeface="Consolas"/>
                <a:cs typeface="Consolas"/>
              </a:rPr>
              <a:t> 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ayarı</a:t>
            </a:r>
            <a:r>
              <a:rPr dirty="0" sz="1800" spc="-65">
                <a:solidFill>
                  <a:srgbClr val="0D0D0D"/>
                </a:solidFill>
                <a:latin typeface="Consolas"/>
                <a:cs typeface="Consolas"/>
              </a:rPr>
              <a:t> 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sunmaz</a:t>
            </a:r>
            <a:r>
              <a:rPr dirty="0" sz="1800" spc="-65">
                <a:solidFill>
                  <a:srgbClr val="0D0D0D"/>
                </a:solidFill>
                <a:latin typeface="Consolas"/>
                <a:cs typeface="Consolas"/>
              </a:rPr>
              <a:t> 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ve</a:t>
            </a:r>
            <a:r>
              <a:rPr dirty="0" sz="1800" spc="-65">
                <a:solidFill>
                  <a:srgbClr val="0D0D0D"/>
                </a:solidFill>
                <a:latin typeface="Consolas"/>
                <a:cs typeface="Consolas"/>
              </a:rPr>
              <a:t>  </a:t>
            </a:r>
            <a:r>
              <a:rPr dirty="0" sz="1800" spc="-10">
                <a:solidFill>
                  <a:srgbClr val="0D0D0D"/>
                </a:solidFill>
                <a:latin typeface="Consolas"/>
                <a:cs typeface="Consolas"/>
              </a:rPr>
              <a:t>diğer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optimize</a:t>
            </a:r>
            <a:r>
              <a:rPr dirty="0" sz="1800" spc="70">
                <a:solidFill>
                  <a:srgbClr val="0D0D0D"/>
                </a:solidFill>
                <a:latin typeface="Consolas"/>
                <a:cs typeface="Consolas"/>
              </a:rPr>
              <a:t>  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edici</a:t>
            </a:r>
            <a:r>
              <a:rPr dirty="0" sz="1800" spc="80">
                <a:solidFill>
                  <a:srgbClr val="0D0D0D"/>
                </a:solidFill>
                <a:latin typeface="Consolas"/>
                <a:cs typeface="Consolas"/>
              </a:rPr>
              <a:t>  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algoritmalara</a:t>
            </a:r>
            <a:r>
              <a:rPr dirty="0" sz="1800" spc="75">
                <a:solidFill>
                  <a:srgbClr val="0D0D0D"/>
                </a:solidFill>
                <a:latin typeface="Consolas"/>
                <a:cs typeface="Consolas"/>
              </a:rPr>
              <a:t>  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kıyasla</a:t>
            </a:r>
            <a:r>
              <a:rPr dirty="0" sz="1800" spc="75">
                <a:solidFill>
                  <a:srgbClr val="0D0D0D"/>
                </a:solidFill>
                <a:latin typeface="Consolas"/>
                <a:cs typeface="Consolas"/>
              </a:rPr>
              <a:t>  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daha</a:t>
            </a:r>
            <a:r>
              <a:rPr dirty="0" sz="1800" spc="70">
                <a:solidFill>
                  <a:srgbClr val="0D0D0D"/>
                </a:solidFill>
                <a:latin typeface="Consolas"/>
                <a:cs typeface="Consolas"/>
              </a:rPr>
              <a:t>  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az</a:t>
            </a:r>
            <a:r>
              <a:rPr dirty="0" sz="1800" spc="75">
                <a:solidFill>
                  <a:srgbClr val="0D0D0D"/>
                </a:solidFill>
                <a:latin typeface="Consolas"/>
                <a:cs typeface="Consolas"/>
              </a:rPr>
              <a:t>  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hassas</a:t>
            </a:r>
            <a:r>
              <a:rPr dirty="0" sz="1800" spc="75">
                <a:solidFill>
                  <a:srgbClr val="0D0D0D"/>
                </a:solidFill>
                <a:latin typeface="Consolas"/>
                <a:cs typeface="Consolas"/>
              </a:rPr>
              <a:t>  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bir</a:t>
            </a:r>
            <a:r>
              <a:rPr dirty="0" sz="1800" spc="75">
                <a:solidFill>
                  <a:srgbClr val="0D0D0D"/>
                </a:solidFill>
                <a:latin typeface="Consolas"/>
                <a:cs typeface="Consolas"/>
              </a:rPr>
              <a:t>   </a:t>
            </a:r>
            <a:r>
              <a:rPr dirty="0" sz="1800" spc="-10">
                <a:solidFill>
                  <a:srgbClr val="0D0D0D"/>
                </a:solidFill>
                <a:latin typeface="Consolas"/>
                <a:cs typeface="Consolas"/>
              </a:rPr>
              <a:t>şekilde yapılandırılabilir.</a:t>
            </a:r>
            <a:endParaRPr sz="18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lr>
                <a:srgbClr val="0D0D0D"/>
              </a:buClr>
              <a:buFont typeface="Arial"/>
              <a:buChar char="•"/>
            </a:pPr>
            <a:endParaRPr sz="1800">
              <a:latin typeface="Consolas"/>
              <a:cs typeface="Consolas"/>
            </a:endParaRPr>
          </a:p>
          <a:p>
            <a:pPr marL="354965" indent="-342265">
              <a:lnSpc>
                <a:spcPct val="100000"/>
              </a:lnSpc>
              <a:buFont typeface="Arial"/>
              <a:buChar char="•"/>
              <a:tabLst>
                <a:tab pos="354965" algn="l"/>
                <a:tab pos="809625" algn="l"/>
                <a:tab pos="2018030" algn="l"/>
                <a:tab pos="3224530" algn="l"/>
                <a:tab pos="4306570" algn="l"/>
                <a:tab pos="6016625" algn="l"/>
                <a:tab pos="7600315" algn="l"/>
                <a:tab pos="8305800" algn="l"/>
                <a:tab pos="9639300" algn="l"/>
              </a:tabLst>
            </a:pPr>
            <a:r>
              <a:rPr dirty="0" sz="1800" spc="-25">
                <a:solidFill>
                  <a:srgbClr val="0D0D0D"/>
                </a:solidFill>
                <a:latin typeface="Consolas"/>
                <a:cs typeface="Consolas"/>
              </a:rPr>
              <a:t>Bu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1800" spc="-10">
                <a:solidFill>
                  <a:srgbClr val="0D0D0D"/>
                </a:solidFill>
                <a:latin typeface="Consolas"/>
                <a:cs typeface="Consolas"/>
              </a:rPr>
              <a:t>nedenle,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1800" spc="-10">
                <a:solidFill>
                  <a:srgbClr val="0D0D0D"/>
                </a:solidFill>
                <a:latin typeface="Consolas"/>
                <a:cs typeface="Consolas"/>
              </a:rPr>
              <a:t>karmaşık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1800" spc="-10">
                <a:solidFill>
                  <a:srgbClr val="0D0D0D"/>
                </a:solidFill>
                <a:latin typeface="Consolas"/>
                <a:cs typeface="Consolas"/>
              </a:rPr>
              <a:t>olmayan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1800" spc="-10">
                <a:solidFill>
                  <a:srgbClr val="0D0D0D"/>
                </a:solidFill>
                <a:latin typeface="Consolas"/>
                <a:cs typeface="Consolas"/>
              </a:rPr>
              <a:t>optimizasyon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1800" spc="-10">
                <a:solidFill>
                  <a:srgbClr val="0D0D0D"/>
                </a:solidFill>
                <a:latin typeface="Consolas"/>
                <a:cs typeface="Consolas"/>
              </a:rPr>
              <a:t>problemleri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1800" spc="-20">
                <a:solidFill>
                  <a:srgbClr val="0D0D0D"/>
                </a:solidFill>
                <a:latin typeface="Consolas"/>
                <a:cs typeface="Consolas"/>
              </a:rPr>
              <a:t>için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1800" spc="-10">
                <a:solidFill>
                  <a:srgbClr val="0D0D0D"/>
                </a:solidFill>
                <a:latin typeface="Consolas"/>
                <a:cs typeface="Consolas"/>
              </a:rPr>
              <a:t>kullanımı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1800" spc="-10">
                <a:solidFill>
                  <a:srgbClr val="0D0D0D"/>
                </a:solidFill>
                <a:latin typeface="Consolas"/>
                <a:cs typeface="Consolas"/>
              </a:rPr>
              <a:t>oldukça</a:t>
            </a:r>
            <a:endParaRPr sz="1800">
              <a:latin typeface="Consolas"/>
              <a:cs typeface="Consolas"/>
            </a:endParaRPr>
          </a:p>
          <a:p>
            <a:pPr marL="355600">
              <a:lnSpc>
                <a:spcPct val="100000"/>
              </a:lnSpc>
            </a:pPr>
            <a:r>
              <a:rPr dirty="0" sz="1800" spc="-10">
                <a:solidFill>
                  <a:srgbClr val="0D0D0D"/>
                </a:solidFill>
                <a:latin typeface="Consolas"/>
                <a:cs typeface="Consolas"/>
              </a:rPr>
              <a:t>yaygındır.</a:t>
            </a:r>
            <a:endParaRPr sz="1800">
              <a:latin typeface="Consolas"/>
              <a:cs typeface="Consolas"/>
            </a:endParaRPr>
          </a:p>
        </p:txBody>
      </p:sp>
      <p:pic>
        <p:nvPicPr>
          <p:cNvPr id="6" name="object 6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0018" cy="6857999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960755">
              <a:lnSpc>
                <a:spcPct val="100000"/>
              </a:lnSpc>
              <a:spcBef>
                <a:spcPts val="100"/>
              </a:spcBef>
            </a:pPr>
            <a:r>
              <a:rPr dirty="0"/>
              <a:t>PSO’NUN</a:t>
            </a:r>
            <a:r>
              <a:rPr dirty="0" spc="-190"/>
              <a:t> </a:t>
            </a:r>
            <a:r>
              <a:rPr dirty="0"/>
              <a:t>MATEMATİKSEL</a:t>
            </a:r>
            <a:r>
              <a:rPr dirty="0" spc="-190"/>
              <a:t> </a:t>
            </a:r>
            <a:r>
              <a:rPr dirty="0" spc="-10"/>
              <a:t>MODELİ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0018" cy="685799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452649" y="1277597"/>
            <a:ext cx="8315058" cy="4855105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960755">
              <a:lnSpc>
                <a:spcPct val="100000"/>
              </a:lnSpc>
              <a:spcBef>
                <a:spcPts val="100"/>
              </a:spcBef>
            </a:pPr>
            <a:r>
              <a:rPr dirty="0"/>
              <a:t>PSO’NUN</a:t>
            </a:r>
            <a:r>
              <a:rPr dirty="0" spc="-190"/>
              <a:t> </a:t>
            </a:r>
            <a:r>
              <a:rPr dirty="0"/>
              <a:t>MATEMATİKSEL</a:t>
            </a:r>
            <a:r>
              <a:rPr dirty="0" spc="-190"/>
              <a:t> </a:t>
            </a:r>
            <a:r>
              <a:rPr dirty="0" spc="-10"/>
              <a:t>MODELİ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0018" cy="6857999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64348" y="689636"/>
            <a:ext cx="5706467" cy="6000225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960755">
              <a:lnSpc>
                <a:spcPct val="100000"/>
              </a:lnSpc>
              <a:spcBef>
                <a:spcPts val="100"/>
              </a:spcBef>
            </a:pPr>
            <a:r>
              <a:rPr dirty="0"/>
              <a:t>PSO’NUN</a:t>
            </a:r>
            <a:r>
              <a:rPr dirty="0" spc="-190"/>
              <a:t> </a:t>
            </a:r>
            <a:r>
              <a:rPr dirty="0"/>
              <a:t>MATEMATİKSEL</a:t>
            </a:r>
            <a:r>
              <a:rPr dirty="0" spc="-190"/>
              <a:t> </a:t>
            </a:r>
            <a:r>
              <a:rPr dirty="0" spc="-10"/>
              <a:t>MODELİ</a:t>
            </a:r>
          </a:p>
        </p:txBody>
      </p:sp>
      <p:sp>
        <p:nvSpPr>
          <p:cNvPr id="3" name="object 3" descr=""/>
          <p:cNvSpPr/>
          <p:nvPr/>
        </p:nvSpPr>
        <p:spPr>
          <a:xfrm>
            <a:off x="9701796" y="1634527"/>
            <a:ext cx="250190" cy="268605"/>
          </a:xfrm>
          <a:custGeom>
            <a:avLst/>
            <a:gdLst/>
            <a:ahLst/>
            <a:cxnLst/>
            <a:rect l="l" t="t" r="r" b="b"/>
            <a:pathLst>
              <a:path w="250190" h="268605">
                <a:moveTo>
                  <a:pt x="249936" y="0"/>
                </a:moveTo>
                <a:lnTo>
                  <a:pt x="124968" y="0"/>
                </a:lnTo>
                <a:lnTo>
                  <a:pt x="0" y="0"/>
                </a:lnTo>
                <a:lnTo>
                  <a:pt x="0" y="268224"/>
                </a:lnTo>
                <a:lnTo>
                  <a:pt x="124968" y="268224"/>
                </a:lnTo>
                <a:lnTo>
                  <a:pt x="249936" y="268224"/>
                </a:lnTo>
                <a:lnTo>
                  <a:pt x="249936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 txBox="1"/>
          <p:nvPr/>
        </p:nvSpPr>
        <p:spPr>
          <a:xfrm>
            <a:off x="1243088" y="779061"/>
            <a:ext cx="1052957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4965" marR="5080" indent="-3429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4965" algn="l"/>
                <a:tab pos="1734185" algn="l"/>
                <a:tab pos="3113405" algn="l"/>
                <a:tab pos="4618990" algn="l"/>
                <a:tab pos="5248910" algn="l"/>
                <a:tab pos="6754495" algn="l"/>
                <a:tab pos="8134984" algn="l"/>
                <a:tab pos="9514205" algn="l"/>
              </a:tabLst>
            </a:pPr>
            <a:r>
              <a:rPr dirty="0" sz="1800" spc="-10" b="1">
                <a:solidFill>
                  <a:srgbClr val="0D0D0D"/>
                </a:solidFill>
                <a:latin typeface="Consolas"/>
                <a:cs typeface="Consolas"/>
              </a:rPr>
              <a:t>Başlangıç</a:t>
            </a:r>
            <a:r>
              <a:rPr dirty="0" sz="1800" b="1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1800" spc="-10" b="1">
                <a:solidFill>
                  <a:srgbClr val="0D0D0D"/>
                </a:solidFill>
                <a:latin typeface="Consolas"/>
                <a:cs typeface="Consolas"/>
              </a:rPr>
              <a:t>Konumları</a:t>
            </a:r>
            <a:r>
              <a:rPr dirty="0" sz="1800" b="1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1800" spc="-10" b="1">
                <a:solidFill>
                  <a:srgbClr val="0D0D0D"/>
                </a:solidFill>
                <a:latin typeface="Consolas"/>
                <a:cs typeface="Consolas"/>
              </a:rPr>
              <a:t>Belirleme:</a:t>
            </a:r>
            <a:r>
              <a:rPr dirty="0" sz="1800" b="1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1800" spc="-25">
                <a:solidFill>
                  <a:srgbClr val="0D0D0D"/>
                </a:solidFill>
                <a:latin typeface="Consolas"/>
                <a:cs typeface="Consolas"/>
              </a:rPr>
              <a:t>Her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1800" spc="-10">
                <a:solidFill>
                  <a:srgbClr val="0D0D0D"/>
                </a:solidFill>
                <a:latin typeface="Consolas"/>
                <a:cs typeface="Consolas"/>
              </a:rPr>
              <a:t>parçacığın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1800" spc="-10">
                <a:solidFill>
                  <a:srgbClr val="0D0D0D"/>
                </a:solidFill>
                <a:latin typeface="Consolas"/>
                <a:cs typeface="Consolas"/>
              </a:rPr>
              <a:t>başlangıç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1800" spc="-10">
                <a:solidFill>
                  <a:srgbClr val="0D0D0D"/>
                </a:solidFill>
                <a:latin typeface="Consolas"/>
                <a:cs typeface="Consolas"/>
              </a:rPr>
              <a:t>konumları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1800" spc="-10">
                <a:solidFill>
                  <a:srgbClr val="0D0D0D"/>
                </a:solidFill>
                <a:latin typeface="Consolas"/>
                <a:cs typeface="Consolas"/>
              </a:rPr>
              <a:t>rastgele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belirlenir.</a:t>
            </a:r>
            <a:r>
              <a:rPr dirty="0" sz="1800" spc="-3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Bu</a:t>
            </a:r>
            <a:r>
              <a:rPr dirty="0" sz="1800" spc="-3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konumlar,</a:t>
            </a:r>
            <a:r>
              <a:rPr dirty="0" sz="1800" spc="-2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optimize</a:t>
            </a:r>
            <a:r>
              <a:rPr dirty="0" sz="1800" spc="-3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edilecek</a:t>
            </a:r>
            <a:r>
              <a:rPr dirty="0" sz="1800" spc="-3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fonksiyonun</a:t>
            </a:r>
            <a:r>
              <a:rPr dirty="0" sz="1800" spc="-3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çözüm</a:t>
            </a:r>
            <a:r>
              <a:rPr dirty="0" sz="1800" spc="-1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alanında</a:t>
            </a:r>
            <a:r>
              <a:rPr dirty="0" sz="1800" spc="-3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 spc="-10">
                <a:solidFill>
                  <a:srgbClr val="0D0D0D"/>
                </a:solidFill>
                <a:latin typeface="Consolas"/>
                <a:cs typeface="Consolas"/>
              </a:rPr>
              <a:t>olmalıdır.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2055888" y="1634528"/>
            <a:ext cx="137795" cy="268605"/>
          </a:xfrm>
          <a:prstGeom prst="rect">
            <a:avLst/>
          </a:prstGeom>
          <a:solidFill>
            <a:srgbClr val="FFFF00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005"/>
              </a:lnSpc>
            </a:pPr>
            <a:r>
              <a:rPr dirty="0" sz="1800" spc="-50">
                <a:solidFill>
                  <a:srgbClr val="0D0D0D"/>
                </a:solidFill>
                <a:latin typeface="Consolas"/>
                <a:cs typeface="Consolas"/>
              </a:rPr>
              <a:t>D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1700288" y="1602021"/>
            <a:ext cx="362712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605155" indent="-59245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605155" algn="l"/>
              </a:tabLst>
            </a:pP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adet</a:t>
            </a:r>
            <a:r>
              <a:rPr dirty="0" sz="1800" spc="-3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parametreden</a:t>
            </a:r>
            <a:r>
              <a:rPr dirty="0" sz="1800" spc="-2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 spc="-10">
                <a:solidFill>
                  <a:srgbClr val="0D0D0D"/>
                </a:solidFill>
                <a:latin typeface="Consolas"/>
                <a:cs typeface="Consolas"/>
              </a:rPr>
              <a:t>oluşan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5439168" y="1634528"/>
            <a:ext cx="137795" cy="268605"/>
          </a:xfrm>
          <a:prstGeom prst="rect">
            <a:avLst/>
          </a:prstGeom>
          <a:solidFill>
            <a:srgbClr val="FFFF00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005"/>
              </a:lnSpc>
            </a:pPr>
            <a:r>
              <a:rPr dirty="0" sz="1800" spc="-50">
                <a:solidFill>
                  <a:srgbClr val="0D0D0D"/>
                </a:solidFill>
                <a:latin typeface="Consolas"/>
                <a:cs typeface="Consolas"/>
              </a:rPr>
              <a:t>n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5677928" y="1602021"/>
            <a:ext cx="554228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parçacık</a:t>
            </a:r>
            <a:r>
              <a:rPr dirty="0" sz="1800" spc="-4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göz</a:t>
            </a:r>
            <a:r>
              <a:rPr dirty="0" sz="1800" spc="-1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önüne</a:t>
            </a:r>
            <a:r>
              <a:rPr dirty="0" sz="1800" spc="-2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alındığında,</a:t>
            </a:r>
            <a:r>
              <a:rPr dirty="0" sz="1800" spc="-2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i.</a:t>
            </a:r>
            <a:r>
              <a:rPr dirty="0" sz="1800" spc="-2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 spc="-10">
                <a:solidFill>
                  <a:srgbClr val="0D0D0D"/>
                </a:solidFill>
                <a:latin typeface="Consolas"/>
                <a:cs typeface="Consolas"/>
              </a:rPr>
              <a:t>parçacık;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1674812" y="1877941"/>
            <a:ext cx="8777605" cy="843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ts val="2140"/>
              </a:lnSpc>
              <a:spcBef>
                <a:spcPts val="100"/>
              </a:spcBef>
            </a:pPr>
            <a:r>
              <a:rPr dirty="0" sz="1800" spc="-340">
                <a:solidFill>
                  <a:srgbClr val="0D0D0D"/>
                </a:solidFill>
                <a:latin typeface="Cambria Math"/>
                <a:cs typeface="Cambria Math"/>
              </a:rPr>
              <a:t>𝑥𝑥</a:t>
            </a:r>
            <a:r>
              <a:rPr dirty="0" baseline="-14957" sz="1950" spc="-509">
                <a:solidFill>
                  <a:srgbClr val="0D0D0D"/>
                </a:solidFill>
                <a:latin typeface="Cambria Math"/>
                <a:cs typeface="Cambria Math"/>
              </a:rPr>
              <a:t>𝑖𝑖</a:t>
            </a:r>
            <a:r>
              <a:rPr dirty="0" baseline="-14957" sz="1950" spc="509">
                <a:solidFill>
                  <a:srgbClr val="0D0D0D"/>
                </a:solidFill>
                <a:latin typeface="Cambria Math"/>
                <a:cs typeface="Cambria Math"/>
              </a:rPr>
              <a:t> </a:t>
            </a:r>
            <a:r>
              <a:rPr dirty="0" sz="1800">
                <a:solidFill>
                  <a:srgbClr val="0D0D0D"/>
                </a:solidFill>
                <a:latin typeface="Cambria Math"/>
                <a:cs typeface="Cambria Math"/>
              </a:rPr>
              <a:t>=</a:t>
            </a:r>
            <a:r>
              <a:rPr dirty="0" sz="1800" spc="114">
                <a:solidFill>
                  <a:srgbClr val="0D0D0D"/>
                </a:solidFill>
                <a:latin typeface="Cambria Math"/>
                <a:cs typeface="Cambria Math"/>
              </a:rPr>
              <a:t> </a:t>
            </a:r>
            <a:r>
              <a:rPr dirty="0" sz="1800" spc="-185">
                <a:solidFill>
                  <a:srgbClr val="0D0D0D"/>
                </a:solidFill>
                <a:latin typeface="Cambria Math"/>
                <a:cs typeface="Cambria Math"/>
              </a:rPr>
              <a:t>[𝑥𝑥</a:t>
            </a:r>
            <a:r>
              <a:rPr dirty="0" baseline="-14957" sz="1950" spc="-277">
                <a:solidFill>
                  <a:srgbClr val="0D0D0D"/>
                </a:solidFill>
                <a:latin typeface="Cambria Math"/>
                <a:cs typeface="Cambria Math"/>
              </a:rPr>
              <a:t>𝑖𝑖1</a:t>
            </a:r>
            <a:r>
              <a:rPr dirty="0" sz="1800" spc="-185">
                <a:solidFill>
                  <a:srgbClr val="0D0D0D"/>
                </a:solidFill>
                <a:latin typeface="Cambria Math"/>
                <a:cs typeface="Cambria Math"/>
              </a:rPr>
              <a:t>,</a:t>
            </a:r>
            <a:r>
              <a:rPr dirty="0" sz="1800" spc="-100">
                <a:solidFill>
                  <a:srgbClr val="0D0D0D"/>
                </a:solidFill>
                <a:latin typeface="Cambria Math"/>
                <a:cs typeface="Cambria Math"/>
              </a:rPr>
              <a:t> </a:t>
            </a:r>
            <a:r>
              <a:rPr dirty="0" sz="1800" spc="-215">
                <a:solidFill>
                  <a:srgbClr val="0D0D0D"/>
                </a:solidFill>
                <a:latin typeface="Cambria Math"/>
                <a:cs typeface="Cambria Math"/>
              </a:rPr>
              <a:t>𝑥𝑥</a:t>
            </a:r>
            <a:r>
              <a:rPr dirty="0" baseline="-14957" sz="1950" spc="-322">
                <a:solidFill>
                  <a:srgbClr val="0D0D0D"/>
                </a:solidFill>
                <a:latin typeface="Cambria Math"/>
                <a:cs typeface="Cambria Math"/>
              </a:rPr>
              <a:t>𝑖𝑖2</a:t>
            </a:r>
            <a:r>
              <a:rPr dirty="0" sz="1800" spc="-215">
                <a:solidFill>
                  <a:srgbClr val="0D0D0D"/>
                </a:solidFill>
                <a:latin typeface="Cambria Math"/>
                <a:cs typeface="Cambria Math"/>
              </a:rPr>
              <a:t>,</a:t>
            </a:r>
            <a:r>
              <a:rPr dirty="0" sz="1800" spc="-85">
                <a:solidFill>
                  <a:srgbClr val="0D0D0D"/>
                </a:solidFill>
                <a:latin typeface="Cambria Math"/>
                <a:cs typeface="Cambria Math"/>
              </a:rPr>
              <a:t> </a:t>
            </a:r>
            <a:r>
              <a:rPr dirty="0" sz="1800">
                <a:solidFill>
                  <a:srgbClr val="0D0D0D"/>
                </a:solidFill>
                <a:latin typeface="Cambria Math"/>
                <a:cs typeface="Cambria Math"/>
              </a:rPr>
              <a:t>…</a:t>
            </a:r>
            <a:r>
              <a:rPr dirty="0" sz="1800" spc="-105">
                <a:solidFill>
                  <a:srgbClr val="0D0D0D"/>
                </a:solidFill>
                <a:latin typeface="Cambria Math"/>
                <a:cs typeface="Cambria Math"/>
              </a:rPr>
              <a:t> </a:t>
            </a:r>
            <a:r>
              <a:rPr dirty="0" sz="1800">
                <a:solidFill>
                  <a:srgbClr val="0D0D0D"/>
                </a:solidFill>
                <a:latin typeface="Cambria Math"/>
                <a:cs typeface="Cambria Math"/>
              </a:rPr>
              <a:t>,</a:t>
            </a:r>
            <a:r>
              <a:rPr dirty="0" sz="1800" spc="-75">
                <a:solidFill>
                  <a:srgbClr val="0D0D0D"/>
                </a:solidFill>
                <a:latin typeface="Cambria Math"/>
                <a:cs typeface="Cambria Math"/>
              </a:rPr>
              <a:t> </a:t>
            </a:r>
            <a:r>
              <a:rPr dirty="0" sz="1800" spc="-315">
                <a:solidFill>
                  <a:srgbClr val="0D0D0D"/>
                </a:solidFill>
                <a:latin typeface="Cambria Math"/>
                <a:cs typeface="Cambria Math"/>
              </a:rPr>
              <a:t>𝑥𝑥</a:t>
            </a:r>
            <a:r>
              <a:rPr dirty="0" baseline="-14957" sz="1950" spc="-472">
                <a:solidFill>
                  <a:srgbClr val="0D0D0D"/>
                </a:solidFill>
                <a:latin typeface="Cambria Math"/>
                <a:cs typeface="Cambria Math"/>
              </a:rPr>
              <a:t>𝑖𝑖𝐷𝐷</a:t>
            </a:r>
            <a:r>
              <a:rPr dirty="0" sz="1800" spc="-315">
                <a:solidFill>
                  <a:srgbClr val="0D0D0D"/>
                </a:solidFill>
                <a:latin typeface="Cambria Math"/>
                <a:cs typeface="Cambria Math"/>
              </a:rPr>
              <a:t>]</a:t>
            </a:r>
            <a:endParaRPr sz="1800">
              <a:latin typeface="Cambria Math"/>
              <a:cs typeface="Cambria Math"/>
            </a:endParaRPr>
          </a:p>
          <a:p>
            <a:pPr marL="38100">
              <a:lnSpc>
                <a:spcPts val="2140"/>
              </a:lnSpc>
            </a:pPr>
            <a:r>
              <a:rPr dirty="0" sz="1800" spc="-525">
                <a:solidFill>
                  <a:srgbClr val="0D0D0D"/>
                </a:solidFill>
                <a:latin typeface="Cambria Math"/>
                <a:cs typeface="Cambria Math"/>
              </a:rPr>
              <a:t>𝑝𝑝𝑝𝑝𝑝𝑝𝑝𝑝𝑝𝑝</a:t>
            </a:r>
            <a:r>
              <a:rPr dirty="0" baseline="-14957" sz="1950" spc="-787">
                <a:solidFill>
                  <a:srgbClr val="0D0D0D"/>
                </a:solidFill>
                <a:latin typeface="Cambria Math"/>
                <a:cs typeface="Cambria Math"/>
              </a:rPr>
              <a:t>𝑖𝑖</a:t>
            </a:r>
            <a:r>
              <a:rPr dirty="0" baseline="-14957" sz="1950" spc="540">
                <a:solidFill>
                  <a:srgbClr val="0D0D0D"/>
                </a:solidFill>
                <a:latin typeface="Cambria Math"/>
                <a:cs typeface="Cambria Math"/>
              </a:rPr>
              <a:t> </a:t>
            </a:r>
            <a:r>
              <a:rPr dirty="0" sz="1800">
                <a:solidFill>
                  <a:srgbClr val="0D0D0D"/>
                </a:solidFill>
                <a:latin typeface="Cambria Math"/>
                <a:cs typeface="Cambria Math"/>
              </a:rPr>
              <a:t>=</a:t>
            </a:r>
            <a:r>
              <a:rPr dirty="0" sz="1800" spc="125">
                <a:solidFill>
                  <a:srgbClr val="0D0D0D"/>
                </a:solidFill>
                <a:latin typeface="Cambria Math"/>
                <a:cs typeface="Cambria Math"/>
              </a:rPr>
              <a:t> </a:t>
            </a:r>
            <a:r>
              <a:rPr dirty="0" sz="1800" spc="-195">
                <a:solidFill>
                  <a:srgbClr val="0D0D0D"/>
                </a:solidFill>
                <a:latin typeface="Cambria Math"/>
                <a:cs typeface="Cambria Math"/>
              </a:rPr>
              <a:t>[𝑝𝑝</a:t>
            </a:r>
            <a:r>
              <a:rPr dirty="0" baseline="-14957" sz="1950" spc="-292">
                <a:solidFill>
                  <a:srgbClr val="0D0D0D"/>
                </a:solidFill>
                <a:latin typeface="Cambria Math"/>
                <a:cs typeface="Cambria Math"/>
              </a:rPr>
              <a:t>𝑖𝑖1</a:t>
            </a:r>
            <a:r>
              <a:rPr dirty="0" sz="1800" spc="-195">
                <a:solidFill>
                  <a:srgbClr val="0D0D0D"/>
                </a:solidFill>
                <a:latin typeface="Cambria Math"/>
                <a:cs typeface="Cambria Math"/>
              </a:rPr>
              <a:t>,</a:t>
            </a:r>
            <a:r>
              <a:rPr dirty="0" sz="1800" spc="-90">
                <a:solidFill>
                  <a:srgbClr val="0D0D0D"/>
                </a:solidFill>
                <a:latin typeface="Cambria Math"/>
                <a:cs typeface="Cambria Math"/>
              </a:rPr>
              <a:t> </a:t>
            </a:r>
            <a:r>
              <a:rPr dirty="0" sz="1800" spc="-225">
                <a:solidFill>
                  <a:srgbClr val="0D0D0D"/>
                </a:solidFill>
                <a:latin typeface="Cambria Math"/>
                <a:cs typeface="Cambria Math"/>
              </a:rPr>
              <a:t>𝑝𝑝</a:t>
            </a:r>
            <a:r>
              <a:rPr dirty="0" baseline="-14957" sz="1950" spc="-337">
                <a:solidFill>
                  <a:srgbClr val="0D0D0D"/>
                </a:solidFill>
                <a:latin typeface="Cambria Math"/>
                <a:cs typeface="Cambria Math"/>
              </a:rPr>
              <a:t>𝑖𝑖2</a:t>
            </a:r>
            <a:r>
              <a:rPr dirty="0" sz="1800" spc="-225">
                <a:solidFill>
                  <a:srgbClr val="0D0D0D"/>
                </a:solidFill>
                <a:latin typeface="Cambria Math"/>
                <a:cs typeface="Cambria Math"/>
              </a:rPr>
              <a:t>,</a:t>
            </a:r>
            <a:r>
              <a:rPr dirty="0" sz="1800" spc="-95">
                <a:solidFill>
                  <a:srgbClr val="0D0D0D"/>
                </a:solidFill>
                <a:latin typeface="Cambria Math"/>
                <a:cs typeface="Cambria Math"/>
              </a:rPr>
              <a:t> </a:t>
            </a:r>
            <a:r>
              <a:rPr dirty="0" sz="1800">
                <a:solidFill>
                  <a:srgbClr val="0D0D0D"/>
                </a:solidFill>
                <a:latin typeface="Cambria Math"/>
                <a:cs typeface="Cambria Math"/>
              </a:rPr>
              <a:t>…</a:t>
            </a:r>
            <a:r>
              <a:rPr dirty="0" sz="1800" spc="-85">
                <a:solidFill>
                  <a:srgbClr val="0D0D0D"/>
                </a:solidFill>
                <a:latin typeface="Cambria Math"/>
                <a:cs typeface="Cambria Math"/>
              </a:rPr>
              <a:t> </a:t>
            </a:r>
            <a:r>
              <a:rPr dirty="0" sz="1800" spc="-10">
                <a:solidFill>
                  <a:srgbClr val="0D0D0D"/>
                </a:solidFill>
                <a:latin typeface="Cambria Math"/>
                <a:cs typeface="Cambria Math"/>
              </a:rPr>
              <a:t>,</a:t>
            </a:r>
            <a:r>
              <a:rPr dirty="0" sz="1800" spc="-80">
                <a:solidFill>
                  <a:srgbClr val="0D0D0D"/>
                </a:solidFill>
                <a:latin typeface="Cambria Math"/>
                <a:cs typeface="Cambria Math"/>
              </a:rPr>
              <a:t> </a:t>
            </a:r>
            <a:r>
              <a:rPr dirty="0" sz="1800" spc="-315">
                <a:solidFill>
                  <a:srgbClr val="0D0D0D"/>
                </a:solidFill>
                <a:latin typeface="Cambria Math"/>
                <a:cs typeface="Cambria Math"/>
              </a:rPr>
              <a:t>𝑝𝑝</a:t>
            </a:r>
            <a:r>
              <a:rPr dirty="0" baseline="-14957" sz="1950" spc="-472">
                <a:solidFill>
                  <a:srgbClr val="0D0D0D"/>
                </a:solidFill>
                <a:latin typeface="Cambria Math"/>
                <a:cs typeface="Cambria Math"/>
              </a:rPr>
              <a:t>𝑖𝑖𝐷𝐷</a:t>
            </a:r>
            <a:r>
              <a:rPr dirty="0" sz="1800" spc="-315">
                <a:solidFill>
                  <a:srgbClr val="0D0D0D"/>
                </a:solidFill>
                <a:latin typeface="Cambria Math"/>
                <a:cs typeface="Cambria Math"/>
              </a:rPr>
              <a:t>]</a:t>
            </a:r>
            <a:r>
              <a:rPr dirty="0" sz="1800" spc="100">
                <a:solidFill>
                  <a:srgbClr val="0D0D0D"/>
                </a:solidFill>
                <a:latin typeface="Cambria Math"/>
                <a:cs typeface="Cambria Math"/>
              </a:rPr>
              <a:t>  </a:t>
            </a:r>
            <a:r>
              <a:rPr dirty="0" sz="1800" spc="-10">
                <a:solidFill>
                  <a:srgbClr val="0D0D0D"/>
                </a:solidFill>
                <a:latin typeface="Consolas"/>
                <a:cs typeface="Consolas"/>
              </a:rPr>
              <a:t>-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&gt;</a:t>
            </a:r>
            <a:r>
              <a:rPr dirty="0" sz="1800" spc="4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 spc="60">
                <a:latin typeface="Calibri"/>
                <a:cs typeface="Calibri"/>
              </a:rPr>
              <a:t>parçacığın</a:t>
            </a:r>
            <a:r>
              <a:rPr dirty="0" sz="1800" spc="-30">
                <a:latin typeface="Calibri"/>
                <a:cs typeface="Calibri"/>
              </a:rPr>
              <a:t> </a:t>
            </a:r>
            <a:r>
              <a:rPr dirty="0" sz="1800" spc="70">
                <a:latin typeface="Calibri"/>
                <a:cs typeface="Calibri"/>
              </a:rPr>
              <a:t>çözüme</a:t>
            </a:r>
            <a:r>
              <a:rPr dirty="0" sz="1800" spc="-6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en</a:t>
            </a:r>
            <a:r>
              <a:rPr dirty="0" sz="1800" spc="-30">
                <a:latin typeface="Calibri"/>
                <a:cs typeface="Calibri"/>
              </a:rPr>
              <a:t> </a:t>
            </a:r>
            <a:r>
              <a:rPr dirty="0" sz="1800" spc="90">
                <a:latin typeface="Calibri"/>
                <a:cs typeface="Calibri"/>
              </a:rPr>
              <a:t>çok</a:t>
            </a:r>
            <a:r>
              <a:rPr dirty="0" sz="1800" spc="-35">
                <a:latin typeface="Calibri"/>
                <a:cs typeface="Calibri"/>
              </a:rPr>
              <a:t> </a:t>
            </a:r>
            <a:r>
              <a:rPr dirty="0" sz="1800" spc="45">
                <a:latin typeface="Calibri"/>
                <a:cs typeface="Calibri"/>
              </a:rPr>
              <a:t>yaklaştığı</a:t>
            </a:r>
            <a:r>
              <a:rPr dirty="0" sz="1800" spc="-50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durum</a:t>
            </a:r>
            <a:endParaRPr sz="1800">
              <a:latin typeface="Calibri"/>
              <a:cs typeface="Calibri"/>
            </a:endParaRPr>
          </a:p>
          <a:p>
            <a:pPr marL="38100">
              <a:lnSpc>
                <a:spcPct val="100000"/>
              </a:lnSpc>
            </a:pPr>
            <a:r>
              <a:rPr dirty="0" sz="1800" spc="-535">
                <a:solidFill>
                  <a:srgbClr val="0D0D0D"/>
                </a:solidFill>
                <a:latin typeface="Cambria Math"/>
                <a:cs typeface="Cambria Math"/>
              </a:rPr>
              <a:t>𝑔𝑔𝑝𝑝𝑝𝑝𝑝𝑝𝑝𝑝</a:t>
            </a:r>
            <a:r>
              <a:rPr dirty="0" baseline="-14957" sz="1950" spc="-802">
                <a:solidFill>
                  <a:srgbClr val="0D0D0D"/>
                </a:solidFill>
                <a:latin typeface="Cambria Math"/>
                <a:cs typeface="Cambria Math"/>
              </a:rPr>
              <a:t>𝑖𝑖</a:t>
            </a:r>
            <a:r>
              <a:rPr dirty="0" baseline="-14957" sz="1950" spc="569">
                <a:solidFill>
                  <a:srgbClr val="0D0D0D"/>
                </a:solidFill>
                <a:latin typeface="Cambria Math"/>
                <a:cs typeface="Cambria Math"/>
              </a:rPr>
              <a:t> </a:t>
            </a:r>
            <a:r>
              <a:rPr dirty="0" sz="1800">
                <a:solidFill>
                  <a:srgbClr val="0D0D0D"/>
                </a:solidFill>
                <a:latin typeface="Cambria Math"/>
                <a:cs typeface="Cambria Math"/>
              </a:rPr>
              <a:t>=</a:t>
            </a:r>
            <a:r>
              <a:rPr dirty="0" sz="1800" spc="140">
                <a:solidFill>
                  <a:srgbClr val="0D0D0D"/>
                </a:solidFill>
                <a:latin typeface="Cambria Math"/>
                <a:cs typeface="Cambria Math"/>
              </a:rPr>
              <a:t> </a:t>
            </a:r>
            <a:r>
              <a:rPr dirty="0" sz="1800" spc="-210">
                <a:solidFill>
                  <a:srgbClr val="0D0D0D"/>
                </a:solidFill>
                <a:latin typeface="Cambria Math"/>
                <a:cs typeface="Cambria Math"/>
              </a:rPr>
              <a:t>[𝑔𝑔</a:t>
            </a:r>
            <a:r>
              <a:rPr dirty="0" baseline="-14957" sz="1950" spc="-315">
                <a:solidFill>
                  <a:srgbClr val="0D0D0D"/>
                </a:solidFill>
                <a:latin typeface="Cambria Math"/>
                <a:cs typeface="Cambria Math"/>
              </a:rPr>
              <a:t>𝑖𝑖1</a:t>
            </a:r>
            <a:r>
              <a:rPr dirty="0" sz="1800" spc="-210">
                <a:solidFill>
                  <a:srgbClr val="0D0D0D"/>
                </a:solidFill>
                <a:latin typeface="Cambria Math"/>
                <a:cs typeface="Cambria Math"/>
              </a:rPr>
              <a:t>,</a:t>
            </a:r>
            <a:r>
              <a:rPr dirty="0" sz="1800" spc="-85">
                <a:solidFill>
                  <a:srgbClr val="0D0D0D"/>
                </a:solidFill>
                <a:latin typeface="Cambria Math"/>
                <a:cs typeface="Cambria Math"/>
              </a:rPr>
              <a:t> </a:t>
            </a:r>
            <a:r>
              <a:rPr dirty="0" sz="1800" spc="-245">
                <a:solidFill>
                  <a:srgbClr val="0D0D0D"/>
                </a:solidFill>
                <a:latin typeface="Cambria Math"/>
                <a:cs typeface="Cambria Math"/>
              </a:rPr>
              <a:t>𝑔𝑔</a:t>
            </a:r>
            <a:r>
              <a:rPr dirty="0" baseline="-14957" sz="1950" spc="-367">
                <a:solidFill>
                  <a:srgbClr val="0D0D0D"/>
                </a:solidFill>
                <a:latin typeface="Cambria Math"/>
                <a:cs typeface="Cambria Math"/>
              </a:rPr>
              <a:t>𝑖𝑖2</a:t>
            </a:r>
            <a:r>
              <a:rPr dirty="0" sz="1800" spc="-245">
                <a:solidFill>
                  <a:srgbClr val="0D0D0D"/>
                </a:solidFill>
                <a:latin typeface="Cambria Math"/>
                <a:cs typeface="Cambria Math"/>
              </a:rPr>
              <a:t>,</a:t>
            </a:r>
            <a:r>
              <a:rPr dirty="0" sz="1800" spc="-85">
                <a:solidFill>
                  <a:srgbClr val="0D0D0D"/>
                </a:solidFill>
                <a:latin typeface="Cambria Math"/>
                <a:cs typeface="Cambria Math"/>
              </a:rPr>
              <a:t> </a:t>
            </a:r>
            <a:r>
              <a:rPr dirty="0" sz="1800">
                <a:solidFill>
                  <a:srgbClr val="0D0D0D"/>
                </a:solidFill>
                <a:latin typeface="Cambria Math"/>
                <a:cs typeface="Cambria Math"/>
              </a:rPr>
              <a:t>…</a:t>
            </a:r>
            <a:r>
              <a:rPr dirty="0" sz="1800" spc="-75">
                <a:solidFill>
                  <a:srgbClr val="0D0D0D"/>
                </a:solidFill>
                <a:latin typeface="Cambria Math"/>
                <a:cs typeface="Cambria Math"/>
              </a:rPr>
              <a:t> </a:t>
            </a:r>
            <a:r>
              <a:rPr dirty="0" sz="1800" spc="-10">
                <a:solidFill>
                  <a:srgbClr val="0D0D0D"/>
                </a:solidFill>
                <a:latin typeface="Cambria Math"/>
                <a:cs typeface="Cambria Math"/>
              </a:rPr>
              <a:t>,</a:t>
            </a:r>
            <a:r>
              <a:rPr dirty="0" sz="1800" spc="-75">
                <a:solidFill>
                  <a:srgbClr val="0D0D0D"/>
                </a:solidFill>
                <a:latin typeface="Cambria Math"/>
                <a:cs typeface="Cambria Math"/>
              </a:rPr>
              <a:t> </a:t>
            </a:r>
            <a:r>
              <a:rPr dirty="0" sz="1800" spc="-330">
                <a:solidFill>
                  <a:srgbClr val="0D0D0D"/>
                </a:solidFill>
                <a:latin typeface="Cambria Math"/>
                <a:cs typeface="Cambria Math"/>
              </a:rPr>
              <a:t>𝑔𝑔</a:t>
            </a:r>
            <a:r>
              <a:rPr dirty="0" baseline="-14957" sz="1950" spc="-494">
                <a:solidFill>
                  <a:srgbClr val="0D0D0D"/>
                </a:solidFill>
                <a:latin typeface="Cambria Math"/>
                <a:cs typeface="Cambria Math"/>
              </a:rPr>
              <a:t>𝑖𝑖𝐷𝐷</a:t>
            </a:r>
            <a:r>
              <a:rPr dirty="0" sz="1800" spc="-330">
                <a:solidFill>
                  <a:srgbClr val="0D0D0D"/>
                </a:solidFill>
                <a:latin typeface="Cambria Math"/>
                <a:cs typeface="Cambria Math"/>
              </a:rPr>
              <a:t>]</a:t>
            </a:r>
            <a:r>
              <a:rPr dirty="0" sz="1800" spc="120">
                <a:solidFill>
                  <a:srgbClr val="0D0D0D"/>
                </a:solidFill>
                <a:latin typeface="Cambria Math"/>
                <a:cs typeface="Cambria Math"/>
              </a:rPr>
              <a:t>  </a:t>
            </a:r>
            <a:r>
              <a:rPr dirty="0" sz="1800" spc="-10">
                <a:solidFill>
                  <a:srgbClr val="0D0D0D"/>
                </a:solidFill>
                <a:latin typeface="Consolas"/>
                <a:cs typeface="Consolas"/>
              </a:rPr>
              <a:t>-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&gt;</a:t>
            </a:r>
            <a:r>
              <a:rPr dirty="0" sz="1800" spc="6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latin typeface="Calibri"/>
                <a:cs typeface="Calibri"/>
              </a:rPr>
              <a:t>tüm</a:t>
            </a:r>
            <a:r>
              <a:rPr dirty="0" sz="1800" spc="-15">
                <a:latin typeface="Calibri"/>
                <a:cs typeface="Calibri"/>
              </a:rPr>
              <a:t> </a:t>
            </a:r>
            <a:r>
              <a:rPr dirty="0" sz="1800" spc="60">
                <a:latin typeface="Calibri"/>
                <a:cs typeface="Calibri"/>
              </a:rPr>
              <a:t>parçacıklar</a:t>
            </a:r>
            <a:r>
              <a:rPr dirty="0" sz="1800" spc="-25">
                <a:latin typeface="Calibri"/>
                <a:cs typeface="Calibri"/>
              </a:rPr>
              <a:t> </a:t>
            </a:r>
            <a:r>
              <a:rPr dirty="0" sz="1800" spc="55">
                <a:latin typeface="Calibri"/>
                <a:cs typeface="Calibri"/>
              </a:rPr>
              <a:t>arasında</a:t>
            </a:r>
            <a:r>
              <a:rPr dirty="0" sz="1800" spc="-20">
                <a:latin typeface="Calibri"/>
                <a:cs typeface="Calibri"/>
              </a:rPr>
              <a:t> </a:t>
            </a:r>
            <a:r>
              <a:rPr dirty="0" sz="1800" spc="70">
                <a:latin typeface="Calibri"/>
                <a:cs typeface="Calibri"/>
              </a:rPr>
              <a:t>çözüme</a:t>
            </a:r>
            <a:r>
              <a:rPr dirty="0" sz="1800" spc="-5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en</a:t>
            </a:r>
            <a:r>
              <a:rPr dirty="0" sz="1800" spc="-20">
                <a:latin typeface="Calibri"/>
                <a:cs typeface="Calibri"/>
              </a:rPr>
              <a:t> </a:t>
            </a:r>
            <a:r>
              <a:rPr dirty="0" sz="1800" spc="90">
                <a:latin typeface="Calibri"/>
                <a:cs typeface="Calibri"/>
              </a:rPr>
              <a:t>çok</a:t>
            </a:r>
            <a:r>
              <a:rPr dirty="0" sz="1800" spc="-25">
                <a:latin typeface="Calibri"/>
                <a:cs typeface="Calibri"/>
              </a:rPr>
              <a:t> </a:t>
            </a:r>
            <a:r>
              <a:rPr dirty="0" sz="1800" spc="60">
                <a:latin typeface="Calibri"/>
                <a:cs typeface="Calibri"/>
              </a:rPr>
              <a:t>yaklaşılan</a:t>
            </a:r>
            <a:r>
              <a:rPr dirty="0" sz="1800" spc="-60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durum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1700288" y="3203746"/>
            <a:ext cx="24765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25">
                <a:solidFill>
                  <a:srgbClr val="0D0D0D"/>
                </a:solidFill>
                <a:latin typeface="Calibri"/>
                <a:cs typeface="Calibri"/>
              </a:rPr>
              <a:t>x=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1" name="object 11" descr=""/>
          <p:cNvSpPr/>
          <p:nvPr/>
        </p:nvSpPr>
        <p:spPr>
          <a:xfrm>
            <a:off x="3968953" y="3040760"/>
            <a:ext cx="60960" cy="678180"/>
          </a:xfrm>
          <a:custGeom>
            <a:avLst/>
            <a:gdLst/>
            <a:ahLst/>
            <a:cxnLst/>
            <a:rect l="l" t="t" r="r" b="b"/>
            <a:pathLst>
              <a:path w="60960" h="678179">
                <a:moveTo>
                  <a:pt x="60718" y="0"/>
                </a:moveTo>
                <a:lnTo>
                  <a:pt x="0" y="0"/>
                </a:lnTo>
                <a:lnTo>
                  <a:pt x="0" y="11430"/>
                </a:lnTo>
                <a:lnTo>
                  <a:pt x="37731" y="11430"/>
                </a:lnTo>
                <a:lnTo>
                  <a:pt x="37731" y="666750"/>
                </a:lnTo>
                <a:lnTo>
                  <a:pt x="0" y="666750"/>
                </a:lnTo>
                <a:lnTo>
                  <a:pt x="0" y="678180"/>
                </a:lnTo>
                <a:lnTo>
                  <a:pt x="60718" y="678180"/>
                </a:lnTo>
                <a:lnTo>
                  <a:pt x="60718" y="666750"/>
                </a:lnTo>
                <a:lnTo>
                  <a:pt x="60718" y="11430"/>
                </a:lnTo>
                <a:lnTo>
                  <a:pt x="60718" y="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 descr=""/>
          <p:cNvSpPr/>
          <p:nvPr/>
        </p:nvSpPr>
        <p:spPr>
          <a:xfrm>
            <a:off x="1960930" y="3040760"/>
            <a:ext cx="60960" cy="678180"/>
          </a:xfrm>
          <a:custGeom>
            <a:avLst/>
            <a:gdLst/>
            <a:ahLst/>
            <a:cxnLst/>
            <a:rect l="l" t="t" r="r" b="b"/>
            <a:pathLst>
              <a:path w="60960" h="678179">
                <a:moveTo>
                  <a:pt x="60731" y="0"/>
                </a:moveTo>
                <a:lnTo>
                  <a:pt x="0" y="0"/>
                </a:lnTo>
                <a:lnTo>
                  <a:pt x="0" y="11430"/>
                </a:lnTo>
                <a:lnTo>
                  <a:pt x="0" y="666750"/>
                </a:lnTo>
                <a:lnTo>
                  <a:pt x="0" y="678180"/>
                </a:lnTo>
                <a:lnTo>
                  <a:pt x="60731" y="678180"/>
                </a:lnTo>
                <a:lnTo>
                  <a:pt x="60731" y="666750"/>
                </a:lnTo>
                <a:lnTo>
                  <a:pt x="22999" y="666750"/>
                </a:lnTo>
                <a:lnTo>
                  <a:pt x="22999" y="11430"/>
                </a:lnTo>
                <a:lnTo>
                  <a:pt x="60731" y="11430"/>
                </a:lnTo>
                <a:lnTo>
                  <a:pt x="60731" y="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 descr=""/>
          <p:cNvSpPr txBox="1"/>
          <p:nvPr/>
        </p:nvSpPr>
        <p:spPr>
          <a:xfrm>
            <a:off x="1991372" y="2947714"/>
            <a:ext cx="985519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50800">
              <a:lnSpc>
                <a:spcPct val="100000"/>
              </a:lnSpc>
              <a:spcBef>
                <a:spcPts val="100"/>
              </a:spcBef>
              <a:tabLst>
                <a:tab pos="623570" algn="l"/>
              </a:tabLst>
            </a:pPr>
            <a:r>
              <a:rPr dirty="0" baseline="10802" sz="2700" spc="-30">
                <a:solidFill>
                  <a:srgbClr val="0D0D0D"/>
                </a:solidFill>
                <a:latin typeface="Cambria Math"/>
                <a:cs typeface="Cambria Math"/>
              </a:rPr>
              <a:t>𝑥𝑥</a:t>
            </a:r>
            <a:r>
              <a:rPr dirty="0" sz="1300" spc="-20">
                <a:solidFill>
                  <a:srgbClr val="0D0D0D"/>
                </a:solidFill>
                <a:latin typeface="Cambria Math"/>
                <a:cs typeface="Cambria Math"/>
              </a:rPr>
              <a:t>11</a:t>
            </a:r>
            <a:r>
              <a:rPr dirty="0" sz="1300">
                <a:solidFill>
                  <a:srgbClr val="0D0D0D"/>
                </a:solidFill>
                <a:latin typeface="Cambria Math"/>
                <a:cs typeface="Cambria Math"/>
              </a:rPr>
              <a:t>	</a:t>
            </a:r>
            <a:r>
              <a:rPr dirty="0" baseline="10802" sz="2700" spc="-225">
                <a:solidFill>
                  <a:srgbClr val="0D0D0D"/>
                </a:solidFill>
                <a:latin typeface="Cambria Math"/>
                <a:cs typeface="Cambria Math"/>
              </a:rPr>
              <a:t>𝑥𝑥</a:t>
            </a:r>
            <a:r>
              <a:rPr dirty="0" sz="1300" spc="-150">
                <a:solidFill>
                  <a:srgbClr val="0D0D0D"/>
                </a:solidFill>
                <a:latin typeface="Cambria Math"/>
                <a:cs typeface="Cambria Math"/>
              </a:rPr>
              <a:t>12</a:t>
            </a:r>
            <a:endParaRPr sz="1300">
              <a:latin typeface="Cambria Math"/>
              <a:cs typeface="Cambria Math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3139452" y="2900470"/>
            <a:ext cx="861694" cy="83629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ts val="2135"/>
              </a:lnSpc>
              <a:spcBef>
                <a:spcPts val="100"/>
              </a:spcBef>
              <a:tabLst>
                <a:tab pos="470534" algn="l"/>
              </a:tabLst>
            </a:pPr>
            <a:r>
              <a:rPr dirty="0" sz="1800" spc="-50">
                <a:solidFill>
                  <a:srgbClr val="0D0D0D"/>
                </a:solidFill>
                <a:latin typeface="Cambria Math"/>
                <a:cs typeface="Cambria Math"/>
              </a:rPr>
              <a:t>⋯</a:t>
            </a:r>
            <a:r>
              <a:rPr dirty="0" sz="1800">
                <a:solidFill>
                  <a:srgbClr val="0D0D0D"/>
                </a:solidFill>
                <a:latin typeface="Cambria Math"/>
                <a:cs typeface="Cambria Math"/>
              </a:rPr>
              <a:t>	</a:t>
            </a:r>
            <a:r>
              <a:rPr dirty="0" sz="1800" spc="-385">
                <a:solidFill>
                  <a:srgbClr val="0D0D0D"/>
                </a:solidFill>
                <a:latin typeface="Cambria Math"/>
                <a:cs typeface="Cambria Math"/>
              </a:rPr>
              <a:t>𝑥𝑥</a:t>
            </a:r>
            <a:r>
              <a:rPr dirty="0" baseline="-14957" sz="1950" spc="-577">
                <a:solidFill>
                  <a:srgbClr val="0D0D0D"/>
                </a:solidFill>
                <a:latin typeface="Cambria Math"/>
                <a:cs typeface="Cambria Math"/>
              </a:rPr>
              <a:t>1𝐷𝐷</a:t>
            </a:r>
            <a:endParaRPr baseline="-14957" sz="1950">
              <a:latin typeface="Cambria Math"/>
              <a:cs typeface="Cambria Math"/>
            </a:endParaRPr>
          </a:p>
          <a:p>
            <a:pPr marL="65405">
              <a:lnSpc>
                <a:spcPts val="2110"/>
              </a:lnSpc>
              <a:tabLst>
                <a:tab pos="606425" algn="l"/>
              </a:tabLst>
            </a:pPr>
            <a:r>
              <a:rPr dirty="0" sz="1800" spc="-50">
                <a:solidFill>
                  <a:srgbClr val="0D0D0D"/>
                </a:solidFill>
                <a:latin typeface="Cambria Math"/>
                <a:cs typeface="Cambria Math"/>
              </a:rPr>
              <a:t>⋱</a:t>
            </a:r>
            <a:r>
              <a:rPr dirty="0" sz="1800">
                <a:solidFill>
                  <a:srgbClr val="0D0D0D"/>
                </a:solidFill>
                <a:latin typeface="Cambria Math"/>
                <a:cs typeface="Cambria Math"/>
              </a:rPr>
              <a:t>	</a:t>
            </a:r>
            <a:r>
              <a:rPr dirty="0" sz="1800" spc="-50">
                <a:solidFill>
                  <a:srgbClr val="0D0D0D"/>
                </a:solidFill>
                <a:latin typeface="Cambria Math"/>
                <a:cs typeface="Cambria Math"/>
              </a:rPr>
              <a:t>⋮</a:t>
            </a:r>
            <a:endParaRPr sz="1800">
              <a:latin typeface="Cambria Math"/>
              <a:cs typeface="Cambria Math"/>
            </a:endParaRPr>
          </a:p>
          <a:p>
            <a:pPr marL="38100">
              <a:lnSpc>
                <a:spcPts val="2135"/>
              </a:lnSpc>
              <a:tabLst>
                <a:tab pos="461009" algn="l"/>
              </a:tabLst>
            </a:pPr>
            <a:r>
              <a:rPr dirty="0" sz="1800" spc="-50">
                <a:solidFill>
                  <a:srgbClr val="0D0D0D"/>
                </a:solidFill>
                <a:latin typeface="Cambria Math"/>
                <a:cs typeface="Cambria Math"/>
              </a:rPr>
              <a:t>⋯</a:t>
            </a:r>
            <a:r>
              <a:rPr dirty="0" sz="1800">
                <a:solidFill>
                  <a:srgbClr val="0D0D0D"/>
                </a:solidFill>
                <a:latin typeface="Cambria Math"/>
                <a:cs typeface="Cambria Math"/>
              </a:rPr>
              <a:t>	</a:t>
            </a:r>
            <a:r>
              <a:rPr dirty="0" sz="1800" spc="-430">
                <a:solidFill>
                  <a:srgbClr val="0D0D0D"/>
                </a:solidFill>
                <a:latin typeface="Cambria Math"/>
                <a:cs typeface="Cambria Math"/>
              </a:rPr>
              <a:t>𝑥𝑥</a:t>
            </a:r>
            <a:r>
              <a:rPr dirty="0" baseline="-14957" sz="1950" spc="-644">
                <a:solidFill>
                  <a:srgbClr val="0D0D0D"/>
                </a:solidFill>
                <a:latin typeface="Cambria Math"/>
                <a:cs typeface="Cambria Math"/>
              </a:rPr>
              <a:t>𝑛𝑛𝐷𝐷</a:t>
            </a:r>
            <a:endParaRPr baseline="-14957" sz="1950">
              <a:latin typeface="Cambria Math"/>
              <a:cs typeface="Cambria Math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2439428" y="3168693"/>
            <a:ext cx="9652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0">
                <a:solidFill>
                  <a:srgbClr val="0D0D0D"/>
                </a:solidFill>
                <a:latin typeface="Cambria Math"/>
                <a:cs typeface="Cambria Math"/>
              </a:rPr>
              <a:t>⋮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1976132" y="3484160"/>
            <a:ext cx="10160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50800">
              <a:lnSpc>
                <a:spcPct val="100000"/>
              </a:lnSpc>
              <a:spcBef>
                <a:spcPts val="100"/>
              </a:spcBef>
              <a:tabLst>
                <a:tab pos="638810" algn="l"/>
              </a:tabLst>
            </a:pPr>
            <a:r>
              <a:rPr dirty="0" baseline="10802" sz="2700" spc="-502">
                <a:solidFill>
                  <a:srgbClr val="0D0D0D"/>
                </a:solidFill>
                <a:latin typeface="Cambria Math"/>
                <a:cs typeface="Cambria Math"/>
              </a:rPr>
              <a:t>𝑥𝑥</a:t>
            </a:r>
            <a:r>
              <a:rPr dirty="0" sz="1300" spc="-335">
                <a:solidFill>
                  <a:srgbClr val="0D0D0D"/>
                </a:solidFill>
                <a:latin typeface="Cambria Math"/>
                <a:cs typeface="Cambria Math"/>
              </a:rPr>
              <a:t>𝑛𝑛1</a:t>
            </a:r>
            <a:r>
              <a:rPr dirty="0" sz="1300">
                <a:solidFill>
                  <a:srgbClr val="0D0D0D"/>
                </a:solidFill>
                <a:latin typeface="Cambria Math"/>
                <a:cs typeface="Cambria Math"/>
              </a:rPr>
              <a:t>	</a:t>
            </a:r>
            <a:r>
              <a:rPr dirty="0" baseline="10802" sz="2700" spc="-502">
                <a:solidFill>
                  <a:srgbClr val="0D0D0D"/>
                </a:solidFill>
                <a:latin typeface="Cambria Math"/>
                <a:cs typeface="Cambria Math"/>
              </a:rPr>
              <a:t>𝑥𝑥</a:t>
            </a:r>
            <a:r>
              <a:rPr dirty="0" sz="1300" spc="-335">
                <a:solidFill>
                  <a:srgbClr val="0D0D0D"/>
                </a:solidFill>
                <a:latin typeface="Cambria Math"/>
                <a:cs typeface="Cambria Math"/>
              </a:rPr>
              <a:t>𝑛𝑛2</a:t>
            </a:r>
            <a:endParaRPr sz="1300">
              <a:latin typeface="Cambria Math"/>
              <a:cs typeface="Cambria Math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4292612" y="3229654"/>
            <a:ext cx="236093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>
                <a:solidFill>
                  <a:srgbClr val="0D0D0D"/>
                </a:solidFill>
                <a:latin typeface="Consolas"/>
                <a:cs typeface="Consolas"/>
              </a:rPr>
              <a:t>x:</a:t>
            </a:r>
            <a:r>
              <a:rPr dirty="0" sz="1600" spc="-3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600">
                <a:solidFill>
                  <a:srgbClr val="0D0D0D"/>
                </a:solidFill>
                <a:latin typeface="Consolas"/>
                <a:cs typeface="Consolas"/>
              </a:rPr>
              <a:t>popülasyon</a:t>
            </a:r>
            <a:r>
              <a:rPr dirty="0" sz="1600" spc="-4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600" spc="-10">
                <a:solidFill>
                  <a:srgbClr val="0D0D0D"/>
                </a:solidFill>
                <a:latin typeface="Consolas"/>
                <a:cs typeface="Consolas"/>
              </a:rPr>
              <a:t>matrisi</a:t>
            </a:r>
            <a:endParaRPr sz="1600">
              <a:latin typeface="Consolas"/>
              <a:cs typeface="Consolas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1230388" y="3974890"/>
            <a:ext cx="10557510" cy="11226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68300" marR="17780" indent="-34353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68300" algn="l"/>
              </a:tabLst>
            </a:pPr>
            <a:r>
              <a:rPr dirty="0" sz="1800" b="1">
                <a:solidFill>
                  <a:srgbClr val="0D0D0D"/>
                </a:solidFill>
                <a:latin typeface="Consolas"/>
                <a:cs typeface="Consolas"/>
              </a:rPr>
              <a:t>Başlangıç</a:t>
            </a:r>
            <a:r>
              <a:rPr dirty="0" sz="1800" spc="95" b="1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 b="1">
                <a:solidFill>
                  <a:srgbClr val="0D0D0D"/>
                </a:solidFill>
                <a:latin typeface="Consolas"/>
                <a:cs typeface="Consolas"/>
              </a:rPr>
              <a:t>Hızları</a:t>
            </a:r>
            <a:r>
              <a:rPr dirty="0" sz="1800" spc="125" b="1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 b="1">
                <a:solidFill>
                  <a:srgbClr val="0D0D0D"/>
                </a:solidFill>
                <a:latin typeface="Consolas"/>
                <a:cs typeface="Consolas"/>
              </a:rPr>
              <a:t>Belirleme:</a:t>
            </a:r>
            <a:r>
              <a:rPr dirty="0" sz="1800" spc="125" b="1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Parçacıkların</a:t>
            </a:r>
            <a:r>
              <a:rPr dirty="0" sz="1800" spc="11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başlangıç</a:t>
            </a:r>
            <a:r>
              <a:rPr dirty="0" sz="1800" spc="12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hızları</a:t>
            </a:r>
            <a:r>
              <a:rPr dirty="0" sz="1800" spc="12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genellikle</a:t>
            </a:r>
            <a:r>
              <a:rPr dirty="0" sz="1800" spc="13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 spc="-10">
                <a:solidFill>
                  <a:srgbClr val="0D0D0D"/>
                </a:solidFill>
                <a:latin typeface="Consolas"/>
                <a:cs typeface="Consolas"/>
              </a:rPr>
              <a:t>rastgele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belirlenir.</a:t>
            </a:r>
            <a:r>
              <a:rPr dirty="0" sz="1800" spc="-3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Bu</a:t>
            </a:r>
            <a:r>
              <a:rPr dirty="0" sz="1800" spc="-3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hızlar,</a:t>
            </a:r>
            <a:r>
              <a:rPr dirty="0" sz="1800" spc="-3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parçacıkların</a:t>
            </a:r>
            <a:r>
              <a:rPr dirty="0" sz="1800" spc="-2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hareketlerini</a:t>
            </a:r>
            <a:r>
              <a:rPr dirty="0" sz="1800" spc="-4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 spc="-10">
                <a:solidFill>
                  <a:srgbClr val="0D0D0D"/>
                </a:solidFill>
                <a:latin typeface="Consolas"/>
                <a:cs typeface="Consolas"/>
              </a:rPr>
              <a:t>belirler.</a:t>
            </a:r>
            <a:endParaRPr sz="18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lr>
                <a:srgbClr val="0D0D0D"/>
              </a:buClr>
              <a:buFont typeface="Arial"/>
              <a:buChar char="•"/>
            </a:pPr>
            <a:endParaRPr sz="1800">
              <a:latin typeface="Consolas"/>
              <a:cs typeface="Consolas"/>
            </a:endParaRPr>
          </a:p>
          <a:p>
            <a:pPr lvl="1" marL="825500" indent="-342900">
              <a:lnSpc>
                <a:spcPct val="100000"/>
              </a:lnSpc>
              <a:buFont typeface="Arial"/>
              <a:buChar char="•"/>
              <a:tabLst>
                <a:tab pos="825500" algn="l"/>
              </a:tabLst>
            </a:pPr>
            <a:r>
              <a:rPr dirty="0" sz="1800" spc="-340">
                <a:solidFill>
                  <a:srgbClr val="0D0D0D"/>
                </a:solidFill>
                <a:latin typeface="Cambria Math"/>
                <a:cs typeface="Cambria Math"/>
              </a:rPr>
              <a:t>𝑣𝑣</a:t>
            </a:r>
            <a:r>
              <a:rPr dirty="0" baseline="-14957" sz="1950" spc="-509">
                <a:solidFill>
                  <a:srgbClr val="0D0D0D"/>
                </a:solidFill>
                <a:latin typeface="Cambria Math"/>
                <a:cs typeface="Cambria Math"/>
              </a:rPr>
              <a:t>𝑖𝑖</a:t>
            </a:r>
            <a:r>
              <a:rPr dirty="0" baseline="-14957" sz="1950" spc="434">
                <a:solidFill>
                  <a:srgbClr val="0D0D0D"/>
                </a:solidFill>
                <a:latin typeface="Cambria Math"/>
                <a:cs typeface="Cambria Math"/>
              </a:rPr>
              <a:t> </a:t>
            </a:r>
            <a:r>
              <a:rPr dirty="0" sz="1800">
                <a:solidFill>
                  <a:srgbClr val="0D0D0D"/>
                </a:solidFill>
                <a:latin typeface="Cambria Math"/>
                <a:cs typeface="Cambria Math"/>
              </a:rPr>
              <a:t>=</a:t>
            </a:r>
            <a:r>
              <a:rPr dirty="0" sz="1800" spc="95">
                <a:solidFill>
                  <a:srgbClr val="0D0D0D"/>
                </a:solidFill>
                <a:latin typeface="Cambria Math"/>
                <a:cs typeface="Cambria Math"/>
              </a:rPr>
              <a:t> </a:t>
            </a:r>
            <a:r>
              <a:rPr dirty="0" sz="1800" spc="-185">
                <a:solidFill>
                  <a:srgbClr val="0D0D0D"/>
                </a:solidFill>
                <a:latin typeface="Cambria Math"/>
                <a:cs typeface="Cambria Math"/>
              </a:rPr>
              <a:t>[𝑣𝑣</a:t>
            </a:r>
            <a:r>
              <a:rPr dirty="0" baseline="-14957" sz="1950" spc="-277">
                <a:solidFill>
                  <a:srgbClr val="0D0D0D"/>
                </a:solidFill>
                <a:latin typeface="Cambria Math"/>
                <a:cs typeface="Cambria Math"/>
              </a:rPr>
              <a:t>𝑖𝑖1</a:t>
            </a:r>
            <a:r>
              <a:rPr dirty="0" sz="1800" spc="-185">
                <a:solidFill>
                  <a:srgbClr val="0D0D0D"/>
                </a:solidFill>
                <a:latin typeface="Cambria Math"/>
                <a:cs typeface="Cambria Math"/>
              </a:rPr>
              <a:t>,</a:t>
            </a:r>
            <a:r>
              <a:rPr dirty="0" sz="1800" spc="-95">
                <a:solidFill>
                  <a:srgbClr val="0D0D0D"/>
                </a:solidFill>
                <a:latin typeface="Cambria Math"/>
                <a:cs typeface="Cambria Math"/>
              </a:rPr>
              <a:t> </a:t>
            </a:r>
            <a:r>
              <a:rPr dirty="0" sz="1800" spc="-215">
                <a:solidFill>
                  <a:srgbClr val="0D0D0D"/>
                </a:solidFill>
                <a:latin typeface="Cambria Math"/>
                <a:cs typeface="Cambria Math"/>
              </a:rPr>
              <a:t>𝑣𝑣</a:t>
            </a:r>
            <a:r>
              <a:rPr dirty="0" baseline="-14957" sz="1950" spc="-322">
                <a:solidFill>
                  <a:srgbClr val="0D0D0D"/>
                </a:solidFill>
                <a:latin typeface="Cambria Math"/>
                <a:cs typeface="Cambria Math"/>
              </a:rPr>
              <a:t>𝑖𝑖2</a:t>
            </a:r>
            <a:r>
              <a:rPr dirty="0" sz="1800" spc="-215">
                <a:solidFill>
                  <a:srgbClr val="0D0D0D"/>
                </a:solidFill>
                <a:latin typeface="Cambria Math"/>
                <a:cs typeface="Cambria Math"/>
              </a:rPr>
              <a:t>,</a:t>
            </a:r>
            <a:r>
              <a:rPr dirty="0" sz="1800" spc="-95">
                <a:solidFill>
                  <a:srgbClr val="0D0D0D"/>
                </a:solidFill>
                <a:latin typeface="Cambria Math"/>
                <a:cs typeface="Cambria Math"/>
              </a:rPr>
              <a:t> </a:t>
            </a:r>
            <a:r>
              <a:rPr dirty="0" sz="1800">
                <a:solidFill>
                  <a:srgbClr val="0D0D0D"/>
                </a:solidFill>
                <a:latin typeface="Cambria Math"/>
                <a:cs typeface="Cambria Math"/>
              </a:rPr>
              <a:t>…</a:t>
            </a:r>
            <a:r>
              <a:rPr dirty="0" sz="1800" spc="-110">
                <a:solidFill>
                  <a:srgbClr val="0D0D0D"/>
                </a:solidFill>
                <a:latin typeface="Cambria Math"/>
                <a:cs typeface="Cambria Math"/>
              </a:rPr>
              <a:t> </a:t>
            </a:r>
            <a:r>
              <a:rPr dirty="0" sz="1800">
                <a:solidFill>
                  <a:srgbClr val="0D0D0D"/>
                </a:solidFill>
                <a:latin typeface="Cambria Math"/>
                <a:cs typeface="Cambria Math"/>
              </a:rPr>
              <a:t>,</a:t>
            </a:r>
            <a:r>
              <a:rPr dirty="0" sz="1800" spc="-90">
                <a:solidFill>
                  <a:srgbClr val="0D0D0D"/>
                </a:solidFill>
                <a:latin typeface="Cambria Math"/>
                <a:cs typeface="Cambria Math"/>
              </a:rPr>
              <a:t> </a:t>
            </a:r>
            <a:r>
              <a:rPr dirty="0" sz="1800" spc="-305">
                <a:solidFill>
                  <a:srgbClr val="0D0D0D"/>
                </a:solidFill>
                <a:latin typeface="Cambria Math"/>
                <a:cs typeface="Cambria Math"/>
              </a:rPr>
              <a:t>𝑣𝑣</a:t>
            </a:r>
            <a:r>
              <a:rPr dirty="0" baseline="-14957" sz="1950" spc="-457">
                <a:solidFill>
                  <a:srgbClr val="0D0D0D"/>
                </a:solidFill>
                <a:latin typeface="Cambria Math"/>
                <a:cs typeface="Cambria Math"/>
              </a:rPr>
              <a:t>𝑖𝑖𝐷𝐷</a:t>
            </a:r>
            <a:r>
              <a:rPr dirty="0" sz="1800" spc="-305">
                <a:solidFill>
                  <a:srgbClr val="0D0D0D"/>
                </a:solidFill>
                <a:latin typeface="Cambria Math"/>
                <a:cs typeface="Cambria Math"/>
              </a:rPr>
              <a:t>]</a:t>
            </a:r>
            <a:r>
              <a:rPr dirty="0" sz="1800" spc="75">
                <a:solidFill>
                  <a:srgbClr val="0D0D0D"/>
                </a:solidFill>
                <a:latin typeface="Cambria Math"/>
                <a:cs typeface="Cambria Math"/>
              </a:rPr>
              <a:t>  </a:t>
            </a:r>
            <a:r>
              <a:rPr dirty="0" sz="1800" spc="-10">
                <a:solidFill>
                  <a:srgbClr val="0D0D0D"/>
                </a:solidFill>
                <a:latin typeface="Consolas"/>
                <a:cs typeface="Consolas"/>
              </a:rPr>
              <a:t>-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&gt;</a:t>
            </a:r>
            <a:r>
              <a:rPr dirty="0" sz="1800" spc="-2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600">
                <a:solidFill>
                  <a:srgbClr val="0D0D0D"/>
                </a:solidFill>
                <a:latin typeface="Consolas"/>
                <a:cs typeface="Consolas"/>
              </a:rPr>
              <a:t>Parçacığın</a:t>
            </a:r>
            <a:r>
              <a:rPr dirty="0" sz="1600" spc="-2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600">
                <a:solidFill>
                  <a:srgbClr val="0D0D0D"/>
                </a:solidFill>
                <a:latin typeface="Consolas"/>
                <a:cs typeface="Consolas"/>
              </a:rPr>
              <a:t>her</a:t>
            </a:r>
            <a:r>
              <a:rPr dirty="0" sz="1600" spc="-2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600">
                <a:solidFill>
                  <a:srgbClr val="0D0D0D"/>
                </a:solidFill>
                <a:latin typeface="Consolas"/>
                <a:cs typeface="Consolas"/>
              </a:rPr>
              <a:t>konumdaki</a:t>
            </a:r>
            <a:r>
              <a:rPr dirty="0" sz="1600" spc="-2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600">
                <a:solidFill>
                  <a:srgbClr val="0D0D0D"/>
                </a:solidFill>
                <a:latin typeface="Consolas"/>
                <a:cs typeface="Consolas"/>
              </a:rPr>
              <a:t>değişim</a:t>
            </a:r>
            <a:r>
              <a:rPr dirty="0" sz="1600" spc="-2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600">
                <a:solidFill>
                  <a:srgbClr val="0D0D0D"/>
                </a:solidFill>
                <a:latin typeface="Consolas"/>
                <a:cs typeface="Consolas"/>
              </a:rPr>
              <a:t>miktarını</a:t>
            </a:r>
            <a:r>
              <a:rPr dirty="0" sz="1600" spc="-2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600">
                <a:solidFill>
                  <a:srgbClr val="0D0D0D"/>
                </a:solidFill>
                <a:latin typeface="Consolas"/>
                <a:cs typeface="Consolas"/>
              </a:rPr>
              <a:t>gösteren</a:t>
            </a:r>
            <a:r>
              <a:rPr dirty="0" sz="1600" spc="-3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600">
                <a:solidFill>
                  <a:srgbClr val="0D0D0D"/>
                </a:solidFill>
                <a:latin typeface="Consolas"/>
                <a:cs typeface="Consolas"/>
              </a:rPr>
              <a:t>hız</a:t>
            </a:r>
            <a:r>
              <a:rPr dirty="0" sz="1600" spc="-2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600" spc="-10">
                <a:solidFill>
                  <a:srgbClr val="0D0D0D"/>
                </a:solidFill>
                <a:latin typeface="Consolas"/>
                <a:cs typeface="Consolas"/>
              </a:rPr>
              <a:t>vektörü</a:t>
            </a:r>
            <a:endParaRPr sz="1600">
              <a:latin typeface="Consolas"/>
              <a:cs typeface="Consolas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1700011" y="5317514"/>
            <a:ext cx="436181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>
                <a:solidFill>
                  <a:srgbClr val="0D0D0D"/>
                </a:solidFill>
                <a:latin typeface="Consolas"/>
                <a:cs typeface="Consolas"/>
              </a:rPr>
              <a:t>Parçacık</a:t>
            </a:r>
            <a:r>
              <a:rPr dirty="0" sz="1600" spc="-3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600">
                <a:solidFill>
                  <a:srgbClr val="0D0D0D"/>
                </a:solidFill>
                <a:latin typeface="Consolas"/>
                <a:cs typeface="Consolas"/>
              </a:rPr>
              <a:t>hızı</a:t>
            </a:r>
            <a:r>
              <a:rPr dirty="0" sz="1600" spc="-4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600">
                <a:solidFill>
                  <a:srgbClr val="0D0D0D"/>
                </a:solidFill>
                <a:latin typeface="Consolas"/>
                <a:cs typeface="Consolas"/>
              </a:rPr>
              <a:t>ve</a:t>
            </a:r>
            <a:r>
              <a:rPr dirty="0" sz="1600" spc="-2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600">
                <a:solidFill>
                  <a:srgbClr val="0D0D0D"/>
                </a:solidFill>
                <a:latin typeface="Consolas"/>
                <a:cs typeface="Consolas"/>
              </a:rPr>
              <a:t>konumun</a:t>
            </a:r>
            <a:r>
              <a:rPr dirty="0" sz="1600" spc="-3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600" spc="-10">
                <a:solidFill>
                  <a:srgbClr val="0D0D0D"/>
                </a:solidFill>
                <a:latin typeface="Consolas"/>
                <a:cs typeface="Consolas"/>
              </a:rPr>
              <a:t>güncellenmesi:</a:t>
            </a:r>
            <a:endParaRPr sz="1600">
              <a:latin typeface="Consolas"/>
              <a:cs typeface="Consolas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1808492" y="5927133"/>
            <a:ext cx="4994275" cy="20320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  <a:tabLst>
                <a:tab pos="697865" algn="l"/>
                <a:tab pos="1138555" algn="l"/>
                <a:tab pos="1670685" algn="l"/>
                <a:tab pos="2364105" algn="l"/>
                <a:tab pos="2831465" algn="l"/>
                <a:tab pos="3230880" algn="l"/>
                <a:tab pos="3767454" algn="l"/>
                <a:tab pos="4928870" algn="l"/>
              </a:tabLst>
            </a:pPr>
            <a:r>
              <a:rPr dirty="0" sz="1150" spc="-25">
                <a:solidFill>
                  <a:srgbClr val="0D0D0D"/>
                </a:solidFill>
                <a:latin typeface="Cambria Math"/>
                <a:cs typeface="Cambria Math"/>
              </a:rPr>
              <a:t>𝑖𝑖</a:t>
            </a:r>
            <a:r>
              <a:rPr dirty="0" sz="1150">
                <a:solidFill>
                  <a:srgbClr val="0D0D0D"/>
                </a:solidFill>
                <a:latin typeface="Cambria Math"/>
                <a:cs typeface="Cambria Math"/>
              </a:rPr>
              <a:t>	</a:t>
            </a:r>
            <a:r>
              <a:rPr dirty="0" sz="1150" spc="-25">
                <a:solidFill>
                  <a:srgbClr val="0D0D0D"/>
                </a:solidFill>
                <a:latin typeface="Cambria Math"/>
                <a:cs typeface="Cambria Math"/>
              </a:rPr>
              <a:t>𝑖𝑖</a:t>
            </a:r>
            <a:r>
              <a:rPr dirty="0" sz="1150">
                <a:solidFill>
                  <a:srgbClr val="0D0D0D"/>
                </a:solidFill>
                <a:latin typeface="Cambria Math"/>
                <a:cs typeface="Cambria Math"/>
              </a:rPr>
              <a:t>	</a:t>
            </a:r>
            <a:r>
              <a:rPr dirty="0" baseline="2415" sz="1725" spc="-75">
                <a:solidFill>
                  <a:srgbClr val="0D0D0D"/>
                </a:solidFill>
                <a:latin typeface="Cambria Math"/>
                <a:cs typeface="Cambria Math"/>
              </a:rPr>
              <a:t>1</a:t>
            </a:r>
            <a:r>
              <a:rPr dirty="0" baseline="2415" sz="1725">
                <a:solidFill>
                  <a:srgbClr val="0D0D0D"/>
                </a:solidFill>
                <a:latin typeface="Cambria Math"/>
                <a:cs typeface="Cambria Math"/>
              </a:rPr>
              <a:t>	</a:t>
            </a:r>
            <a:r>
              <a:rPr dirty="0" baseline="2415" sz="1725" spc="-75">
                <a:solidFill>
                  <a:srgbClr val="0D0D0D"/>
                </a:solidFill>
                <a:latin typeface="Cambria Math"/>
                <a:cs typeface="Cambria Math"/>
              </a:rPr>
              <a:t>1</a:t>
            </a:r>
            <a:r>
              <a:rPr dirty="0" baseline="2415" sz="1725">
                <a:solidFill>
                  <a:srgbClr val="0D0D0D"/>
                </a:solidFill>
                <a:latin typeface="Cambria Math"/>
                <a:cs typeface="Cambria Math"/>
              </a:rPr>
              <a:t>	</a:t>
            </a:r>
            <a:r>
              <a:rPr dirty="0" sz="1150" spc="-25">
                <a:solidFill>
                  <a:srgbClr val="0D0D0D"/>
                </a:solidFill>
                <a:latin typeface="Cambria Math"/>
                <a:cs typeface="Cambria Math"/>
              </a:rPr>
              <a:t>𝑖𝑖</a:t>
            </a:r>
            <a:r>
              <a:rPr dirty="0" sz="1150">
                <a:solidFill>
                  <a:srgbClr val="0D0D0D"/>
                </a:solidFill>
                <a:latin typeface="Cambria Math"/>
                <a:cs typeface="Cambria Math"/>
              </a:rPr>
              <a:t>	</a:t>
            </a:r>
            <a:r>
              <a:rPr dirty="0" sz="1150" spc="-25">
                <a:solidFill>
                  <a:srgbClr val="0D0D0D"/>
                </a:solidFill>
                <a:latin typeface="Cambria Math"/>
                <a:cs typeface="Cambria Math"/>
              </a:rPr>
              <a:t>𝑖𝑖</a:t>
            </a:r>
            <a:r>
              <a:rPr dirty="0" sz="1150">
                <a:solidFill>
                  <a:srgbClr val="0D0D0D"/>
                </a:solidFill>
                <a:latin typeface="Cambria Math"/>
                <a:cs typeface="Cambria Math"/>
              </a:rPr>
              <a:t>	</a:t>
            </a:r>
            <a:r>
              <a:rPr dirty="0" baseline="2415" sz="1725" spc="-75">
                <a:solidFill>
                  <a:srgbClr val="0D0D0D"/>
                </a:solidFill>
                <a:latin typeface="Cambria Math"/>
                <a:cs typeface="Cambria Math"/>
              </a:rPr>
              <a:t>2</a:t>
            </a:r>
            <a:r>
              <a:rPr dirty="0" baseline="2415" sz="1725">
                <a:solidFill>
                  <a:srgbClr val="0D0D0D"/>
                </a:solidFill>
                <a:latin typeface="Cambria Math"/>
                <a:cs typeface="Cambria Math"/>
              </a:rPr>
              <a:t>	</a:t>
            </a:r>
            <a:r>
              <a:rPr dirty="0" baseline="2415" sz="1725" spc="-75">
                <a:solidFill>
                  <a:srgbClr val="0D0D0D"/>
                </a:solidFill>
                <a:latin typeface="Cambria Math"/>
                <a:cs typeface="Cambria Math"/>
              </a:rPr>
              <a:t>2</a:t>
            </a:r>
            <a:r>
              <a:rPr dirty="0" baseline="2415" sz="1725">
                <a:solidFill>
                  <a:srgbClr val="0D0D0D"/>
                </a:solidFill>
                <a:latin typeface="Cambria Math"/>
                <a:cs typeface="Cambria Math"/>
              </a:rPr>
              <a:t>	</a:t>
            </a:r>
            <a:r>
              <a:rPr dirty="0" sz="1150" spc="-130">
                <a:solidFill>
                  <a:srgbClr val="0D0D0D"/>
                </a:solidFill>
                <a:latin typeface="Cambria Math"/>
                <a:cs typeface="Cambria Math"/>
              </a:rPr>
              <a:t>𝑖𝑖</a:t>
            </a:r>
            <a:endParaRPr sz="1150">
              <a:latin typeface="Cambria Math"/>
              <a:cs typeface="Cambria Math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1674814" y="5822015"/>
            <a:ext cx="530098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dirty="0" sz="1600" spc="-204">
                <a:solidFill>
                  <a:srgbClr val="0D0D0D"/>
                </a:solidFill>
                <a:latin typeface="Cambria Math"/>
                <a:cs typeface="Cambria Math"/>
              </a:rPr>
              <a:t>𝑣𝑣</a:t>
            </a:r>
            <a:r>
              <a:rPr dirty="0" baseline="31400" sz="1725" spc="-307">
                <a:solidFill>
                  <a:srgbClr val="0D0D0D"/>
                </a:solidFill>
                <a:latin typeface="Cambria Math"/>
                <a:cs typeface="Cambria Math"/>
              </a:rPr>
              <a:t>𝑘𝑘+1</a:t>
            </a:r>
            <a:r>
              <a:rPr dirty="0" baseline="31400" sz="1725" spc="240">
                <a:solidFill>
                  <a:srgbClr val="0D0D0D"/>
                </a:solidFill>
                <a:latin typeface="Cambria Math"/>
                <a:cs typeface="Cambria Math"/>
              </a:rPr>
              <a:t> </a:t>
            </a:r>
            <a:r>
              <a:rPr dirty="0" sz="1600">
                <a:solidFill>
                  <a:srgbClr val="0D0D0D"/>
                </a:solidFill>
                <a:latin typeface="Cambria Math"/>
                <a:cs typeface="Cambria Math"/>
              </a:rPr>
              <a:t>=</a:t>
            </a:r>
            <a:r>
              <a:rPr dirty="0" sz="1600" spc="80">
                <a:solidFill>
                  <a:srgbClr val="0D0D0D"/>
                </a:solidFill>
                <a:latin typeface="Cambria Math"/>
                <a:cs typeface="Cambria Math"/>
              </a:rPr>
              <a:t> </a:t>
            </a:r>
            <a:r>
              <a:rPr dirty="0" sz="1600" spc="-345">
                <a:solidFill>
                  <a:srgbClr val="0D0D0D"/>
                </a:solidFill>
                <a:latin typeface="Cambria Math"/>
                <a:cs typeface="Cambria Math"/>
              </a:rPr>
              <a:t>𝑣𝑣</a:t>
            </a:r>
            <a:r>
              <a:rPr dirty="0" baseline="31400" sz="1725" spc="-517">
                <a:solidFill>
                  <a:srgbClr val="0D0D0D"/>
                </a:solidFill>
                <a:latin typeface="Cambria Math"/>
                <a:cs typeface="Cambria Math"/>
              </a:rPr>
              <a:t>𝑘𝑘</a:t>
            </a:r>
            <a:r>
              <a:rPr dirty="0" baseline="31400" sz="1725" spc="322">
                <a:solidFill>
                  <a:srgbClr val="0D0D0D"/>
                </a:solidFill>
                <a:latin typeface="Cambria Math"/>
                <a:cs typeface="Cambria Math"/>
              </a:rPr>
              <a:t> </a:t>
            </a:r>
            <a:r>
              <a:rPr dirty="0" sz="1600">
                <a:solidFill>
                  <a:srgbClr val="0D0D0D"/>
                </a:solidFill>
                <a:latin typeface="Cambria Math"/>
                <a:cs typeface="Cambria Math"/>
              </a:rPr>
              <a:t>+</a:t>
            </a:r>
            <a:r>
              <a:rPr dirty="0" sz="1600" spc="-40">
                <a:solidFill>
                  <a:srgbClr val="0D0D0D"/>
                </a:solidFill>
                <a:latin typeface="Cambria Math"/>
                <a:cs typeface="Cambria Math"/>
              </a:rPr>
              <a:t> </a:t>
            </a:r>
            <a:r>
              <a:rPr dirty="0" sz="1600" spc="-380">
                <a:solidFill>
                  <a:srgbClr val="0D0D0D"/>
                </a:solidFill>
                <a:latin typeface="Cambria Math"/>
                <a:cs typeface="Cambria Math"/>
              </a:rPr>
              <a:t>𝑐𝑐</a:t>
            </a:r>
            <a:r>
              <a:rPr dirty="0" sz="1600" spc="295">
                <a:solidFill>
                  <a:srgbClr val="0D0D0D"/>
                </a:solidFill>
                <a:latin typeface="Cambria Math"/>
                <a:cs typeface="Cambria Math"/>
              </a:rPr>
              <a:t> </a:t>
            </a:r>
            <a:r>
              <a:rPr dirty="0" sz="1600" spc="-320">
                <a:solidFill>
                  <a:srgbClr val="0D0D0D"/>
                </a:solidFill>
                <a:latin typeface="Cambria Math"/>
                <a:cs typeface="Cambria Math"/>
              </a:rPr>
              <a:t>𝑟𝑟𝑟𝑟𝑟𝑟𝑟𝑟</a:t>
            </a:r>
            <a:r>
              <a:rPr dirty="0" baseline="28985" sz="1725" spc="-480">
                <a:solidFill>
                  <a:srgbClr val="0D0D0D"/>
                </a:solidFill>
                <a:latin typeface="Cambria Math"/>
                <a:cs typeface="Cambria Math"/>
              </a:rPr>
              <a:t>𝑘𝑘</a:t>
            </a:r>
            <a:r>
              <a:rPr dirty="0" baseline="28985" sz="1725" spc="-217">
                <a:solidFill>
                  <a:srgbClr val="0D0D0D"/>
                </a:solidFill>
                <a:latin typeface="Cambria Math"/>
                <a:cs typeface="Cambria Math"/>
              </a:rPr>
              <a:t> </a:t>
            </a:r>
            <a:r>
              <a:rPr dirty="0" sz="1600" spc="-425">
                <a:solidFill>
                  <a:srgbClr val="0D0D0D"/>
                </a:solidFill>
                <a:latin typeface="Cambria Math"/>
                <a:cs typeface="Cambria Math"/>
              </a:rPr>
              <a:t>(𝑝𝑝𝑝𝑝𝑝𝑝𝑝𝑝𝑝𝑝</a:t>
            </a:r>
            <a:r>
              <a:rPr dirty="0" baseline="31400" sz="1725" spc="-637">
                <a:solidFill>
                  <a:srgbClr val="0D0D0D"/>
                </a:solidFill>
                <a:latin typeface="Cambria Math"/>
                <a:cs typeface="Cambria Math"/>
              </a:rPr>
              <a:t>𝑘𝑘</a:t>
            </a:r>
            <a:r>
              <a:rPr dirty="0" baseline="31400" sz="1725" spc="337">
                <a:solidFill>
                  <a:srgbClr val="0D0D0D"/>
                </a:solidFill>
                <a:latin typeface="Cambria Math"/>
                <a:cs typeface="Cambria Math"/>
              </a:rPr>
              <a:t> </a:t>
            </a:r>
            <a:r>
              <a:rPr dirty="0" sz="1600">
                <a:solidFill>
                  <a:srgbClr val="0D0D0D"/>
                </a:solidFill>
                <a:latin typeface="Cambria Math"/>
                <a:cs typeface="Cambria Math"/>
              </a:rPr>
              <a:t>−</a:t>
            </a:r>
            <a:r>
              <a:rPr dirty="0" sz="1600" spc="-15">
                <a:solidFill>
                  <a:srgbClr val="0D0D0D"/>
                </a:solidFill>
                <a:latin typeface="Cambria Math"/>
                <a:cs typeface="Cambria Math"/>
              </a:rPr>
              <a:t> </a:t>
            </a:r>
            <a:r>
              <a:rPr dirty="0" sz="1600" spc="-340">
                <a:solidFill>
                  <a:srgbClr val="0D0D0D"/>
                </a:solidFill>
                <a:latin typeface="Cambria Math"/>
                <a:cs typeface="Cambria Math"/>
              </a:rPr>
              <a:t>𝑥𝑥</a:t>
            </a:r>
            <a:r>
              <a:rPr dirty="0" baseline="31400" sz="1725" spc="-509">
                <a:solidFill>
                  <a:srgbClr val="0D0D0D"/>
                </a:solidFill>
                <a:latin typeface="Cambria Math"/>
                <a:cs typeface="Cambria Math"/>
              </a:rPr>
              <a:t>𝑘𝑘</a:t>
            </a:r>
            <a:r>
              <a:rPr dirty="0" baseline="31400" sz="1725" spc="-217">
                <a:solidFill>
                  <a:srgbClr val="0D0D0D"/>
                </a:solidFill>
                <a:latin typeface="Cambria Math"/>
                <a:cs typeface="Cambria Math"/>
              </a:rPr>
              <a:t> </a:t>
            </a:r>
            <a:r>
              <a:rPr dirty="0" sz="1600" spc="-140">
                <a:solidFill>
                  <a:srgbClr val="0D0D0D"/>
                </a:solidFill>
                <a:latin typeface="Cambria Math"/>
                <a:cs typeface="Cambria Math"/>
              </a:rPr>
              <a:t>)</a:t>
            </a:r>
            <a:r>
              <a:rPr dirty="0" sz="1600" spc="-140">
                <a:solidFill>
                  <a:srgbClr val="0D0D0D"/>
                </a:solidFill>
                <a:latin typeface="Consolas"/>
                <a:cs typeface="Consolas"/>
              </a:rPr>
              <a:t>+</a:t>
            </a:r>
            <a:r>
              <a:rPr dirty="0" sz="1600" spc="-140">
                <a:solidFill>
                  <a:srgbClr val="0D0D0D"/>
                </a:solidFill>
                <a:latin typeface="Cambria Math"/>
                <a:cs typeface="Cambria Math"/>
              </a:rPr>
              <a:t>𝑐𝑐</a:t>
            </a:r>
            <a:r>
              <a:rPr dirty="0" sz="1600" spc="325">
                <a:solidFill>
                  <a:srgbClr val="0D0D0D"/>
                </a:solidFill>
                <a:latin typeface="Cambria Math"/>
                <a:cs typeface="Cambria Math"/>
              </a:rPr>
              <a:t> </a:t>
            </a:r>
            <a:r>
              <a:rPr dirty="0" sz="1600" spc="-320">
                <a:solidFill>
                  <a:srgbClr val="0D0D0D"/>
                </a:solidFill>
                <a:latin typeface="Cambria Math"/>
                <a:cs typeface="Cambria Math"/>
              </a:rPr>
              <a:t>𝑟𝑟𝑟𝑟𝑟𝑟𝑟𝑟</a:t>
            </a:r>
            <a:r>
              <a:rPr dirty="0" baseline="28985" sz="1725" spc="-480">
                <a:solidFill>
                  <a:srgbClr val="0D0D0D"/>
                </a:solidFill>
                <a:latin typeface="Cambria Math"/>
                <a:cs typeface="Cambria Math"/>
              </a:rPr>
              <a:t>𝑘𝑘</a:t>
            </a:r>
            <a:r>
              <a:rPr dirty="0" baseline="28985" sz="1725" spc="-195">
                <a:solidFill>
                  <a:srgbClr val="0D0D0D"/>
                </a:solidFill>
                <a:latin typeface="Cambria Math"/>
                <a:cs typeface="Cambria Math"/>
              </a:rPr>
              <a:t> </a:t>
            </a:r>
            <a:r>
              <a:rPr dirty="0" sz="1600" spc="-440">
                <a:solidFill>
                  <a:srgbClr val="0D0D0D"/>
                </a:solidFill>
                <a:latin typeface="Cambria Math"/>
                <a:cs typeface="Cambria Math"/>
              </a:rPr>
              <a:t>(𝑔𝑔𝑝𝑝𝑝𝑝𝑝𝑝𝑝𝑝</a:t>
            </a:r>
            <a:r>
              <a:rPr dirty="0" baseline="28985" sz="1725" spc="-660">
                <a:solidFill>
                  <a:srgbClr val="0D0D0D"/>
                </a:solidFill>
                <a:latin typeface="Cambria Math"/>
                <a:cs typeface="Cambria Math"/>
              </a:rPr>
              <a:t>𝑘𝑘</a:t>
            </a:r>
            <a:r>
              <a:rPr dirty="0" baseline="28985" sz="1725" spc="337">
                <a:solidFill>
                  <a:srgbClr val="0D0D0D"/>
                </a:solidFill>
                <a:latin typeface="Cambria Math"/>
                <a:cs typeface="Cambria Math"/>
              </a:rPr>
              <a:t> </a:t>
            </a:r>
            <a:r>
              <a:rPr dirty="0" sz="1600">
                <a:solidFill>
                  <a:srgbClr val="0D0D0D"/>
                </a:solidFill>
                <a:latin typeface="Cambria Math"/>
                <a:cs typeface="Cambria Math"/>
              </a:rPr>
              <a:t>−</a:t>
            </a:r>
            <a:r>
              <a:rPr dirty="0" sz="1600" spc="-15">
                <a:solidFill>
                  <a:srgbClr val="0D0D0D"/>
                </a:solidFill>
                <a:latin typeface="Cambria Math"/>
                <a:cs typeface="Cambria Math"/>
              </a:rPr>
              <a:t> </a:t>
            </a:r>
            <a:r>
              <a:rPr dirty="0" sz="1600" spc="-340">
                <a:solidFill>
                  <a:srgbClr val="0D0D0D"/>
                </a:solidFill>
                <a:latin typeface="Cambria Math"/>
                <a:cs typeface="Cambria Math"/>
              </a:rPr>
              <a:t>𝑥𝑥</a:t>
            </a:r>
            <a:r>
              <a:rPr dirty="0" baseline="31400" sz="1725" spc="-509">
                <a:solidFill>
                  <a:srgbClr val="0D0D0D"/>
                </a:solidFill>
                <a:latin typeface="Cambria Math"/>
                <a:cs typeface="Cambria Math"/>
              </a:rPr>
              <a:t>𝑘𝑘</a:t>
            </a:r>
            <a:r>
              <a:rPr dirty="0" baseline="31400" sz="1725" spc="-217">
                <a:solidFill>
                  <a:srgbClr val="0D0D0D"/>
                </a:solidFill>
                <a:latin typeface="Cambria Math"/>
                <a:cs typeface="Cambria Math"/>
              </a:rPr>
              <a:t> </a:t>
            </a:r>
            <a:r>
              <a:rPr dirty="0" sz="1600" spc="-50">
                <a:solidFill>
                  <a:srgbClr val="0D0D0D"/>
                </a:solidFill>
                <a:latin typeface="Cambria Math"/>
                <a:cs typeface="Cambria Math"/>
              </a:rPr>
              <a:t>)</a:t>
            </a:r>
            <a:endParaRPr sz="1600">
              <a:latin typeface="Cambria Math"/>
              <a:cs typeface="Cambria Math"/>
            </a:endParaRPr>
          </a:p>
        </p:txBody>
      </p:sp>
      <p:sp>
        <p:nvSpPr>
          <p:cNvPr id="22" name="object 22" descr=""/>
          <p:cNvSpPr txBox="1"/>
          <p:nvPr/>
        </p:nvSpPr>
        <p:spPr>
          <a:xfrm>
            <a:off x="1806968" y="6190786"/>
            <a:ext cx="1222375" cy="20320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  <a:tabLst>
                <a:tab pos="693420" algn="l"/>
                <a:tab pos="1156970" algn="l"/>
              </a:tabLst>
            </a:pPr>
            <a:r>
              <a:rPr dirty="0" sz="1150" spc="-25">
                <a:solidFill>
                  <a:srgbClr val="0D0D0D"/>
                </a:solidFill>
                <a:latin typeface="Cambria Math"/>
                <a:cs typeface="Cambria Math"/>
              </a:rPr>
              <a:t>𝑖𝑖</a:t>
            </a:r>
            <a:r>
              <a:rPr dirty="0" sz="1150">
                <a:solidFill>
                  <a:srgbClr val="0D0D0D"/>
                </a:solidFill>
                <a:latin typeface="Cambria Math"/>
                <a:cs typeface="Cambria Math"/>
              </a:rPr>
              <a:t>	</a:t>
            </a:r>
            <a:r>
              <a:rPr dirty="0" sz="1150" spc="-25">
                <a:solidFill>
                  <a:srgbClr val="0D0D0D"/>
                </a:solidFill>
                <a:latin typeface="Cambria Math"/>
                <a:cs typeface="Cambria Math"/>
              </a:rPr>
              <a:t>𝑖𝑖</a:t>
            </a:r>
            <a:r>
              <a:rPr dirty="0" sz="1150">
                <a:solidFill>
                  <a:srgbClr val="0D0D0D"/>
                </a:solidFill>
                <a:latin typeface="Cambria Math"/>
                <a:cs typeface="Cambria Math"/>
              </a:rPr>
              <a:t>	</a:t>
            </a:r>
            <a:r>
              <a:rPr dirty="0" sz="1150" spc="-130">
                <a:solidFill>
                  <a:srgbClr val="0D0D0D"/>
                </a:solidFill>
                <a:latin typeface="Cambria Math"/>
                <a:cs typeface="Cambria Math"/>
              </a:rPr>
              <a:t>𝑖𝑖</a:t>
            </a:r>
            <a:endParaRPr sz="1150">
              <a:latin typeface="Cambria Math"/>
              <a:cs typeface="Cambria Math"/>
            </a:endParaRPr>
          </a:p>
        </p:txBody>
      </p:sp>
      <p:sp>
        <p:nvSpPr>
          <p:cNvPr id="23" name="object 23" descr=""/>
          <p:cNvSpPr txBox="1"/>
          <p:nvPr/>
        </p:nvSpPr>
        <p:spPr>
          <a:xfrm>
            <a:off x="1674868" y="6003320"/>
            <a:ext cx="1631314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dirty="0" baseline="-22569" sz="2400" spc="-307">
                <a:solidFill>
                  <a:srgbClr val="0D0D0D"/>
                </a:solidFill>
                <a:latin typeface="Cambria Math"/>
                <a:cs typeface="Cambria Math"/>
              </a:rPr>
              <a:t>𝑥𝑥</a:t>
            </a:r>
            <a:r>
              <a:rPr dirty="0" sz="1150" spc="-204">
                <a:solidFill>
                  <a:srgbClr val="0D0D0D"/>
                </a:solidFill>
                <a:latin typeface="Cambria Math"/>
                <a:cs typeface="Cambria Math"/>
              </a:rPr>
              <a:t>𝑘𝑘+1</a:t>
            </a:r>
            <a:r>
              <a:rPr dirty="0" sz="1150" spc="200">
                <a:solidFill>
                  <a:srgbClr val="0D0D0D"/>
                </a:solidFill>
                <a:latin typeface="Cambria Math"/>
                <a:cs typeface="Cambria Math"/>
              </a:rPr>
              <a:t> </a:t>
            </a:r>
            <a:r>
              <a:rPr dirty="0" baseline="-22569" sz="2400">
                <a:solidFill>
                  <a:srgbClr val="0D0D0D"/>
                </a:solidFill>
                <a:latin typeface="Cambria Math"/>
                <a:cs typeface="Cambria Math"/>
              </a:rPr>
              <a:t>=</a:t>
            </a:r>
            <a:r>
              <a:rPr dirty="0" baseline="-22569" sz="2400" spc="112">
                <a:solidFill>
                  <a:srgbClr val="0D0D0D"/>
                </a:solidFill>
                <a:latin typeface="Cambria Math"/>
                <a:cs typeface="Cambria Math"/>
              </a:rPr>
              <a:t> </a:t>
            </a:r>
            <a:r>
              <a:rPr dirty="0" baseline="-22569" sz="2400" spc="-509">
                <a:solidFill>
                  <a:srgbClr val="0D0D0D"/>
                </a:solidFill>
                <a:latin typeface="Cambria Math"/>
                <a:cs typeface="Cambria Math"/>
              </a:rPr>
              <a:t>𝑥𝑥</a:t>
            </a:r>
            <a:r>
              <a:rPr dirty="0" sz="1150" spc="-340">
                <a:solidFill>
                  <a:srgbClr val="0D0D0D"/>
                </a:solidFill>
                <a:latin typeface="Cambria Math"/>
                <a:cs typeface="Cambria Math"/>
              </a:rPr>
              <a:t>𝑘𝑘</a:t>
            </a:r>
            <a:r>
              <a:rPr dirty="0" sz="1150" spc="215">
                <a:solidFill>
                  <a:srgbClr val="0D0D0D"/>
                </a:solidFill>
                <a:latin typeface="Cambria Math"/>
                <a:cs typeface="Cambria Math"/>
              </a:rPr>
              <a:t> </a:t>
            </a:r>
            <a:r>
              <a:rPr dirty="0" baseline="-22569" sz="2400">
                <a:solidFill>
                  <a:srgbClr val="0D0D0D"/>
                </a:solidFill>
                <a:latin typeface="Cambria Math"/>
                <a:cs typeface="Cambria Math"/>
              </a:rPr>
              <a:t>+</a:t>
            </a:r>
            <a:r>
              <a:rPr dirty="0" baseline="-22569" sz="2400" spc="-67">
                <a:solidFill>
                  <a:srgbClr val="0D0D0D"/>
                </a:solidFill>
                <a:latin typeface="Cambria Math"/>
                <a:cs typeface="Cambria Math"/>
              </a:rPr>
              <a:t> </a:t>
            </a:r>
            <a:r>
              <a:rPr dirty="0" baseline="-22569" sz="2400" spc="-247">
                <a:solidFill>
                  <a:srgbClr val="0D0D0D"/>
                </a:solidFill>
                <a:latin typeface="Cambria Math"/>
                <a:cs typeface="Cambria Math"/>
              </a:rPr>
              <a:t>𝑣𝑣</a:t>
            </a:r>
            <a:r>
              <a:rPr dirty="0" sz="1150" spc="-165">
                <a:solidFill>
                  <a:srgbClr val="0D0D0D"/>
                </a:solidFill>
                <a:latin typeface="Cambria Math"/>
                <a:cs typeface="Cambria Math"/>
              </a:rPr>
              <a:t>𝑘𝑘+1</a:t>
            </a:r>
            <a:endParaRPr sz="1150">
              <a:latin typeface="Cambria Math"/>
              <a:cs typeface="Cambria Math"/>
            </a:endParaRPr>
          </a:p>
        </p:txBody>
      </p:sp>
      <p:pic>
        <p:nvPicPr>
          <p:cNvPr id="24" name="object 2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0018" cy="6857999"/>
          </a:xfrm>
          <a:prstGeom prst="rect">
            <a:avLst/>
          </a:prstGeom>
        </p:spPr>
      </p:pic>
      <p:sp>
        <p:nvSpPr>
          <p:cNvPr id="25" name="object 25" descr=""/>
          <p:cNvSpPr txBox="1"/>
          <p:nvPr/>
        </p:nvSpPr>
        <p:spPr>
          <a:xfrm>
            <a:off x="7768132" y="5144566"/>
            <a:ext cx="4264660" cy="1016000"/>
          </a:xfrm>
          <a:prstGeom prst="rect">
            <a:avLst/>
          </a:prstGeom>
          <a:ln w="9525">
            <a:solidFill>
              <a:srgbClr val="B94609"/>
            </a:solidFill>
          </a:ln>
        </p:spPr>
        <p:txBody>
          <a:bodyPr wrap="square" lIns="0" tIns="36195" rIns="0" bIns="0" rtlCol="0" vert="horz">
            <a:spAutoFit/>
          </a:bodyPr>
          <a:lstStyle/>
          <a:p>
            <a:pPr marL="90805" marR="716280">
              <a:lnSpc>
                <a:spcPct val="100000"/>
              </a:lnSpc>
              <a:spcBef>
                <a:spcPts val="285"/>
              </a:spcBef>
              <a:tabLst>
                <a:tab pos="426084" algn="l"/>
              </a:tabLst>
            </a:pPr>
            <a:r>
              <a:rPr dirty="0" sz="1200">
                <a:latin typeface="Consolas"/>
                <a:cs typeface="Consolas"/>
              </a:rPr>
              <a:t>rand:</a:t>
            </a:r>
            <a:r>
              <a:rPr dirty="0" sz="1200" spc="-30">
                <a:latin typeface="Consolas"/>
                <a:cs typeface="Consolas"/>
              </a:rPr>
              <a:t> </a:t>
            </a:r>
            <a:r>
              <a:rPr dirty="0" sz="1200">
                <a:latin typeface="Consolas"/>
                <a:cs typeface="Consolas"/>
              </a:rPr>
              <a:t>(0,1)</a:t>
            </a:r>
            <a:r>
              <a:rPr dirty="0" sz="1200" spc="-20">
                <a:latin typeface="Consolas"/>
                <a:cs typeface="Consolas"/>
              </a:rPr>
              <a:t> </a:t>
            </a:r>
            <a:r>
              <a:rPr dirty="0" sz="1200">
                <a:latin typeface="Consolas"/>
                <a:cs typeface="Consolas"/>
              </a:rPr>
              <a:t>aralığında</a:t>
            </a:r>
            <a:r>
              <a:rPr dirty="0" sz="1200" spc="-30">
                <a:latin typeface="Consolas"/>
                <a:cs typeface="Consolas"/>
              </a:rPr>
              <a:t> </a:t>
            </a:r>
            <a:r>
              <a:rPr dirty="0" sz="1200">
                <a:latin typeface="Consolas"/>
                <a:cs typeface="Consolas"/>
              </a:rPr>
              <a:t>rastgele</a:t>
            </a:r>
            <a:r>
              <a:rPr dirty="0" sz="1200" spc="-30">
                <a:latin typeface="Consolas"/>
                <a:cs typeface="Consolas"/>
              </a:rPr>
              <a:t> </a:t>
            </a:r>
            <a:r>
              <a:rPr dirty="0" sz="1200">
                <a:latin typeface="Consolas"/>
                <a:cs typeface="Consolas"/>
              </a:rPr>
              <a:t>bir</a:t>
            </a:r>
            <a:r>
              <a:rPr dirty="0" sz="1200" spc="-20">
                <a:latin typeface="Consolas"/>
                <a:cs typeface="Consolas"/>
              </a:rPr>
              <a:t> değer </a:t>
            </a:r>
            <a:r>
              <a:rPr dirty="0" sz="1200" spc="-50">
                <a:latin typeface="Consolas"/>
                <a:cs typeface="Consolas"/>
              </a:rPr>
              <a:t>k</a:t>
            </a:r>
            <a:r>
              <a:rPr dirty="0" sz="1200">
                <a:latin typeface="Consolas"/>
                <a:cs typeface="Consolas"/>
              </a:rPr>
              <a:t>	:</a:t>
            </a:r>
            <a:r>
              <a:rPr dirty="0" sz="1200" spc="-25">
                <a:latin typeface="Consolas"/>
                <a:cs typeface="Consolas"/>
              </a:rPr>
              <a:t> </a:t>
            </a:r>
            <a:r>
              <a:rPr dirty="0" sz="1200">
                <a:latin typeface="Consolas"/>
                <a:cs typeface="Consolas"/>
              </a:rPr>
              <a:t>iterasyon</a:t>
            </a:r>
            <a:r>
              <a:rPr dirty="0" sz="1200" spc="-15">
                <a:latin typeface="Consolas"/>
                <a:cs typeface="Consolas"/>
              </a:rPr>
              <a:t> </a:t>
            </a:r>
            <a:r>
              <a:rPr dirty="0" sz="1200" spc="-10">
                <a:latin typeface="Consolas"/>
                <a:cs typeface="Consolas"/>
              </a:rPr>
              <a:t>sayısı</a:t>
            </a:r>
            <a:endParaRPr sz="1200">
              <a:latin typeface="Consolas"/>
              <a:cs typeface="Consolas"/>
            </a:endParaRPr>
          </a:p>
          <a:p>
            <a:pPr marL="90805">
              <a:lnSpc>
                <a:spcPct val="100000"/>
              </a:lnSpc>
            </a:pPr>
            <a:r>
              <a:rPr dirty="0" sz="1200" spc="-130">
                <a:solidFill>
                  <a:srgbClr val="0D0D0D"/>
                </a:solidFill>
                <a:latin typeface="Cambria Math"/>
                <a:cs typeface="Cambria Math"/>
              </a:rPr>
              <a:t>𝑐𝑐</a:t>
            </a:r>
            <a:r>
              <a:rPr dirty="0" baseline="-16339" sz="1275" spc="-195">
                <a:solidFill>
                  <a:srgbClr val="0D0D0D"/>
                </a:solidFill>
                <a:latin typeface="Cambria Math"/>
                <a:cs typeface="Cambria Math"/>
              </a:rPr>
              <a:t>1</a:t>
            </a:r>
            <a:r>
              <a:rPr dirty="0" sz="1200" spc="-130">
                <a:latin typeface="Consolas"/>
                <a:cs typeface="Consolas"/>
              </a:rPr>
              <a:t>,</a:t>
            </a:r>
            <a:r>
              <a:rPr dirty="0" sz="1200" spc="-40">
                <a:latin typeface="Consolas"/>
                <a:cs typeface="Consolas"/>
              </a:rPr>
              <a:t> </a:t>
            </a:r>
            <a:r>
              <a:rPr dirty="0" sz="1200" spc="-155">
                <a:solidFill>
                  <a:srgbClr val="0D0D0D"/>
                </a:solidFill>
                <a:latin typeface="Cambria Math"/>
                <a:cs typeface="Cambria Math"/>
              </a:rPr>
              <a:t>𝑐𝑐</a:t>
            </a:r>
            <a:r>
              <a:rPr dirty="0" baseline="-16339" sz="1275" spc="-232">
                <a:solidFill>
                  <a:srgbClr val="0D0D0D"/>
                </a:solidFill>
                <a:latin typeface="Cambria Math"/>
                <a:cs typeface="Cambria Math"/>
              </a:rPr>
              <a:t>2</a:t>
            </a:r>
            <a:r>
              <a:rPr dirty="0" baseline="-16339" sz="1275" spc="254">
                <a:solidFill>
                  <a:srgbClr val="0D0D0D"/>
                </a:solidFill>
                <a:latin typeface="Cambria Math"/>
                <a:cs typeface="Cambria Math"/>
              </a:rPr>
              <a:t> </a:t>
            </a:r>
            <a:r>
              <a:rPr dirty="0" sz="1200">
                <a:solidFill>
                  <a:srgbClr val="0D0D0D"/>
                </a:solidFill>
                <a:latin typeface="Cambria Math"/>
                <a:cs typeface="Cambria Math"/>
              </a:rPr>
              <a:t>∶</a:t>
            </a:r>
            <a:r>
              <a:rPr dirty="0" sz="1200" spc="350">
                <a:solidFill>
                  <a:srgbClr val="0D0D0D"/>
                </a:solidFill>
                <a:latin typeface="Cambria Math"/>
                <a:cs typeface="Cambria Math"/>
              </a:rPr>
              <a:t> </a:t>
            </a:r>
            <a:r>
              <a:rPr dirty="0" sz="1200">
                <a:latin typeface="Consolas"/>
                <a:cs typeface="Consolas"/>
              </a:rPr>
              <a:t>öğrenme</a:t>
            </a:r>
            <a:r>
              <a:rPr dirty="0" sz="1200" spc="-40">
                <a:latin typeface="Consolas"/>
                <a:cs typeface="Consolas"/>
              </a:rPr>
              <a:t> </a:t>
            </a:r>
            <a:r>
              <a:rPr dirty="0" sz="1200" spc="-10">
                <a:latin typeface="Consolas"/>
                <a:cs typeface="Consolas"/>
              </a:rPr>
              <a:t>faktörü.</a:t>
            </a:r>
            <a:endParaRPr sz="1200">
              <a:latin typeface="Consolas"/>
              <a:cs typeface="Consolas"/>
            </a:endParaRPr>
          </a:p>
          <a:p>
            <a:pPr marL="90805" marR="379095">
              <a:lnSpc>
                <a:spcPct val="100000"/>
              </a:lnSpc>
            </a:pPr>
            <a:r>
              <a:rPr dirty="0" sz="1200">
                <a:latin typeface="Consolas"/>
                <a:cs typeface="Consolas"/>
              </a:rPr>
              <a:t>Parçacıkları</a:t>
            </a:r>
            <a:r>
              <a:rPr dirty="0" sz="1200" spc="-25">
                <a:latin typeface="Consolas"/>
                <a:cs typeface="Consolas"/>
              </a:rPr>
              <a:t> </a:t>
            </a:r>
            <a:r>
              <a:rPr dirty="0" sz="1200">
                <a:latin typeface="Consolas"/>
                <a:cs typeface="Consolas"/>
              </a:rPr>
              <a:t>pbest</a:t>
            </a:r>
            <a:r>
              <a:rPr dirty="0" sz="1200" spc="-25">
                <a:latin typeface="Consolas"/>
                <a:cs typeface="Consolas"/>
              </a:rPr>
              <a:t> </a:t>
            </a:r>
            <a:r>
              <a:rPr dirty="0" sz="1200">
                <a:latin typeface="Consolas"/>
                <a:cs typeface="Consolas"/>
              </a:rPr>
              <a:t>ve</a:t>
            </a:r>
            <a:r>
              <a:rPr dirty="0" sz="1200" spc="-35">
                <a:latin typeface="Consolas"/>
                <a:cs typeface="Consolas"/>
              </a:rPr>
              <a:t> </a:t>
            </a:r>
            <a:r>
              <a:rPr dirty="0" sz="1200">
                <a:latin typeface="Consolas"/>
                <a:cs typeface="Consolas"/>
              </a:rPr>
              <a:t>gbest</a:t>
            </a:r>
            <a:r>
              <a:rPr dirty="0" sz="1200" spc="-35">
                <a:latin typeface="Consolas"/>
                <a:cs typeface="Consolas"/>
              </a:rPr>
              <a:t> </a:t>
            </a:r>
            <a:r>
              <a:rPr dirty="0" sz="1200">
                <a:latin typeface="Consolas"/>
                <a:cs typeface="Consolas"/>
              </a:rPr>
              <a:t>konumlarına</a:t>
            </a:r>
            <a:r>
              <a:rPr dirty="0" sz="1200" spc="-35">
                <a:latin typeface="Consolas"/>
                <a:cs typeface="Consolas"/>
              </a:rPr>
              <a:t> </a:t>
            </a:r>
            <a:r>
              <a:rPr dirty="0" sz="1200" spc="-10">
                <a:latin typeface="Consolas"/>
                <a:cs typeface="Consolas"/>
              </a:rPr>
              <a:t>doğru </a:t>
            </a:r>
            <a:r>
              <a:rPr dirty="0" sz="1200">
                <a:latin typeface="Consolas"/>
                <a:cs typeface="Consolas"/>
              </a:rPr>
              <a:t>yönlendirir.</a:t>
            </a:r>
            <a:r>
              <a:rPr dirty="0" sz="1200" spc="-30">
                <a:latin typeface="Consolas"/>
                <a:cs typeface="Consolas"/>
              </a:rPr>
              <a:t> </a:t>
            </a:r>
            <a:r>
              <a:rPr dirty="0" sz="1200">
                <a:latin typeface="Consolas"/>
                <a:cs typeface="Consolas"/>
              </a:rPr>
              <a:t>Genellikle</a:t>
            </a:r>
            <a:r>
              <a:rPr dirty="0" sz="1200" spc="-40">
                <a:latin typeface="Consolas"/>
                <a:cs typeface="Consolas"/>
              </a:rPr>
              <a:t> </a:t>
            </a:r>
            <a:r>
              <a:rPr dirty="0" sz="1200">
                <a:latin typeface="Consolas"/>
                <a:cs typeface="Consolas"/>
              </a:rPr>
              <a:t>2</a:t>
            </a:r>
            <a:r>
              <a:rPr dirty="0" sz="1200" spc="-25">
                <a:latin typeface="Consolas"/>
                <a:cs typeface="Consolas"/>
              </a:rPr>
              <a:t> </a:t>
            </a:r>
            <a:r>
              <a:rPr dirty="0" sz="1200">
                <a:latin typeface="Consolas"/>
                <a:cs typeface="Consolas"/>
              </a:rPr>
              <a:t>olarak</a:t>
            </a:r>
            <a:r>
              <a:rPr dirty="0" sz="1200" spc="-40">
                <a:latin typeface="Consolas"/>
                <a:cs typeface="Consolas"/>
              </a:rPr>
              <a:t> </a:t>
            </a:r>
            <a:r>
              <a:rPr dirty="0" sz="1200" spc="-10">
                <a:latin typeface="Consolas"/>
                <a:cs typeface="Consolas"/>
              </a:rPr>
              <a:t>seçilir.</a:t>
            </a:r>
            <a:endParaRPr sz="1200">
              <a:latin typeface="Consolas"/>
              <a:cs typeface="Consolas"/>
            </a:endParaRPr>
          </a:p>
        </p:txBody>
      </p:sp>
      <p:sp>
        <p:nvSpPr>
          <p:cNvPr id="26" name="object 26" descr=""/>
          <p:cNvSpPr txBox="1"/>
          <p:nvPr/>
        </p:nvSpPr>
        <p:spPr>
          <a:xfrm>
            <a:off x="1630819" y="6387693"/>
            <a:ext cx="7923530" cy="462280"/>
          </a:xfrm>
          <a:prstGeom prst="rect">
            <a:avLst/>
          </a:prstGeom>
          <a:ln w="9525">
            <a:solidFill>
              <a:srgbClr val="00AF50"/>
            </a:solidFill>
          </a:ln>
        </p:spPr>
        <p:txBody>
          <a:bodyPr wrap="square" lIns="0" tIns="36195" rIns="0" bIns="0" rtlCol="0" vert="horz">
            <a:spAutoFit/>
          </a:bodyPr>
          <a:lstStyle/>
          <a:p>
            <a:pPr marL="91440" marR="251460">
              <a:lnSpc>
                <a:spcPct val="100000"/>
              </a:lnSpc>
              <a:spcBef>
                <a:spcPts val="285"/>
              </a:spcBef>
              <a:tabLst>
                <a:tab pos="1857375" algn="l"/>
              </a:tabLst>
            </a:pPr>
            <a:r>
              <a:rPr dirty="0" sz="1200">
                <a:latin typeface="Consolas"/>
                <a:cs typeface="Consolas"/>
              </a:rPr>
              <a:t>Bu</a:t>
            </a:r>
            <a:r>
              <a:rPr dirty="0" sz="1200" spc="-25">
                <a:latin typeface="Consolas"/>
                <a:cs typeface="Consolas"/>
              </a:rPr>
              <a:t> </a:t>
            </a:r>
            <a:r>
              <a:rPr dirty="0" sz="1200">
                <a:latin typeface="Consolas"/>
                <a:cs typeface="Consolas"/>
              </a:rPr>
              <a:t>formül</a:t>
            </a:r>
            <a:r>
              <a:rPr dirty="0" sz="1200" spc="-20">
                <a:latin typeface="Consolas"/>
                <a:cs typeface="Consolas"/>
              </a:rPr>
              <a:t> </a:t>
            </a:r>
            <a:r>
              <a:rPr dirty="0" sz="1200" spc="-10">
                <a:latin typeface="Consolas"/>
                <a:cs typeface="Consolas"/>
              </a:rPr>
              <a:t>sayesinde</a:t>
            </a:r>
            <a:r>
              <a:rPr dirty="0" sz="1200">
                <a:latin typeface="Consolas"/>
                <a:cs typeface="Consolas"/>
              </a:rPr>
              <a:t>	parçacık</a:t>
            </a:r>
            <a:r>
              <a:rPr dirty="0" sz="1200" spc="-15">
                <a:latin typeface="Consolas"/>
                <a:cs typeface="Consolas"/>
              </a:rPr>
              <a:t> </a:t>
            </a:r>
            <a:r>
              <a:rPr dirty="0" sz="1200">
                <a:latin typeface="Consolas"/>
                <a:cs typeface="Consolas"/>
              </a:rPr>
              <a:t>kendi</a:t>
            </a:r>
            <a:r>
              <a:rPr dirty="0" sz="1200" spc="-15">
                <a:latin typeface="Consolas"/>
                <a:cs typeface="Consolas"/>
              </a:rPr>
              <a:t> </a:t>
            </a:r>
            <a:r>
              <a:rPr dirty="0" sz="1200">
                <a:latin typeface="Consolas"/>
                <a:cs typeface="Consolas"/>
              </a:rPr>
              <a:t>en</a:t>
            </a:r>
            <a:r>
              <a:rPr dirty="0" sz="1200" spc="-25">
                <a:latin typeface="Consolas"/>
                <a:cs typeface="Consolas"/>
              </a:rPr>
              <a:t> </a:t>
            </a:r>
            <a:r>
              <a:rPr dirty="0" sz="1200">
                <a:latin typeface="Consolas"/>
                <a:cs typeface="Consolas"/>
              </a:rPr>
              <a:t>iyi</a:t>
            </a:r>
            <a:r>
              <a:rPr dirty="0" sz="1200" spc="-15">
                <a:latin typeface="Consolas"/>
                <a:cs typeface="Consolas"/>
              </a:rPr>
              <a:t> </a:t>
            </a:r>
            <a:r>
              <a:rPr dirty="0" sz="1200">
                <a:latin typeface="Consolas"/>
                <a:cs typeface="Consolas"/>
              </a:rPr>
              <a:t>çözümüne</a:t>
            </a:r>
            <a:r>
              <a:rPr dirty="0" sz="1200" spc="-15">
                <a:latin typeface="Consolas"/>
                <a:cs typeface="Consolas"/>
              </a:rPr>
              <a:t> </a:t>
            </a:r>
            <a:r>
              <a:rPr dirty="0" sz="1200">
                <a:latin typeface="Consolas"/>
                <a:cs typeface="Consolas"/>
              </a:rPr>
              <a:t>ve</a:t>
            </a:r>
            <a:r>
              <a:rPr dirty="0" sz="1200" spc="-15">
                <a:latin typeface="Consolas"/>
                <a:cs typeface="Consolas"/>
              </a:rPr>
              <a:t> </a:t>
            </a:r>
            <a:r>
              <a:rPr dirty="0" sz="1200">
                <a:latin typeface="Consolas"/>
                <a:cs typeface="Consolas"/>
              </a:rPr>
              <a:t>global</a:t>
            </a:r>
            <a:r>
              <a:rPr dirty="0" sz="1200" spc="-15">
                <a:latin typeface="Consolas"/>
                <a:cs typeface="Consolas"/>
              </a:rPr>
              <a:t> </a:t>
            </a:r>
            <a:r>
              <a:rPr dirty="0" sz="1200">
                <a:latin typeface="Consolas"/>
                <a:cs typeface="Consolas"/>
              </a:rPr>
              <a:t>en</a:t>
            </a:r>
            <a:r>
              <a:rPr dirty="0" sz="1200" spc="-25">
                <a:latin typeface="Consolas"/>
                <a:cs typeface="Consolas"/>
              </a:rPr>
              <a:t> </a:t>
            </a:r>
            <a:r>
              <a:rPr dirty="0" sz="1200">
                <a:latin typeface="Consolas"/>
                <a:cs typeface="Consolas"/>
              </a:rPr>
              <a:t>iyi</a:t>
            </a:r>
            <a:r>
              <a:rPr dirty="0" sz="1200" spc="-25">
                <a:latin typeface="Consolas"/>
                <a:cs typeface="Consolas"/>
              </a:rPr>
              <a:t> </a:t>
            </a:r>
            <a:r>
              <a:rPr dirty="0" sz="1200">
                <a:latin typeface="Consolas"/>
                <a:cs typeface="Consolas"/>
              </a:rPr>
              <a:t>çözüme</a:t>
            </a:r>
            <a:r>
              <a:rPr dirty="0" sz="1200" spc="-25">
                <a:latin typeface="Consolas"/>
                <a:cs typeface="Consolas"/>
              </a:rPr>
              <a:t> </a:t>
            </a:r>
            <a:r>
              <a:rPr dirty="0" sz="1200">
                <a:latin typeface="Consolas"/>
                <a:cs typeface="Consolas"/>
              </a:rPr>
              <a:t>yönelir.</a:t>
            </a:r>
            <a:r>
              <a:rPr dirty="0" sz="1200" spc="-10">
                <a:latin typeface="Consolas"/>
                <a:cs typeface="Consolas"/>
              </a:rPr>
              <a:t> </a:t>
            </a:r>
            <a:r>
              <a:rPr dirty="0" sz="1200">
                <a:latin typeface="Consolas"/>
                <a:cs typeface="Consolas"/>
              </a:rPr>
              <a:t>Bu</a:t>
            </a:r>
            <a:r>
              <a:rPr dirty="0" sz="1200" spc="-15">
                <a:latin typeface="Consolas"/>
                <a:cs typeface="Consolas"/>
              </a:rPr>
              <a:t> </a:t>
            </a:r>
            <a:r>
              <a:rPr dirty="0" sz="1200" spc="-25">
                <a:latin typeface="Consolas"/>
                <a:cs typeface="Consolas"/>
              </a:rPr>
              <a:t>da </a:t>
            </a:r>
            <a:r>
              <a:rPr dirty="0" sz="1200">
                <a:latin typeface="Consolas"/>
                <a:cs typeface="Consolas"/>
              </a:rPr>
              <a:t>parçacığı</a:t>
            </a:r>
            <a:r>
              <a:rPr dirty="0" sz="1200" spc="-30">
                <a:latin typeface="Consolas"/>
                <a:cs typeface="Consolas"/>
              </a:rPr>
              <a:t> </a:t>
            </a:r>
            <a:r>
              <a:rPr dirty="0" sz="1200">
                <a:latin typeface="Consolas"/>
                <a:cs typeface="Consolas"/>
              </a:rPr>
              <a:t>çözümü</a:t>
            </a:r>
            <a:r>
              <a:rPr dirty="0" sz="1200" spc="-20">
                <a:latin typeface="Consolas"/>
                <a:cs typeface="Consolas"/>
              </a:rPr>
              <a:t> </a:t>
            </a:r>
            <a:r>
              <a:rPr dirty="0" sz="1200">
                <a:latin typeface="Consolas"/>
                <a:cs typeface="Consolas"/>
              </a:rPr>
              <a:t>en</a:t>
            </a:r>
            <a:r>
              <a:rPr dirty="0" sz="1200" spc="-25">
                <a:latin typeface="Consolas"/>
                <a:cs typeface="Consolas"/>
              </a:rPr>
              <a:t> </a:t>
            </a:r>
            <a:r>
              <a:rPr dirty="0" sz="1200">
                <a:latin typeface="Consolas"/>
                <a:cs typeface="Consolas"/>
              </a:rPr>
              <a:t>iyi</a:t>
            </a:r>
            <a:r>
              <a:rPr dirty="0" sz="1200" spc="-30">
                <a:latin typeface="Consolas"/>
                <a:cs typeface="Consolas"/>
              </a:rPr>
              <a:t> </a:t>
            </a:r>
            <a:r>
              <a:rPr dirty="0" sz="1200">
                <a:latin typeface="Consolas"/>
                <a:cs typeface="Consolas"/>
              </a:rPr>
              <a:t>parçacığın</a:t>
            </a:r>
            <a:r>
              <a:rPr dirty="0" sz="1200" spc="-15">
                <a:latin typeface="Consolas"/>
                <a:cs typeface="Consolas"/>
              </a:rPr>
              <a:t> </a:t>
            </a:r>
            <a:r>
              <a:rPr dirty="0" sz="1200">
                <a:latin typeface="Consolas"/>
                <a:cs typeface="Consolas"/>
              </a:rPr>
              <a:t>ve</a:t>
            </a:r>
            <a:r>
              <a:rPr dirty="0" sz="1200" spc="-30">
                <a:latin typeface="Consolas"/>
                <a:cs typeface="Consolas"/>
              </a:rPr>
              <a:t> </a:t>
            </a:r>
            <a:r>
              <a:rPr dirty="0" sz="1200">
                <a:latin typeface="Consolas"/>
                <a:cs typeface="Consolas"/>
              </a:rPr>
              <a:t>kendi</a:t>
            </a:r>
            <a:r>
              <a:rPr dirty="0" sz="1200" spc="-15">
                <a:latin typeface="Consolas"/>
                <a:cs typeface="Consolas"/>
              </a:rPr>
              <a:t> </a:t>
            </a:r>
            <a:r>
              <a:rPr dirty="0" sz="1200">
                <a:latin typeface="Consolas"/>
                <a:cs typeface="Consolas"/>
              </a:rPr>
              <a:t>en</a:t>
            </a:r>
            <a:r>
              <a:rPr dirty="0" sz="1200" spc="-30">
                <a:latin typeface="Consolas"/>
                <a:cs typeface="Consolas"/>
              </a:rPr>
              <a:t> </a:t>
            </a:r>
            <a:r>
              <a:rPr dirty="0" sz="1200">
                <a:latin typeface="Consolas"/>
                <a:cs typeface="Consolas"/>
              </a:rPr>
              <a:t>iyi</a:t>
            </a:r>
            <a:r>
              <a:rPr dirty="0" sz="1200" spc="-30">
                <a:latin typeface="Consolas"/>
                <a:cs typeface="Consolas"/>
              </a:rPr>
              <a:t> </a:t>
            </a:r>
            <a:r>
              <a:rPr dirty="0" sz="1200">
                <a:latin typeface="Consolas"/>
                <a:cs typeface="Consolas"/>
              </a:rPr>
              <a:t>durumunun</a:t>
            </a:r>
            <a:r>
              <a:rPr dirty="0" sz="1200" spc="-15">
                <a:latin typeface="Consolas"/>
                <a:cs typeface="Consolas"/>
              </a:rPr>
              <a:t> </a:t>
            </a:r>
            <a:r>
              <a:rPr dirty="0" sz="1200">
                <a:latin typeface="Consolas"/>
                <a:cs typeface="Consolas"/>
              </a:rPr>
              <a:t>yakınlarında</a:t>
            </a:r>
            <a:r>
              <a:rPr dirty="0" sz="1200" spc="-30">
                <a:latin typeface="Consolas"/>
                <a:cs typeface="Consolas"/>
              </a:rPr>
              <a:t> </a:t>
            </a:r>
            <a:r>
              <a:rPr dirty="0" sz="1200">
                <a:latin typeface="Consolas"/>
                <a:cs typeface="Consolas"/>
              </a:rPr>
              <a:t>aramaya</a:t>
            </a:r>
            <a:r>
              <a:rPr dirty="0" sz="1200" spc="-25">
                <a:latin typeface="Consolas"/>
                <a:cs typeface="Consolas"/>
              </a:rPr>
              <a:t> </a:t>
            </a:r>
            <a:r>
              <a:rPr dirty="0" sz="1200" spc="-10">
                <a:latin typeface="Consolas"/>
                <a:cs typeface="Consolas"/>
              </a:rPr>
              <a:t>iter.</a:t>
            </a:r>
            <a:endParaRPr sz="12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OPTİMİZASYON</a:t>
            </a:r>
            <a:r>
              <a:rPr dirty="0" spc="-260"/>
              <a:t> </a:t>
            </a:r>
            <a:r>
              <a:rPr dirty="0"/>
              <a:t>PROBLEMLERİNİN</a:t>
            </a:r>
            <a:r>
              <a:rPr dirty="0" spc="-260"/>
              <a:t> </a:t>
            </a:r>
            <a:r>
              <a:rPr dirty="0" spc="-10"/>
              <a:t>SINIFLANDIRILMASI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294505" y="777538"/>
            <a:ext cx="10530840" cy="24650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b="1" i="1">
                <a:latin typeface="Consolas"/>
                <a:cs typeface="Consolas"/>
              </a:rPr>
              <a:t>Sınırsız</a:t>
            </a:r>
            <a:r>
              <a:rPr dirty="0" sz="2000" spc="-30" b="1" i="1">
                <a:latin typeface="Consolas"/>
                <a:cs typeface="Consolas"/>
              </a:rPr>
              <a:t> </a:t>
            </a:r>
            <a:r>
              <a:rPr dirty="0" sz="2000" b="1" i="1">
                <a:latin typeface="Consolas"/>
                <a:cs typeface="Consolas"/>
              </a:rPr>
              <a:t>(Kısıtsız)</a:t>
            </a:r>
            <a:r>
              <a:rPr dirty="0" sz="2000" spc="-30" b="1" i="1">
                <a:latin typeface="Consolas"/>
                <a:cs typeface="Consolas"/>
              </a:rPr>
              <a:t> </a:t>
            </a:r>
            <a:r>
              <a:rPr dirty="0" sz="2000" b="1" i="1">
                <a:latin typeface="Consolas"/>
                <a:cs typeface="Consolas"/>
              </a:rPr>
              <a:t>Optimizasyon</a:t>
            </a:r>
            <a:r>
              <a:rPr dirty="0" sz="2000" spc="-50" b="1" i="1">
                <a:latin typeface="Consolas"/>
                <a:cs typeface="Consolas"/>
              </a:rPr>
              <a:t> </a:t>
            </a:r>
            <a:r>
              <a:rPr dirty="0" sz="2000" spc="-10" b="1" i="1">
                <a:latin typeface="Consolas"/>
                <a:cs typeface="Consolas"/>
              </a:rPr>
              <a:t>Problemleri:</a:t>
            </a:r>
            <a:endParaRPr sz="20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000">
              <a:latin typeface="Consolas"/>
              <a:cs typeface="Consolas"/>
            </a:endParaRPr>
          </a:p>
          <a:p>
            <a:pPr marL="354965" indent="-342265">
              <a:lnSpc>
                <a:spcPct val="100000"/>
              </a:lnSpc>
              <a:buFont typeface="Arial"/>
              <a:buChar char="•"/>
              <a:tabLst>
                <a:tab pos="354965" algn="l"/>
                <a:tab pos="1724025" algn="l"/>
                <a:tab pos="3648710" algn="l"/>
                <a:tab pos="5576570" algn="l"/>
                <a:tab pos="6943725" algn="l"/>
                <a:tab pos="7612380" algn="l"/>
                <a:tab pos="9119870" algn="l"/>
              </a:tabLst>
            </a:pPr>
            <a:r>
              <a:rPr dirty="0" sz="2000" spc="-10">
                <a:latin typeface="Consolas"/>
                <a:cs typeface="Consolas"/>
              </a:rPr>
              <a:t>Sınırsız</a:t>
            </a:r>
            <a:r>
              <a:rPr dirty="0" sz="2000">
                <a:latin typeface="Consolas"/>
                <a:cs typeface="Consolas"/>
              </a:rPr>
              <a:t>	</a:t>
            </a:r>
            <a:r>
              <a:rPr dirty="0" sz="2000" spc="-10">
                <a:latin typeface="Consolas"/>
                <a:cs typeface="Consolas"/>
              </a:rPr>
              <a:t>optimizasyon</a:t>
            </a:r>
            <a:r>
              <a:rPr dirty="0" sz="2000">
                <a:latin typeface="Consolas"/>
                <a:cs typeface="Consolas"/>
              </a:rPr>
              <a:t>	</a:t>
            </a:r>
            <a:r>
              <a:rPr dirty="0" sz="2000" spc="-10">
                <a:latin typeface="Consolas"/>
                <a:cs typeface="Consolas"/>
              </a:rPr>
              <a:t>problemleri,</a:t>
            </a:r>
            <a:r>
              <a:rPr dirty="0" sz="2000">
                <a:latin typeface="Consolas"/>
                <a:cs typeface="Consolas"/>
              </a:rPr>
              <a:t>	</a:t>
            </a:r>
            <a:r>
              <a:rPr dirty="0" sz="2000" spc="-10">
                <a:latin typeface="Consolas"/>
                <a:cs typeface="Consolas"/>
              </a:rPr>
              <a:t>herhangi</a:t>
            </a:r>
            <a:r>
              <a:rPr dirty="0" sz="2000">
                <a:latin typeface="Consolas"/>
                <a:cs typeface="Consolas"/>
              </a:rPr>
              <a:t>	</a:t>
            </a:r>
            <a:r>
              <a:rPr dirty="0" sz="2000" spc="-25">
                <a:latin typeface="Consolas"/>
                <a:cs typeface="Consolas"/>
              </a:rPr>
              <a:t>bir</a:t>
            </a:r>
            <a:r>
              <a:rPr dirty="0" sz="2000">
                <a:latin typeface="Consolas"/>
                <a:cs typeface="Consolas"/>
              </a:rPr>
              <a:t>	</a:t>
            </a:r>
            <a:r>
              <a:rPr dirty="0" sz="2000" spc="-10">
                <a:latin typeface="Consolas"/>
                <a:cs typeface="Consolas"/>
              </a:rPr>
              <a:t>kısıtlama</a:t>
            </a:r>
            <a:r>
              <a:rPr dirty="0" sz="2000">
                <a:latin typeface="Consolas"/>
                <a:cs typeface="Consolas"/>
              </a:rPr>
              <a:t>	</a:t>
            </a:r>
            <a:r>
              <a:rPr dirty="0" sz="2000" spc="-10">
                <a:latin typeface="Consolas"/>
                <a:cs typeface="Consolas"/>
              </a:rPr>
              <a:t>olmaksızın</a:t>
            </a:r>
            <a:endParaRPr sz="2000">
              <a:latin typeface="Consolas"/>
              <a:cs typeface="Consolas"/>
            </a:endParaRPr>
          </a:p>
          <a:p>
            <a:pPr marL="355600">
              <a:lnSpc>
                <a:spcPct val="100000"/>
              </a:lnSpc>
            </a:pPr>
            <a:r>
              <a:rPr dirty="0" sz="2000">
                <a:latin typeface="Consolas"/>
                <a:cs typeface="Consolas"/>
              </a:rPr>
              <a:t>optimize</a:t>
            </a:r>
            <a:r>
              <a:rPr dirty="0" sz="2000" spc="-30">
                <a:latin typeface="Consolas"/>
                <a:cs typeface="Consolas"/>
              </a:rPr>
              <a:t> </a:t>
            </a:r>
            <a:r>
              <a:rPr dirty="0" sz="2000">
                <a:latin typeface="Consolas"/>
                <a:cs typeface="Consolas"/>
              </a:rPr>
              <a:t>edilmeye</a:t>
            </a:r>
            <a:r>
              <a:rPr dirty="0" sz="2000" spc="-35">
                <a:latin typeface="Consolas"/>
                <a:cs typeface="Consolas"/>
              </a:rPr>
              <a:t> </a:t>
            </a:r>
            <a:r>
              <a:rPr dirty="0" sz="2000">
                <a:latin typeface="Consolas"/>
                <a:cs typeface="Consolas"/>
              </a:rPr>
              <a:t>çalışılan</a:t>
            </a:r>
            <a:r>
              <a:rPr dirty="0" sz="2000" spc="-20">
                <a:latin typeface="Consolas"/>
                <a:cs typeface="Consolas"/>
              </a:rPr>
              <a:t> </a:t>
            </a:r>
            <a:r>
              <a:rPr dirty="0" sz="2000">
                <a:latin typeface="Consolas"/>
                <a:cs typeface="Consolas"/>
              </a:rPr>
              <a:t>bir</a:t>
            </a:r>
            <a:r>
              <a:rPr dirty="0" sz="2000" spc="-25">
                <a:latin typeface="Consolas"/>
                <a:cs typeface="Consolas"/>
              </a:rPr>
              <a:t> </a:t>
            </a:r>
            <a:r>
              <a:rPr dirty="0" sz="2000">
                <a:latin typeface="Consolas"/>
                <a:cs typeface="Consolas"/>
              </a:rPr>
              <a:t>amaç</a:t>
            </a:r>
            <a:r>
              <a:rPr dirty="0" sz="2000" spc="-30">
                <a:latin typeface="Consolas"/>
                <a:cs typeface="Consolas"/>
              </a:rPr>
              <a:t> </a:t>
            </a:r>
            <a:r>
              <a:rPr dirty="0" sz="2000">
                <a:latin typeface="Consolas"/>
                <a:cs typeface="Consolas"/>
              </a:rPr>
              <a:t>fonksiyonuna</a:t>
            </a:r>
            <a:r>
              <a:rPr dirty="0" sz="2000" spc="-15">
                <a:latin typeface="Consolas"/>
                <a:cs typeface="Consolas"/>
              </a:rPr>
              <a:t> </a:t>
            </a:r>
            <a:r>
              <a:rPr dirty="0" sz="2000" spc="-10">
                <a:latin typeface="Consolas"/>
                <a:cs typeface="Consolas"/>
              </a:rPr>
              <a:t>sahiptir.</a:t>
            </a:r>
            <a:endParaRPr sz="20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60"/>
              </a:spcBef>
            </a:pPr>
            <a:endParaRPr sz="2000">
              <a:latin typeface="Consolas"/>
              <a:cs typeface="Consolas"/>
            </a:endParaRPr>
          </a:p>
          <a:p>
            <a:pPr algn="just" marL="351790" marR="5080" indent="-339725">
              <a:lnSpc>
                <a:spcPct val="100000"/>
              </a:lnSpc>
              <a:buFont typeface="Arial"/>
              <a:buChar char="•"/>
              <a:tabLst>
                <a:tab pos="354965" algn="l"/>
              </a:tabLst>
            </a:pPr>
            <a:r>
              <a:rPr dirty="0" sz="2000">
                <a:latin typeface="Consolas"/>
                <a:cs typeface="Consolas"/>
              </a:rPr>
              <a:t>Bu</a:t>
            </a:r>
            <a:r>
              <a:rPr dirty="0" sz="2000" spc="-310">
                <a:latin typeface="Consolas"/>
                <a:cs typeface="Consolas"/>
              </a:rPr>
              <a:t>  </a:t>
            </a:r>
            <a:r>
              <a:rPr dirty="0" sz="2000">
                <a:latin typeface="Consolas"/>
                <a:cs typeface="Consolas"/>
              </a:rPr>
              <a:t>tür</a:t>
            </a:r>
            <a:r>
              <a:rPr dirty="0" sz="2000" spc="-295">
                <a:latin typeface="Consolas"/>
                <a:cs typeface="Consolas"/>
              </a:rPr>
              <a:t>  </a:t>
            </a:r>
            <a:r>
              <a:rPr dirty="0" sz="2000">
                <a:latin typeface="Consolas"/>
                <a:cs typeface="Consolas"/>
              </a:rPr>
              <a:t>problemler,</a:t>
            </a:r>
            <a:r>
              <a:rPr dirty="0" sz="2000" spc="-295">
                <a:latin typeface="Consolas"/>
                <a:cs typeface="Consolas"/>
              </a:rPr>
              <a:t>  </a:t>
            </a:r>
            <a:r>
              <a:rPr dirty="0" sz="2000">
                <a:latin typeface="Consolas"/>
                <a:cs typeface="Consolas"/>
              </a:rPr>
              <a:t>genellikle</a:t>
            </a:r>
            <a:r>
              <a:rPr dirty="0" sz="2000" spc="490">
                <a:latin typeface="Consolas"/>
                <a:cs typeface="Consolas"/>
              </a:rPr>
              <a:t> </a:t>
            </a:r>
            <a:r>
              <a:rPr dirty="0" sz="2000">
                <a:latin typeface="Consolas"/>
                <a:cs typeface="Consolas"/>
              </a:rPr>
              <a:t>bir</a:t>
            </a:r>
            <a:r>
              <a:rPr dirty="0" sz="2000" spc="-295">
                <a:latin typeface="Consolas"/>
                <a:cs typeface="Consolas"/>
              </a:rPr>
              <a:t>  </a:t>
            </a:r>
            <a:r>
              <a:rPr dirty="0" sz="2000">
                <a:latin typeface="Consolas"/>
                <a:cs typeface="Consolas"/>
              </a:rPr>
              <a:t>fonksiyonun</a:t>
            </a:r>
            <a:r>
              <a:rPr dirty="0" sz="2000" spc="-300">
                <a:latin typeface="Consolas"/>
                <a:cs typeface="Consolas"/>
              </a:rPr>
              <a:t>  </a:t>
            </a:r>
            <a:r>
              <a:rPr dirty="0" sz="2000">
                <a:latin typeface="Consolas"/>
                <a:cs typeface="Consolas"/>
              </a:rPr>
              <a:t>en</a:t>
            </a:r>
            <a:r>
              <a:rPr dirty="0" sz="2000" spc="-300">
                <a:latin typeface="Consolas"/>
                <a:cs typeface="Consolas"/>
              </a:rPr>
              <a:t>  </a:t>
            </a:r>
            <a:r>
              <a:rPr dirty="0" sz="2000">
                <a:latin typeface="Consolas"/>
                <a:cs typeface="Consolas"/>
              </a:rPr>
              <a:t>büyük</a:t>
            </a:r>
            <a:r>
              <a:rPr dirty="0" sz="2000" spc="-300">
                <a:latin typeface="Consolas"/>
                <a:cs typeface="Consolas"/>
              </a:rPr>
              <a:t>  </a:t>
            </a:r>
            <a:r>
              <a:rPr dirty="0" sz="2000">
                <a:latin typeface="Consolas"/>
                <a:cs typeface="Consolas"/>
              </a:rPr>
              <a:t>veya</a:t>
            </a:r>
            <a:r>
              <a:rPr dirty="0" sz="2000" spc="495">
                <a:latin typeface="Consolas"/>
                <a:cs typeface="Consolas"/>
              </a:rPr>
              <a:t> </a:t>
            </a:r>
            <a:r>
              <a:rPr dirty="0" sz="2000">
                <a:latin typeface="Consolas"/>
                <a:cs typeface="Consolas"/>
              </a:rPr>
              <a:t>en</a:t>
            </a:r>
            <a:r>
              <a:rPr dirty="0" sz="2000" spc="-295">
                <a:latin typeface="Consolas"/>
                <a:cs typeface="Consolas"/>
              </a:rPr>
              <a:t>  </a:t>
            </a:r>
            <a:r>
              <a:rPr dirty="0" sz="2000" spc="-10">
                <a:latin typeface="Consolas"/>
                <a:cs typeface="Consolas"/>
              </a:rPr>
              <a:t>küçük </a:t>
            </a:r>
            <a:r>
              <a:rPr dirty="0" sz="2000" spc="-10">
                <a:latin typeface="Consolas"/>
                <a:cs typeface="Consolas"/>
              </a:rPr>
              <a:t>	</a:t>
            </a:r>
            <a:r>
              <a:rPr dirty="0" sz="2000">
                <a:latin typeface="Consolas"/>
                <a:cs typeface="Consolas"/>
              </a:rPr>
              <a:t>değerini</a:t>
            </a:r>
            <a:r>
              <a:rPr dirty="0" sz="2000" spc="210">
                <a:latin typeface="Consolas"/>
                <a:cs typeface="Consolas"/>
              </a:rPr>
              <a:t> </a:t>
            </a:r>
            <a:r>
              <a:rPr dirty="0" sz="2000">
                <a:latin typeface="Consolas"/>
                <a:cs typeface="Consolas"/>
              </a:rPr>
              <a:t>bulmayı</a:t>
            </a:r>
            <a:r>
              <a:rPr dirty="0" sz="2000" spc="215">
                <a:latin typeface="Consolas"/>
                <a:cs typeface="Consolas"/>
              </a:rPr>
              <a:t> </a:t>
            </a:r>
            <a:r>
              <a:rPr dirty="0" sz="2000">
                <a:latin typeface="Consolas"/>
                <a:cs typeface="Consolas"/>
              </a:rPr>
              <a:t>amaçlar</a:t>
            </a:r>
            <a:r>
              <a:rPr dirty="0" sz="2000" spc="210">
                <a:latin typeface="Consolas"/>
                <a:cs typeface="Consolas"/>
              </a:rPr>
              <a:t> </a:t>
            </a:r>
            <a:r>
              <a:rPr dirty="0" sz="2000">
                <a:latin typeface="Consolas"/>
                <a:cs typeface="Consolas"/>
              </a:rPr>
              <a:t>ve</a:t>
            </a:r>
            <a:r>
              <a:rPr dirty="0" sz="2000" spc="215">
                <a:latin typeface="Consolas"/>
                <a:cs typeface="Consolas"/>
              </a:rPr>
              <a:t> </a:t>
            </a:r>
            <a:r>
              <a:rPr dirty="0" sz="2000">
                <a:latin typeface="Consolas"/>
                <a:cs typeface="Consolas"/>
              </a:rPr>
              <a:t>karar</a:t>
            </a:r>
            <a:r>
              <a:rPr dirty="0" sz="2000" spc="215">
                <a:latin typeface="Consolas"/>
                <a:cs typeface="Consolas"/>
              </a:rPr>
              <a:t> </a:t>
            </a:r>
            <a:r>
              <a:rPr dirty="0" sz="2000">
                <a:latin typeface="Consolas"/>
                <a:cs typeface="Consolas"/>
              </a:rPr>
              <a:t>değişkenlerine</a:t>
            </a:r>
            <a:r>
              <a:rPr dirty="0" sz="2000" spc="220">
                <a:latin typeface="Consolas"/>
                <a:cs typeface="Consolas"/>
              </a:rPr>
              <a:t> </a:t>
            </a:r>
            <a:r>
              <a:rPr dirty="0" sz="2000">
                <a:latin typeface="Consolas"/>
                <a:cs typeface="Consolas"/>
              </a:rPr>
              <a:t>uygulanan</a:t>
            </a:r>
            <a:r>
              <a:rPr dirty="0" sz="2000" spc="220">
                <a:latin typeface="Consolas"/>
                <a:cs typeface="Consolas"/>
              </a:rPr>
              <a:t> </a:t>
            </a:r>
            <a:r>
              <a:rPr dirty="0" sz="2000">
                <a:latin typeface="Consolas"/>
                <a:cs typeface="Consolas"/>
              </a:rPr>
              <a:t>herhangi</a:t>
            </a:r>
            <a:r>
              <a:rPr dirty="0" sz="2000" spc="215">
                <a:latin typeface="Consolas"/>
                <a:cs typeface="Consolas"/>
              </a:rPr>
              <a:t> </a:t>
            </a:r>
            <a:r>
              <a:rPr dirty="0" sz="2000" spc="-25">
                <a:latin typeface="Consolas"/>
                <a:cs typeface="Consolas"/>
              </a:rPr>
              <a:t>bir </a:t>
            </a:r>
            <a:r>
              <a:rPr dirty="0" sz="2000" spc="-25">
                <a:latin typeface="Consolas"/>
                <a:cs typeface="Consolas"/>
              </a:rPr>
              <a:t>	</a:t>
            </a:r>
            <a:r>
              <a:rPr dirty="0" sz="2000">
                <a:latin typeface="Consolas"/>
                <a:cs typeface="Consolas"/>
              </a:rPr>
              <a:t>kısıtlama</a:t>
            </a:r>
            <a:r>
              <a:rPr dirty="0" sz="2000" spc="-30">
                <a:latin typeface="Consolas"/>
                <a:cs typeface="Consolas"/>
              </a:rPr>
              <a:t> </a:t>
            </a:r>
            <a:r>
              <a:rPr dirty="0" sz="2000" spc="-10">
                <a:latin typeface="Consolas"/>
                <a:cs typeface="Consolas"/>
              </a:rPr>
              <a:t>yoktur.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2953937" y="3520738"/>
            <a:ext cx="1563370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10">
                <a:latin typeface="Consolas"/>
                <a:cs typeface="Consolas"/>
              </a:rPr>
              <a:t>mühendislik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4880308" y="3520738"/>
            <a:ext cx="1563370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10">
                <a:latin typeface="Consolas"/>
                <a:cs typeface="Consolas"/>
              </a:rPr>
              <a:t>tasarımında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294505" y="3520738"/>
            <a:ext cx="2296795" cy="6362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55600" marR="5080" indent="-343535">
              <a:lnSpc>
                <a:spcPct val="100000"/>
              </a:lnSpc>
              <a:spcBef>
                <a:spcPts val="105"/>
              </a:spcBef>
              <a:buFont typeface="Arial"/>
              <a:buChar char="•"/>
              <a:tabLst>
                <a:tab pos="355600" algn="l"/>
                <a:tab pos="1862455" algn="l"/>
              </a:tabLst>
            </a:pPr>
            <a:r>
              <a:rPr dirty="0" sz="2000" spc="-10">
                <a:latin typeface="Consolas"/>
                <a:cs typeface="Consolas"/>
              </a:rPr>
              <a:t>Örneğin,</a:t>
            </a:r>
            <a:r>
              <a:rPr dirty="0" sz="2000">
                <a:latin typeface="Consolas"/>
                <a:cs typeface="Consolas"/>
              </a:rPr>
              <a:t>	</a:t>
            </a:r>
            <a:r>
              <a:rPr dirty="0" sz="2000" spc="-25">
                <a:latin typeface="Consolas"/>
                <a:cs typeface="Consolas"/>
              </a:rPr>
              <a:t>bir </a:t>
            </a:r>
            <a:r>
              <a:rPr dirty="0" sz="2000" spc="-10">
                <a:latin typeface="Consolas"/>
                <a:cs typeface="Consolas"/>
              </a:rPr>
              <a:t>maliyetini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2240805" y="3520738"/>
            <a:ext cx="6012180" cy="6362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r" marR="27305">
              <a:lnSpc>
                <a:spcPct val="100000"/>
              </a:lnSpc>
              <a:spcBef>
                <a:spcPts val="105"/>
              </a:spcBef>
            </a:pPr>
            <a:r>
              <a:rPr dirty="0" sz="2000" spc="-10">
                <a:latin typeface="Consolas"/>
                <a:cs typeface="Consolas"/>
              </a:rPr>
              <a:t>kullanılan</a:t>
            </a:r>
            <a:endParaRPr sz="2000">
              <a:latin typeface="Consolas"/>
              <a:cs typeface="Consolas"/>
            </a:endParaRPr>
          </a:p>
          <a:p>
            <a:pPr algn="r" marR="5080">
              <a:lnSpc>
                <a:spcPct val="100000"/>
              </a:lnSpc>
            </a:pPr>
            <a:r>
              <a:rPr dirty="0" sz="2000">
                <a:latin typeface="Consolas"/>
                <a:cs typeface="Consolas"/>
              </a:rPr>
              <a:t>minimize</a:t>
            </a:r>
            <a:r>
              <a:rPr dirty="0" sz="2000" spc="-305">
                <a:latin typeface="Consolas"/>
                <a:cs typeface="Consolas"/>
              </a:rPr>
              <a:t>  </a:t>
            </a:r>
            <a:r>
              <a:rPr dirty="0" sz="2000">
                <a:latin typeface="Consolas"/>
                <a:cs typeface="Consolas"/>
              </a:rPr>
              <a:t>etmek</a:t>
            </a:r>
            <a:r>
              <a:rPr dirty="0" sz="2000" spc="-295">
                <a:latin typeface="Consolas"/>
                <a:cs typeface="Consolas"/>
              </a:rPr>
              <a:t>  </a:t>
            </a:r>
            <a:r>
              <a:rPr dirty="0" sz="2000">
                <a:latin typeface="Consolas"/>
                <a:cs typeface="Consolas"/>
              </a:rPr>
              <a:t>için</a:t>
            </a:r>
            <a:r>
              <a:rPr dirty="0" sz="2000" spc="500">
                <a:latin typeface="Consolas"/>
                <a:cs typeface="Consolas"/>
              </a:rPr>
              <a:t> </a:t>
            </a:r>
            <a:r>
              <a:rPr dirty="0" sz="2000">
                <a:latin typeface="Consolas"/>
                <a:cs typeface="Consolas"/>
              </a:rPr>
              <a:t>en</a:t>
            </a:r>
            <a:r>
              <a:rPr dirty="0" sz="2000" spc="-295">
                <a:latin typeface="Consolas"/>
                <a:cs typeface="Consolas"/>
              </a:rPr>
              <a:t>  </a:t>
            </a:r>
            <a:r>
              <a:rPr dirty="0" sz="2000">
                <a:latin typeface="Consolas"/>
                <a:cs typeface="Consolas"/>
              </a:rPr>
              <a:t>uygun</a:t>
            </a:r>
            <a:r>
              <a:rPr dirty="0" sz="2000" spc="-300">
                <a:latin typeface="Consolas"/>
                <a:cs typeface="Consolas"/>
              </a:rPr>
              <a:t>  </a:t>
            </a:r>
            <a:r>
              <a:rPr dirty="0" sz="2000">
                <a:latin typeface="Consolas"/>
                <a:cs typeface="Consolas"/>
              </a:rPr>
              <a:t>şekli</a:t>
            </a:r>
            <a:r>
              <a:rPr dirty="0" sz="2000" spc="-295">
                <a:latin typeface="Consolas"/>
                <a:cs typeface="Consolas"/>
              </a:rPr>
              <a:t>  </a:t>
            </a:r>
            <a:r>
              <a:rPr dirty="0" sz="2000" spc="-10">
                <a:latin typeface="Consolas"/>
                <a:cs typeface="Consolas"/>
              </a:rPr>
              <a:t>bulma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8432985" y="3520738"/>
            <a:ext cx="2393950" cy="6362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 indent="161290">
              <a:lnSpc>
                <a:spcPct val="100000"/>
              </a:lnSpc>
              <a:spcBef>
                <a:spcPts val="105"/>
              </a:spcBef>
              <a:tabLst>
                <a:tab pos="981710" algn="l"/>
              </a:tabLst>
            </a:pPr>
            <a:r>
              <a:rPr dirty="0" sz="2000" spc="-25">
                <a:latin typeface="Consolas"/>
                <a:cs typeface="Consolas"/>
              </a:rPr>
              <a:t>bir</a:t>
            </a:r>
            <a:r>
              <a:rPr dirty="0" sz="2000">
                <a:latin typeface="Consolas"/>
                <a:cs typeface="Consolas"/>
              </a:rPr>
              <a:t>	</a:t>
            </a:r>
            <a:r>
              <a:rPr dirty="0" sz="2000" spc="-10">
                <a:latin typeface="Consolas"/>
                <a:cs typeface="Consolas"/>
              </a:rPr>
              <a:t>malzemenin </a:t>
            </a:r>
            <a:r>
              <a:rPr dirty="0" sz="2000" spc="-20">
                <a:latin typeface="Consolas"/>
                <a:cs typeface="Consolas"/>
              </a:rPr>
              <a:t>veya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9198036" y="3825638"/>
            <a:ext cx="1627505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>
                <a:latin typeface="Consolas"/>
                <a:cs typeface="Consolas"/>
              </a:rPr>
              <a:t>bir</a:t>
            </a:r>
            <a:r>
              <a:rPr dirty="0" sz="2000" spc="500">
                <a:latin typeface="Consolas"/>
                <a:cs typeface="Consolas"/>
              </a:rPr>
              <a:t> </a:t>
            </a:r>
            <a:r>
              <a:rPr dirty="0" sz="2000" spc="-10">
                <a:latin typeface="Consolas"/>
                <a:cs typeface="Consolas"/>
              </a:rPr>
              <a:t>tedarik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294837" y="4130539"/>
            <a:ext cx="10532110" cy="15506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4965">
              <a:lnSpc>
                <a:spcPct val="100000"/>
              </a:lnSpc>
              <a:spcBef>
                <a:spcPts val="100"/>
              </a:spcBef>
            </a:pPr>
            <a:r>
              <a:rPr dirty="0" sz="2000">
                <a:latin typeface="Consolas"/>
                <a:cs typeface="Consolas"/>
              </a:rPr>
              <a:t>zincirindeki</a:t>
            </a:r>
            <a:r>
              <a:rPr dirty="0" sz="2000" spc="70">
                <a:latin typeface="Consolas"/>
                <a:cs typeface="Consolas"/>
              </a:rPr>
              <a:t> </a:t>
            </a:r>
            <a:r>
              <a:rPr dirty="0" sz="2000">
                <a:latin typeface="Consolas"/>
                <a:cs typeface="Consolas"/>
              </a:rPr>
              <a:t>toplam</a:t>
            </a:r>
            <a:r>
              <a:rPr dirty="0" sz="2000" spc="65">
                <a:latin typeface="Consolas"/>
                <a:cs typeface="Consolas"/>
              </a:rPr>
              <a:t> </a:t>
            </a:r>
            <a:r>
              <a:rPr dirty="0" sz="2000">
                <a:latin typeface="Consolas"/>
                <a:cs typeface="Consolas"/>
              </a:rPr>
              <a:t>maliyeti</a:t>
            </a:r>
            <a:r>
              <a:rPr dirty="0" sz="2000" spc="65">
                <a:latin typeface="Consolas"/>
                <a:cs typeface="Consolas"/>
              </a:rPr>
              <a:t> </a:t>
            </a:r>
            <a:r>
              <a:rPr dirty="0" sz="2000">
                <a:latin typeface="Consolas"/>
                <a:cs typeface="Consolas"/>
              </a:rPr>
              <a:t>minimize</a:t>
            </a:r>
            <a:r>
              <a:rPr dirty="0" sz="2000" spc="65">
                <a:latin typeface="Consolas"/>
                <a:cs typeface="Consolas"/>
              </a:rPr>
              <a:t> </a:t>
            </a:r>
            <a:r>
              <a:rPr dirty="0" sz="2000">
                <a:latin typeface="Consolas"/>
                <a:cs typeface="Consolas"/>
              </a:rPr>
              <a:t>etmek</a:t>
            </a:r>
            <a:r>
              <a:rPr dirty="0" sz="2000" spc="60">
                <a:latin typeface="Consolas"/>
                <a:cs typeface="Consolas"/>
              </a:rPr>
              <a:t> </a:t>
            </a:r>
            <a:r>
              <a:rPr dirty="0" sz="2000">
                <a:latin typeface="Consolas"/>
                <a:cs typeface="Consolas"/>
              </a:rPr>
              <a:t>için</a:t>
            </a:r>
            <a:r>
              <a:rPr dirty="0" sz="2000" spc="55">
                <a:latin typeface="Consolas"/>
                <a:cs typeface="Consolas"/>
              </a:rPr>
              <a:t> </a:t>
            </a:r>
            <a:r>
              <a:rPr dirty="0" sz="2000">
                <a:latin typeface="Consolas"/>
                <a:cs typeface="Consolas"/>
              </a:rPr>
              <a:t>en</a:t>
            </a:r>
            <a:r>
              <a:rPr dirty="0" sz="2000" spc="70">
                <a:latin typeface="Consolas"/>
                <a:cs typeface="Consolas"/>
              </a:rPr>
              <a:t> </a:t>
            </a:r>
            <a:r>
              <a:rPr dirty="0" sz="2000">
                <a:latin typeface="Consolas"/>
                <a:cs typeface="Consolas"/>
              </a:rPr>
              <a:t>uygun</a:t>
            </a:r>
            <a:r>
              <a:rPr dirty="0" sz="2000" spc="70">
                <a:latin typeface="Consolas"/>
                <a:cs typeface="Consolas"/>
              </a:rPr>
              <a:t> </a:t>
            </a:r>
            <a:r>
              <a:rPr dirty="0" sz="2000">
                <a:latin typeface="Consolas"/>
                <a:cs typeface="Consolas"/>
              </a:rPr>
              <a:t>lojistik</a:t>
            </a:r>
            <a:r>
              <a:rPr dirty="0" sz="2000" spc="60">
                <a:latin typeface="Consolas"/>
                <a:cs typeface="Consolas"/>
              </a:rPr>
              <a:t> </a:t>
            </a:r>
            <a:r>
              <a:rPr dirty="0" sz="2000" spc="-10">
                <a:latin typeface="Consolas"/>
                <a:cs typeface="Consolas"/>
              </a:rPr>
              <a:t>planı</a:t>
            </a:r>
            <a:endParaRPr sz="2000">
              <a:latin typeface="Consolas"/>
              <a:cs typeface="Consolas"/>
            </a:endParaRPr>
          </a:p>
          <a:p>
            <a:pPr marL="354965">
              <a:lnSpc>
                <a:spcPct val="100000"/>
              </a:lnSpc>
              <a:spcBef>
                <a:spcPts val="5"/>
              </a:spcBef>
            </a:pPr>
            <a:r>
              <a:rPr dirty="0" sz="2000">
                <a:latin typeface="Consolas"/>
                <a:cs typeface="Consolas"/>
              </a:rPr>
              <a:t>bulma</a:t>
            </a:r>
            <a:r>
              <a:rPr dirty="0" sz="2000" spc="-30">
                <a:latin typeface="Consolas"/>
                <a:cs typeface="Consolas"/>
              </a:rPr>
              <a:t> </a:t>
            </a:r>
            <a:r>
              <a:rPr dirty="0" sz="2000">
                <a:latin typeface="Consolas"/>
                <a:cs typeface="Consolas"/>
              </a:rPr>
              <a:t>gibi</a:t>
            </a:r>
            <a:r>
              <a:rPr dirty="0" sz="2000" spc="-45">
                <a:latin typeface="Consolas"/>
                <a:cs typeface="Consolas"/>
              </a:rPr>
              <a:t> </a:t>
            </a:r>
            <a:r>
              <a:rPr dirty="0" sz="2000">
                <a:latin typeface="Consolas"/>
                <a:cs typeface="Consolas"/>
              </a:rPr>
              <a:t>problemler</a:t>
            </a:r>
            <a:r>
              <a:rPr dirty="0" sz="2000" spc="-40">
                <a:latin typeface="Consolas"/>
                <a:cs typeface="Consolas"/>
              </a:rPr>
              <a:t> </a:t>
            </a:r>
            <a:r>
              <a:rPr dirty="0" sz="2000">
                <a:latin typeface="Consolas"/>
                <a:cs typeface="Consolas"/>
              </a:rPr>
              <a:t>sınırsız</a:t>
            </a:r>
            <a:r>
              <a:rPr dirty="0" sz="2000" spc="-20">
                <a:latin typeface="Consolas"/>
                <a:cs typeface="Consolas"/>
              </a:rPr>
              <a:t> </a:t>
            </a:r>
            <a:r>
              <a:rPr dirty="0" sz="2000">
                <a:latin typeface="Consolas"/>
                <a:cs typeface="Consolas"/>
              </a:rPr>
              <a:t>optimizasyon</a:t>
            </a:r>
            <a:r>
              <a:rPr dirty="0" sz="2000" spc="-45">
                <a:latin typeface="Consolas"/>
                <a:cs typeface="Consolas"/>
              </a:rPr>
              <a:t> </a:t>
            </a:r>
            <a:r>
              <a:rPr dirty="0" sz="2000">
                <a:latin typeface="Consolas"/>
                <a:cs typeface="Consolas"/>
              </a:rPr>
              <a:t>problemlerine</a:t>
            </a:r>
            <a:r>
              <a:rPr dirty="0" sz="2000" spc="-15">
                <a:latin typeface="Consolas"/>
                <a:cs typeface="Consolas"/>
              </a:rPr>
              <a:t> </a:t>
            </a:r>
            <a:r>
              <a:rPr dirty="0" sz="2000" spc="-10">
                <a:latin typeface="Consolas"/>
                <a:cs typeface="Consolas"/>
              </a:rPr>
              <a:t>örnektir.</a:t>
            </a:r>
            <a:endParaRPr sz="20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0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dirty="0" sz="2000">
                <a:latin typeface="Consolas"/>
                <a:cs typeface="Consolas"/>
              </a:rPr>
              <a:t>Sınırlı</a:t>
            </a:r>
            <a:r>
              <a:rPr dirty="0" sz="2000" spc="-10">
                <a:latin typeface="Consolas"/>
                <a:cs typeface="Consolas"/>
              </a:rPr>
              <a:t> </a:t>
            </a:r>
            <a:r>
              <a:rPr dirty="0" sz="2000">
                <a:latin typeface="Consolas"/>
                <a:cs typeface="Consolas"/>
              </a:rPr>
              <a:t>ve</a:t>
            </a:r>
            <a:r>
              <a:rPr dirty="0" sz="2000" spc="-10">
                <a:latin typeface="Consolas"/>
                <a:cs typeface="Consolas"/>
              </a:rPr>
              <a:t> </a:t>
            </a:r>
            <a:r>
              <a:rPr dirty="0" sz="2000">
                <a:latin typeface="Consolas"/>
                <a:cs typeface="Consolas"/>
              </a:rPr>
              <a:t>sınırsız optimizasyon</a:t>
            </a:r>
            <a:r>
              <a:rPr dirty="0" sz="2000" spc="-10">
                <a:latin typeface="Consolas"/>
                <a:cs typeface="Consolas"/>
              </a:rPr>
              <a:t> </a:t>
            </a:r>
            <a:r>
              <a:rPr dirty="0" sz="2000">
                <a:latin typeface="Consolas"/>
                <a:cs typeface="Consolas"/>
              </a:rPr>
              <a:t>problemleri,</a:t>
            </a:r>
            <a:r>
              <a:rPr dirty="0" sz="2000" spc="15">
                <a:latin typeface="Consolas"/>
                <a:cs typeface="Consolas"/>
              </a:rPr>
              <a:t> </a:t>
            </a:r>
            <a:r>
              <a:rPr dirty="0" sz="2000">
                <a:latin typeface="Consolas"/>
                <a:cs typeface="Consolas"/>
              </a:rPr>
              <a:t>farklı matematiksel</a:t>
            </a:r>
            <a:r>
              <a:rPr dirty="0" sz="2000" spc="-5">
                <a:latin typeface="Consolas"/>
                <a:cs typeface="Consolas"/>
              </a:rPr>
              <a:t> </a:t>
            </a:r>
            <a:r>
              <a:rPr dirty="0" sz="2000" spc="-10">
                <a:latin typeface="Consolas"/>
                <a:cs typeface="Consolas"/>
              </a:rPr>
              <a:t>yöntemler</a:t>
            </a:r>
            <a:endParaRPr sz="20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tabLst>
                <a:tab pos="628015" algn="l"/>
                <a:tab pos="2639695" algn="l"/>
                <a:tab pos="4650105" algn="l"/>
                <a:tab pos="6661784" algn="l"/>
                <a:tab pos="7416165" algn="l"/>
                <a:tab pos="8170545" algn="l"/>
                <a:tab pos="9204960" algn="l"/>
                <a:tab pos="9959340" algn="l"/>
              </a:tabLst>
            </a:pPr>
            <a:r>
              <a:rPr dirty="0" sz="2000" spc="-25">
                <a:latin typeface="Consolas"/>
                <a:cs typeface="Consolas"/>
              </a:rPr>
              <a:t>ve</a:t>
            </a:r>
            <a:r>
              <a:rPr dirty="0" sz="2000">
                <a:latin typeface="Consolas"/>
                <a:cs typeface="Consolas"/>
              </a:rPr>
              <a:t>	</a:t>
            </a:r>
            <a:r>
              <a:rPr dirty="0" sz="2000" spc="-10">
                <a:latin typeface="Consolas"/>
                <a:cs typeface="Consolas"/>
              </a:rPr>
              <a:t>algoritmalar</a:t>
            </a:r>
            <a:r>
              <a:rPr dirty="0" sz="2000">
                <a:latin typeface="Consolas"/>
                <a:cs typeface="Consolas"/>
              </a:rPr>
              <a:t>	</a:t>
            </a:r>
            <a:r>
              <a:rPr dirty="0" sz="2000" spc="-10">
                <a:latin typeface="Consolas"/>
                <a:cs typeface="Consolas"/>
              </a:rPr>
              <a:t>kullanılarak</a:t>
            </a:r>
            <a:r>
              <a:rPr dirty="0" sz="2000">
                <a:latin typeface="Consolas"/>
                <a:cs typeface="Consolas"/>
              </a:rPr>
              <a:t>	</a:t>
            </a:r>
            <a:r>
              <a:rPr dirty="0" sz="2000" spc="-10">
                <a:latin typeface="Consolas"/>
                <a:cs typeface="Consolas"/>
              </a:rPr>
              <a:t>çözülebilir.</a:t>
            </a:r>
            <a:r>
              <a:rPr dirty="0" sz="2000">
                <a:latin typeface="Consolas"/>
                <a:cs typeface="Consolas"/>
              </a:rPr>
              <a:t>	</a:t>
            </a:r>
            <a:r>
              <a:rPr dirty="0" sz="2000" spc="-25">
                <a:latin typeface="Consolas"/>
                <a:cs typeface="Consolas"/>
              </a:rPr>
              <a:t>Her</a:t>
            </a:r>
            <a:r>
              <a:rPr dirty="0" sz="2000">
                <a:latin typeface="Consolas"/>
                <a:cs typeface="Consolas"/>
              </a:rPr>
              <a:t>	</a:t>
            </a:r>
            <a:r>
              <a:rPr dirty="0" sz="2000" spc="-25">
                <a:latin typeface="Consolas"/>
                <a:cs typeface="Consolas"/>
              </a:rPr>
              <a:t>iki</a:t>
            </a:r>
            <a:r>
              <a:rPr dirty="0" sz="2000">
                <a:latin typeface="Consolas"/>
                <a:cs typeface="Consolas"/>
              </a:rPr>
              <a:t>	</a:t>
            </a:r>
            <a:r>
              <a:rPr dirty="0" sz="2000" spc="-10">
                <a:latin typeface="Consolas"/>
                <a:cs typeface="Consolas"/>
              </a:rPr>
              <a:t>türde</a:t>
            </a:r>
            <a:r>
              <a:rPr dirty="0" sz="2000">
                <a:latin typeface="Consolas"/>
                <a:cs typeface="Consolas"/>
              </a:rPr>
              <a:t>	</a:t>
            </a:r>
            <a:r>
              <a:rPr dirty="0" sz="2000" spc="-25">
                <a:latin typeface="Consolas"/>
                <a:cs typeface="Consolas"/>
              </a:rPr>
              <a:t>de,</a:t>
            </a:r>
            <a:r>
              <a:rPr dirty="0" sz="2000">
                <a:latin typeface="Consolas"/>
                <a:cs typeface="Consolas"/>
              </a:rPr>
              <a:t>	</a:t>
            </a:r>
            <a:r>
              <a:rPr dirty="0" sz="2000" spc="-20">
                <a:latin typeface="Consolas"/>
                <a:cs typeface="Consolas"/>
              </a:rPr>
              <a:t>amaç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295092" y="5654788"/>
            <a:ext cx="9227820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>
                <a:latin typeface="Consolas"/>
                <a:cs typeface="Consolas"/>
              </a:rPr>
              <a:t>fonksiyonunun</a:t>
            </a:r>
            <a:r>
              <a:rPr dirty="0" sz="2000" spc="300">
                <a:latin typeface="Consolas"/>
                <a:cs typeface="Consolas"/>
              </a:rPr>
              <a:t> </a:t>
            </a:r>
            <a:r>
              <a:rPr dirty="0" sz="2000">
                <a:latin typeface="Consolas"/>
                <a:cs typeface="Consolas"/>
              </a:rPr>
              <a:t>optimize</a:t>
            </a:r>
            <a:r>
              <a:rPr dirty="0" sz="2000" spc="325">
                <a:latin typeface="Consolas"/>
                <a:cs typeface="Consolas"/>
              </a:rPr>
              <a:t> </a:t>
            </a:r>
            <a:r>
              <a:rPr dirty="0" sz="2000">
                <a:latin typeface="Consolas"/>
                <a:cs typeface="Consolas"/>
              </a:rPr>
              <a:t>edilmesi</a:t>
            </a:r>
            <a:r>
              <a:rPr dirty="0" sz="2000" spc="310">
                <a:latin typeface="Consolas"/>
                <a:cs typeface="Consolas"/>
              </a:rPr>
              <a:t> </a:t>
            </a:r>
            <a:r>
              <a:rPr dirty="0" sz="2000">
                <a:latin typeface="Consolas"/>
                <a:cs typeface="Consolas"/>
              </a:rPr>
              <a:t>ve</a:t>
            </a:r>
            <a:r>
              <a:rPr dirty="0" sz="2000" spc="315">
                <a:latin typeface="Consolas"/>
                <a:cs typeface="Consolas"/>
              </a:rPr>
              <a:t> </a:t>
            </a:r>
            <a:r>
              <a:rPr dirty="0" sz="2000">
                <a:latin typeface="Consolas"/>
                <a:cs typeface="Consolas"/>
              </a:rPr>
              <a:t>karar</a:t>
            </a:r>
            <a:r>
              <a:rPr dirty="0" sz="2000" spc="315">
                <a:latin typeface="Consolas"/>
                <a:cs typeface="Consolas"/>
              </a:rPr>
              <a:t> </a:t>
            </a:r>
            <a:r>
              <a:rPr dirty="0" sz="2000">
                <a:latin typeface="Consolas"/>
                <a:cs typeface="Consolas"/>
              </a:rPr>
              <a:t>değişkenlerinin</a:t>
            </a:r>
            <a:r>
              <a:rPr dirty="0" sz="2000" spc="315">
                <a:latin typeface="Consolas"/>
                <a:cs typeface="Consolas"/>
              </a:rPr>
              <a:t> </a:t>
            </a:r>
            <a:r>
              <a:rPr dirty="0" sz="2000" spc="-10">
                <a:latin typeface="Consolas"/>
                <a:cs typeface="Consolas"/>
              </a:rPr>
              <a:t>belirli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295855" y="5654788"/>
            <a:ext cx="10528935" cy="6362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9384665">
              <a:lnSpc>
                <a:spcPct val="100000"/>
              </a:lnSpc>
              <a:spcBef>
                <a:spcPts val="100"/>
              </a:spcBef>
              <a:tabLst>
                <a:tab pos="1333500" algn="l"/>
                <a:tab pos="2235835" algn="l"/>
                <a:tab pos="3834765" algn="l"/>
                <a:tab pos="5574665" algn="l"/>
                <a:tab pos="6195060" algn="l"/>
                <a:tab pos="7237730" algn="l"/>
                <a:tab pos="9255125" algn="l"/>
              </a:tabLst>
            </a:pPr>
            <a:r>
              <a:rPr dirty="0" sz="2000" spc="-10">
                <a:latin typeface="Consolas"/>
                <a:cs typeface="Consolas"/>
              </a:rPr>
              <a:t>kısıtlar altında</a:t>
            </a:r>
            <a:r>
              <a:rPr dirty="0" sz="2000">
                <a:latin typeface="Consolas"/>
                <a:cs typeface="Consolas"/>
              </a:rPr>
              <a:t>	</a:t>
            </a:r>
            <a:r>
              <a:rPr dirty="0" sz="2000" spc="-20">
                <a:latin typeface="Consolas"/>
                <a:cs typeface="Consolas"/>
              </a:rPr>
              <a:t>veya</a:t>
            </a:r>
            <a:r>
              <a:rPr dirty="0" sz="2000">
                <a:latin typeface="Consolas"/>
                <a:cs typeface="Consolas"/>
              </a:rPr>
              <a:t>	</a:t>
            </a:r>
            <a:r>
              <a:rPr dirty="0" sz="2000" spc="-10">
                <a:latin typeface="Consolas"/>
                <a:cs typeface="Consolas"/>
              </a:rPr>
              <a:t>kısıtlama</a:t>
            </a:r>
            <a:r>
              <a:rPr dirty="0" sz="2000">
                <a:latin typeface="Consolas"/>
                <a:cs typeface="Consolas"/>
              </a:rPr>
              <a:t>	</a:t>
            </a:r>
            <a:r>
              <a:rPr dirty="0" sz="2000" spc="-10">
                <a:latin typeface="Consolas"/>
                <a:cs typeface="Consolas"/>
              </a:rPr>
              <a:t>olmaksızın</a:t>
            </a:r>
            <a:r>
              <a:rPr dirty="0" sz="2000">
                <a:latin typeface="Consolas"/>
                <a:cs typeface="Consolas"/>
              </a:rPr>
              <a:t>	</a:t>
            </a:r>
            <a:r>
              <a:rPr dirty="0" sz="2000" spc="-25">
                <a:latin typeface="Consolas"/>
                <a:cs typeface="Consolas"/>
              </a:rPr>
              <a:t>en</a:t>
            </a:r>
            <a:r>
              <a:rPr dirty="0" sz="2000">
                <a:latin typeface="Consolas"/>
                <a:cs typeface="Consolas"/>
              </a:rPr>
              <a:t>	</a:t>
            </a:r>
            <a:r>
              <a:rPr dirty="0" sz="2000" spc="-10">
                <a:latin typeface="Consolas"/>
                <a:cs typeface="Consolas"/>
              </a:rPr>
              <a:t>uygun</a:t>
            </a:r>
            <a:r>
              <a:rPr dirty="0" sz="2000">
                <a:latin typeface="Consolas"/>
                <a:cs typeface="Consolas"/>
              </a:rPr>
              <a:t>	</a:t>
            </a:r>
            <a:r>
              <a:rPr dirty="0" sz="2000" spc="-10">
                <a:latin typeface="Consolas"/>
                <a:cs typeface="Consolas"/>
              </a:rPr>
              <a:t>değerlerinin</a:t>
            </a:r>
            <a:r>
              <a:rPr dirty="0" sz="2000">
                <a:latin typeface="Consolas"/>
                <a:cs typeface="Consolas"/>
              </a:rPr>
              <a:t>	</a:t>
            </a:r>
            <a:r>
              <a:rPr dirty="0" sz="2000" spc="-10">
                <a:latin typeface="Consolas"/>
                <a:cs typeface="Consolas"/>
              </a:rPr>
              <a:t>bulunması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295855" y="6264589"/>
            <a:ext cx="1563370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10">
                <a:latin typeface="Consolas"/>
                <a:cs typeface="Consolas"/>
              </a:rPr>
              <a:t>hedeflenir.</a:t>
            </a:r>
            <a:endParaRPr sz="2000">
              <a:latin typeface="Consolas"/>
              <a:cs typeface="Consolas"/>
            </a:endParaRPr>
          </a:p>
        </p:txBody>
      </p:sp>
      <p:pic>
        <p:nvPicPr>
          <p:cNvPr id="14" name="object 1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281981" y="1"/>
            <a:ext cx="910018" cy="6857998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960755">
              <a:lnSpc>
                <a:spcPct val="100000"/>
              </a:lnSpc>
              <a:spcBef>
                <a:spcPts val="100"/>
              </a:spcBef>
            </a:pPr>
            <a:r>
              <a:rPr dirty="0"/>
              <a:t>PSO’NUN</a:t>
            </a:r>
            <a:r>
              <a:rPr dirty="0" spc="-190"/>
              <a:t> </a:t>
            </a:r>
            <a:r>
              <a:rPr dirty="0"/>
              <a:t>MATEMATİKSEL</a:t>
            </a:r>
            <a:r>
              <a:rPr dirty="0" spc="-190"/>
              <a:t> </a:t>
            </a:r>
            <a:r>
              <a:rPr dirty="0" spc="-10"/>
              <a:t>MODELİ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1243088" y="779061"/>
            <a:ext cx="580199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5600" algn="l"/>
              </a:tabLst>
            </a:pPr>
            <a:r>
              <a:rPr dirty="0" sz="1800" b="1">
                <a:solidFill>
                  <a:srgbClr val="0D0D0D"/>
                </a:solidFill>
                <a:latin typeface="Consolas"/>
                <a:cs typeface="Consolas"/>
              </a:rPr>
              <a:t>Hedef</a:t>
            </a:r>
            <a:r>
              <a:rPr dirty="0" sz="1800" spc="300" b="1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 b="1">
                <a:solidFill>
                  <a:srgbClr val="0D0D0D"/>
                </a:solidFill>
                <a:latin typeface="Consolas"/>
                <a:cs typeface="Consolas"/>
              </a:rPr>
              <a:t>Fonksiyon</a:t>
            </a:r>
            <a:r>
              <a:rPr dirty="0" sz="1800" spc="300" b="1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 b="1">
                <a:solidFill>
                  <a:srgbClr val="0D0D0D"/>
                </a:solidFill>
                <a:latin typeface="Consolas"/>
                <a:cs typeface="Consolas"/>
              </a:rPr>
              <a:t>Değerlerini</a:t>
            </a:r>
            <a:r>
              <a:rPr dirty="0" sz="1800" spc="300" b="1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 b="1">
                <a:solidFill>
                  <a:srgbClr val="0D0D0D"/>
                </a:solidFill>
                <a:latin typeface="Consolas"/>
                <a:cs typeface="Consolas"/>
              </a:rPr>
              <a:t>Hesaplama:</a:t>
            </a:r>
            <a:r>
              <a:rPr dirty="0" sz="1800" spc="305" b="1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 spc="-25">
                <a:solidFill>
                  <a:srgbClr val="0D0D0D"/>
                </a:solidFill>
                <a:latin typeface="Consolas"/>
                <a:cs typeface="Consolas"/>
              </a:rPr>
              <a:t>Her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hedef</a:t>
            </a:r>
            <a:r>
              <a:rPr dirty="0" sz="1800" spc="-2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fonksiyon</a:t>
            </a:r>
            <a:r>
              <a:rPr dirty="0" sz="1800" spc="-3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değerleri</a:t>
            </a:r>
            <a:r>
              <a:rPr dirty="0" sz="1800" spc="-3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 spc="-10">
                <a:solidFill>
                  <a:srgbClr val="0D0D0D"/>
                </a:solidFill>
                <a:latin typeface="Consolas"/>
                <a:cs typeface="Consolas"/>
              </a:rPr>
              <a:t>hesaplanır.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7188289" y="779061"/>
            <a:ext cx="45847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bir</a:t>
            </a:r>
            <a:r>
              <a:rPr dirty="0" sz="1800" spc="31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parçacığın</a:t>
            </a:r>
            <a:r>
              <a:rPr dirty="0" sz="1800" spc="30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bulunduğu</a:t>
            </a:r>
            <a:r>
              <a:rPr dirty="0" sz="1800" spc="31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konum</a:t>
            </a:r>
            <a:r>
              <a:rPr dirty="0" sz="1800" spc="30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 spc="-20">
                <a:solidFill>
                  <a:srgbClr val="0D0D0D"/>
                </a:solidFill>
                <a:latin typeface="Consolas"/>
                <a:cs typeface="Consolas"/>
              </a:rPr>
              <a:t>için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5" name="object 5" descr="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algn="just" marL="354330" marR="5080" indent="-34226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5600" algn="l"/>
              </a:tabLst>
            </a:pPr>
            <a:r>
              <a:rPr dirty="0">
                <a:solidFill>
                  <a:srgbClr val="0D0D0D"/>
                </a:solidFill>
                <a:latin typeface="Consolas"/>
                <a:cs typeface="Consolas"/>
              </a:rPr>
              <a:t>En</a:t>
            </a:r>
            <a:r>
              <a:rPr dirty="0" spc="-2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>
                <a:solidFill>
                  <a:srgbClr val="0D0D0D"/>
                </a:solidFill>
                <a:latin typeface="Consolas"/>
                <a:cs typeface="Consolas"/>
              </a:rPr>
              <a:t>İyi</a:t>
            </a:r>
            <a:r>
              <a:rPr dirty="0" spc="-1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>
                <a:solidFill>
                  <a:srgbClr val="0D0D0D"/>
                </a:solidFill>
                <a:latin typeface="Consolas"/>
                <a:cs typeface="Consolas"/>
              </a:rPr>
              <a:t>Konumları</a:t>
            </a:r>
            <a:r>
              <a:rPr dirty="0" spc="-1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>
                <a:solidFill>
                  <a:srgbClr val="0D0D0D"/>
                </a:solidFill>
                <a:latin typeface="Consolas"/>
                <a:cs typeface="Consolas"/>
              </a:rPr>
              <a:t>Güncelleme:</a:t>
            </a:r>
            <a:r>
              <a:rPr dirty="0" spc="-1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b="0">
                <a:solidFill>
                  <a:srgbClr val="0D0D0D"/>
                </a:solidFill>
                <a:latin typeface="Consolas"/>
                <a:cs typeface="Consolas"/>
              </a:rPr>
              <a:t>Her</a:t>
            </a:r>
            <a:r>
              <a:rPr dirty="0" spc="-10" b="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b="0">
                <a:solidFill>
                  <a:srgbClr val="0D0D0D"/>
                </a:solidFill>
                <a:latin typeface="Consolas"/>
                <a:cs typeface="Consolas"/>
              </a:rPr>
              <a:t>bir</a:t>
            </a:r>
            <a:r>
              <a:rPr dirty="0" spc="-10" b="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b="0">
                <a:solidFill>
                  <a:srgbClr val="0D0D0D"/>
                </a:solidFill>
                <a:latin typeface="Consolas"/>
                <a:cs typeface="Consolas"/>
              </a:rPr>
              <a:t>parçacığın</a:t>
            </a:r>
            <a:r>
              <a:rPr dirty="0" spc="-5" b="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b="0">
                <a:solidFill>
                  <a:srgbClr val="0D0D0D"/>
                </a:solidFill>
                <a:latin typeface="Consolas"/>
                <a:cs typeface="Consolas"/>
              </a:rPr>
              <a:t>en</a:t>
            </a:r>
            <a:r>
              <a:rPr dirty="0" spc="-25" b="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b="0">
                <a:solidFill>
                  <a:srgbClr val="0D0D0D"/>
                </a:solidFill>
                <a:latin typeface="Consolas"/>
                <a:cs typeface="Consolas"/>
              </a:rPr>
              <a:t>iyi</a:t>
            </a:r>
            <a:r>
              <a:rPr dirty="0" spc="-10" b="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b="0">
                <a:solidFill>
                  <a:srgbClr val="0D0D0D"/>
                </a:solidFill>
                <a:latin typeface="Consolas"/>
                <a:cs typeface="Consolas"/>
              </a:rPr>
              <a:t>(en</a:t>
            </a:r>
            <a:r>
              <a:rPr dirty="0" spc="-10" b="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b="0">
                <a:solidFill>
                  <a:srgbClr val="0D0D0D"/>
                </a:solidFill>
                <a:latin typeface="Consolas"/>
                <a:cs typeface="Consolas"/>
              </a:rPr>
              <a:t>düşük)</a:t>
            </a:r>
            <a:r>
              <a:rPr dirty="0" spc="-15" b="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b="0">
                <a:solidFill>
                  <a:srgbClr val="0D0D0D"/>
                </a:solidFill>
                <a:latin typeface="Consolas"/>
                <a:cs typeface="Consolas"/>
              </a:rPr>
              <a:t>hedef </a:t>
            </a:r>
            <a:r>
              <a:rPr dirty="0" spc="-10" b="0">
                <a:solidFill>
                  <a:srgbClr val="0D0D0D"/>
                </a:solidFill>
                <a:latin typeface="Consolas"/>
                <a:cs typeface="Consolas"/>
              </a:rPr>
              <a:t>fonksiyon </a:t>
            </a:r>
            <a:r>
              <a:rPr dirty="0" spc="-10" b="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b="0">
                <a:solidFill>
                  <a:srgbClr val="0D0D0D"/>
                </a:solidFill>
                <a:latin typeface="Consolas"/>
                <a:cs typeface="Consolas"/>
              </a:rPr>
              <a:t>değeri</a:t>
            </a:r>
            <a:r>
              <a:rPr dirty="0" spc="-165" b="0">
                <a:solidFill>
                  <a:srgbClr val="0D0D0D"/>
                </a:solidFill>
                <a:latin typeface="Consolas"/>
                <a:cs typeface="Consolas"/>
              </a:rPr>
              <a:t>  </a:t>
            </a:r>
            <a:r>
              <a:rPr dirty="0" b="0">
                <a:solidFill>
                  <a:srgbClr val="0D0D0D"/>
                </a:solidFill>
                <a:latin typeface="Consolas"/>
                <a:cs typeface="Consolas"/>
              </a:rPr>
              <a:t>kontrol</a:t>
            </a:r>
            <a:r>
              <a:rPr dirty="0" spc="-165" b="0">
                <a:solidFill>
                  <a:srgbClr val="0D0D0D"/>
                </a:solidFill>
                <a:latin typeface="Consolas"/>
                <a:cs typeface="Consolas"/>
              </a:rPr>
              <a:t>  </a:t>
            </a:r>
            <a:r>
              <a:rPr dirty="0" b="0">
                <a:solidFill>
                  <a:srgbClr val="0D0D0D"/>
                </a:solidFill>
                <a:latin typeface="Consolas"/>
                <a:cs typeface="Consolas"/>
              </a:rPr>
              <a:t>edilir.</a:t>
            </a:r>
            <a:r>
              <a:rPr dirty="0" spc="-155" b="0">
                <a:solidFill>
                  <a:srgbClr val="0D0D0D"/>
                </a:solidFill>
                <a:latin typeface="Consolas"/>
                <a:cs typeface="Consolas"/>
              </a:rPr>
              <a:t>  </a:t>
            </a:r>
            <a:r>
              <a:rPr dirty="0" b="0">
                <a:solidFill>
                  <a:srgbClr val="0D0D0D"/>
                </a:solidFill>
                <a:latin typeface="Consolas"/>
                <a:cs typeface="Consolas"/>
              </a:rPr>
              <a:t>Eğer</a:t>
            </a:r>
            <a:r>
              <a:rPr dirty="0" spc="-155" b="0">
                <a:solidFill>
                  <a:srgbClr val="0D0D0D"/>
                </a:solidFill>
                <a:latin typeface="Consolas"/>
                <a:cs typeface="Consolas"/>
              </a:rPr>
              <a:t>  </a:t>
            </a:r>
            <a:r>
              <a:rPr dirty="0" b="0">
                <a:solidFill>
                  <a:srgbClr val="0D0D0D"/>
                </a:solidFill>
                <a:latin typeface="Consolas"/>
                <a:cs typeface="Consolas"/>
              </a:rPr>
              <a:t>parçacığın</a:t>
            </a:r>
            <a:r>
              <a:rPr dirty="0" spc="-160" b="0">
                <a:solidFill>
                  <a:srgbClr val="0D0D0D"/>
                </a:solidFill>
                <a:latin typeface="Consolas"/>
                <a:cs typeface="Consolas"/>
              </a:rPr>
              <a:t>  </a:t>
            </a:r>
            <a:r>
              <a:rPr dirty="0" b="0">
                <a:solidFill>
                  <a:srgbClr val="0D0D0D"/>
                </a:solidFill>
                <a:latin typeface="Consolas"/>
                <a:cs typeface="Consolas"/>
              </a:rPr>
              <a:t>bulunduğu</a:t>
            </a:r>
            <a:r>
              <a:rPr dirty="0" spc="-160" b="0">
                <a:solidFill>
                  <a:srgbClr val="0D0D0D"/>
                </a:solidFill>
                <a:latin typeface="Consolas"/>
                <a:cs typeface="Consolas"/>
              </a:rPr>
              <a:t>  </a:t>
            </a:r>
            <a:r>
              <a:rPr dirty="0" b="0">
                <a:solidFill>
                  <a:srgbClr val="0D0D0D"/>
                </a:solidFill>
                <a:latin typeface="Consolas"/>
                <a:cs typeface="Consolas"/>
              </a:rPr>
              <a:t>konum,</a:t>
            </a:r>
            <a:r>
              <a:rPr dirty="0" spc="-155" b="0">
                <a:solidFill>
                  <a:srgbClr val="0D0D0D"/>
                </a:solidFill>
                <a:latin typeface="Consolas"/>
                <a:cs typeface="Consolas"/>
              </a:rPr>
              <a:t>  </a:t>
            </a:r>
            <a:r>
              <a:rPr dirty="0" b="0">
                <a:solidFill>
                  <a:srgbClr val="0D0D0D"/>
                </a:solidFill>
                <a:latin typeface="Consolas"/>
                <a:cs typeface="Consolas"/>
              </a:rPr>
              <a:t>daha</a:t>
            </a:r>
            <a:r>
              <a:rPr dirty="0" spc="-155" b="0">
                <a:solidFill>
                  <a:srgbClr val="0D0D0D"/>
                </a:solidFill>
                <a:latin typeface="Consolas"/>
                <a:cs typeface="Consolas"/>
              </a:rPr>
              <a:t>  </a:t>
            </a:r>
            <a:r>
              <a:rPr dirty="0" b="0">
                <a:solidFill>
                  <a:srgbClr val="0D0D0D"/>
                </a:solidFill>
                <a:latin typeface="Consolas"/>
                <a:cs typeface="Consolas"/>
              </a:rPr>
              <a:t>önceki</a:t>
            </a:r>
            <a:r>
              <a:rPr dirty="0" spc="-165" b="0">
                <a:solidFill>
                  <a:srgbClr val="0D0D0D"/>
                </a:solidFill>
                <a:latin typeface="Consolas"/>
                <a:cs typeface="Consolas"/>
              </a:rPr>
              <a:t>  </a:t>
            </a:r>
            <a:r>
              <a:rPr dirty="0" b="0">
                <a:solidFill>
                  <a:srgbClr val="0D0D0D"/>
                </a:solidFill>
                <a:latin typeface="Consolas"/>
                <a:cs typeface="Consolas"/>
              </a:rPr>
              <a:t>en</a:t>
            </a:r>
            <a:r>
              <a:rPr dirty="0" spc="-160" b="0">
                <a:solidFill>
                  <a:srgbClr val="0D0D0D"/>
                </a:solidFill>
                <a:latin typeface="Consolas"/>
                <a:cs typeface="Consolas"/>
              </a:rPr>
              <a:t>  </a:t>
            </a:r>
            <a:r>
              <a:rPr dirty="0" spc="-25" b="0">
                <a:solidFill>
                  <a:srgbClr val="0D0D0D"/>
                </a:solidFill>
                <a:latin typeface="Consolas"/>
                <a:cs typeface="Consolas"/>
              </a:rPr>
              <a:t>iyi </a:t>
            </a:r>
            <a:r>
              <a:rPr dirty="0" spc="-25" b="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b="0">
                <a:solidFill>
                  <a:srgbClr val="0D0D0D"/>
                </a:solidFill>
                <a:latin typeface="Consolas"/>
                <a:cs typeface="Consolas"/>
              </a:rPr>
              <a:t>konumundan</a:t>
            </a:r>
            <a:r>
              <a:rPr dirty="0" spc="-25" b="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b="0">
                <a:solidFill>
                  <a:srgbClr val="0D0D0D"/>
                </a:solidFill>
                <a:latin typeface="Consolas"/>
                <a:cs typeface="Consolas"/>
              </a:rPr>
              <a:t>daha</a:t>
            </a:r>
            <a:r>
              <a:rPr dirty="0" spc="-25" b="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b="0">
                <a:solidFill>
                  <a:srgbClr val="0D0D0D"/>
                </a:solidFill>
                <a:latin typeface="Consolas"/>
                <a:cs typeface="Consolas"/>
              </a:rPr>
              <a:t>iyiyse,</a:t>
            </a:r>
            <a:r>
              <a:rPr dirty="0" spc="-15" b="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b="0">
                <a:solidFill>
                  <a:srgbClr val="0D0D0D"/>
                </a:solidFill>
                <a:latin typeface="Consolas"/>
                <a:cs typeface="Consolas"/>
              </a:rPr>
              <a:t>bu</a:t>
            </a:r>
            <a:r>
              <a:rPr dirty="0" spc="-25" b="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b="0">
                <a:solidFill>
                  <a:srgbClr val="0D0D0D"/>
                </a:solidFill>
                <a:latin typeface="Consolas"/>
                <a:cs typeface="Consolas"/>
              </a:rPr>
              <a:t>konum</a:t>
            </a:r>
            <a:r>
              <a:rPr dirty="0" spc="-10" b="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b="0">
                <a:solidFill>
                  <a:srgbClr val="0D0D0D"/>
                </a:solidFill>
                <a:latin typeface="Consolas"/>
                <a:cs typeface="Consolas"/>
              </a:rPr>
              <a:t>en</a:t>
            </a:r>
            <a:r>
              <a:rPr dirty="0" spc="-10" b="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b="0">
                <a:solidFill>
                  <a:srgbClr val="0D0D0D"/>
                </a:solidFill>
                <a:latin typeface="Consolas"/>
                <a:cs typeface="Consolas"/>
              </a:rPr>
              <a:t>iyi</a:t>
            </a:r>
            <a:r>
              <a:rPr dirty="0" spc="-25" b="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b="0">
                <a:solidFill>
                  <a:srgbClr val="0D0D0D"/>
                </a:solidFill>
                <a:latin typeface="Consolas"/>
                <a:cs typeface="Consolas"/>
              </a:rPr>
              <a:t>konum</a:t>
            </a:r>
            <a:r>
              <a:rPr dirty="0" spc="-25" b="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b="0">
                <a:solidFill>
                  <a:srgbClr val="0D0D0D"/>
                </a:solidFill>
                <a:latin typeface="Consolas"/>
                <a:cs typeface="Consolas"/>
              </a:rPr>
              <a:t>olarak</a:t>
            </a:r>
            <a:r>
              <a:rPr dirty="0" spc="-10" b="0">
                <a:solidFill>
                  <a:srgbClr val="0D0D0D"/>
                </a:solidFill>
                <a:latin typeface="Consolas"/>
                <a:cs typeface="Consolas"/>
              </a:rPr>
              <a:t> kaydedilir.</a:t>
            </a:r>
          </a:p>
          <a:p>
            <a:pPr>
              <a:lnSpc>
                <a:spcPct val="100000"/>
              </a:lnSpc>
              <a:spcBef>
                <a:spcPts val="50"/>
              </a:spcBef>
              <a:buClr>
                <a:srgbClr val="0D0D0D"/>
              </a:buClr>
              <a:buFont typeface="Arial"/>
              <a:buChar char="•"/>
            </a:pPr>
          </a:p>
          <a:p>
            <a:pPr algn="just" marL="354965" marR="8255" indent="-342900">
              <a:lnSpc>
                <a:spcPct val="100000"/>
              </a:lnSpc>
              <a:buFont typeface="Arial"/>
              <a:buChar char="•"/>
              <a:tabLst>
                <a:tab pos="354965" algn="l"/>
              </a:tabLst>
            </a:pPr>
            <a:r>
              <a:rPr dirty="0">
                <a:solidFill>
                  <a:srgbClr val="0D0D0D"/>
                </a:solidFill>
                <a:latin typeface="Consolas"/>
                <a:cs typeface="Consolas"/>
              </a:rPr>
              <a:t>Global</a:t>
            </a:r>
            <a:r>
              <a:rPr dirty="0" spc="315">
                <a:solidFill>
                  <a:srgbClr val="0D0D0D"/>
                </a:solidFill>
                <a:latin typeface="Consolas"/>
                <a:cs typeface="Consolas"/>
              </a:rPr>
              <a:t>  </a:t>
            </a:r>
            <a:r>
              <a:rPr dirty="0">
                <a:solidFill>
                  <a:srgbClr val="0D0D0D"/>
                </a:solidFill>
                <a:latin typeface="Consolas"/>
                <a:cs typeface="Consolas"/>
              </a:rPr>
              <a:t>En</a:t>
            </a:r>
            <a:r>
              <a:rPr dirty="0" spc="320">
                <a:solidFill>
                  <a:srgbClr val="0D0D0D"/>
                </a:solidFill>
                <a:latin typeface="Consolas"/>
                <a:cs typeface="Consolas"/>
              </a:rPr>
              <a:t>  </a:t>
            </a:r>
            <a:r>
              <a:rPr dirty="0">
                <a:solidFill>
                  <a:srgbClr val="0D0D0D"/>
                </a:solidFill>
                <a:latin typeface="Consolas"/>
                <a:cs typeface="Consolas"/>
              </a:rPr>
              <a:t>İyi</a:t>
            </a:r>
            <a:r>
              <a:rPr dirty="0" spc="315">
                <a:solidFill>
                  <a:srgbClr val="0D0D0D"/>
                </a:solidFill>
                <a:latin typeface="Consolas"/>
                <a:cs typeface="Consolas"/>
              </a:rPr>
              <a:t>  </a:t>
            </a:r>
            <a:r>
              <a:rPr dirty="0">
                <a:solidFill>
                  <a:srgbClr val="0D0D0D"/>
                </a:solidFill>
                <a:latin typeface="Consolas"/>
                <a:cs typeface="Consolas"/>
              </a:rPr>
              <a:t>Konumu</a:t>
            </a:r>
            <a:r>
              <a:rPr dirty="0" spc="320">
                <a:solidFill>
                  <a:srgbClr val="0D0D0D"/>
                </a:solidFill>
                <a:latin typeface="Consolas"/>
                <a:cs typeface="Consolas"/>
              </a:rPr>
              <a:t>  </a:t>
            </a:r>
            <a:r>
              <a:rPr dirty="0">
                <a:solidFill>
                  <a:srgbClr val="0D0D0D"/>
                </a:solidFill>
                <a:latin typeface="Consolas"/>
                <a:cs typeface="Consolas"/>
              </a:rPr>
              <a:t>Belirleme:</a:t>
            </a:r>
            <a:r>
              <a:rPr dirty="0" spc="315">
                <a:solidFill>
                  <a:srgbClr val="0D0D0D"/>
                </a:solidFill>
                <a:latin typeface="Consolas"/>
                <a:cs typeface="Consolas"/>
              </a:rPr>
              <a:t>  </a:t>
            </a:r>
            <a:r>
              <a:rPr dirty="0" b="0">
                <a:solidFill>
                  <a:srgbClr val="0D0D0D"/>
                </a:solidFill>
                <a:latin typeface="Consolas"/>
                <a:cs typeface="Consolas"/>
              </a:rPr>
              <a:t>Tüm</a:t>
            </a:r>
            <a:r>
              <a:rPr dirty="0" spc="320" b="0">
                <a:solidFill>
                  <a:srgbClr val="0D0D0D"/>
                </a:solidFill>
                <a:latin typeface="Consolas"/>
                <a:cs typeface="Consolas"/>
              </a:rPr>
              <a:t>  </a:t>
            </a:r>
            <a:r>
              <a:rPr dirty="0" b="0">
                <a:solidFill>
                  <a:srgbClr val="0D0D0D"/>
                </a:solidFill>
                <a:latin typeface="Consolas"/>
                <a:cs typeface="Consolas"/>
              </a:rPr>
              <a:t>parçacıkların</a:t>
            </a:r>
            <a:r>
              <a:rPr dirty="0" spc="315" b="0">
                <a:solidFill>
                  <a:srgbClr val="0D0D0D"/>
                </a:solidFill>
                <a:latin typeface="Consolas"/>
                <a:cs typeface="Consolas"/>
              </a:rPr>
              <a:t>  </a:t>
            </a:r>
            <a:r>
              <a:rPr dirty="0" b="0">
                <a:solidFill>
                  <a:srgbClr val="0D0D0D"/>
                </a:solidFill>
                <a:latin typeface="Consolas"/>
                <a:cs typeface="Consolas"/>
              </a:rPr>
              <a:t>en</a:t>
            </a:r>
            <a:r>
              <a:rPr dirty="0" spc="320" b="0">
                <a:solidFill>
                  <a:srgbClr val="0D0D0D"/>
                </a:solidFill>
                <a:latin typeface="Consolas"/>
                <a:cs typeface="Consolas"/>
              </a:rPr>
              <a:t>  </a:t>
            </a:r>
            <a:r>
              <a:rPr dirty="0" b="0">
                <a:solidFill>
                  <a:srgbClr val="0D0D0D"/>
                </a:solidFill>
                <a:latin typeface="Consolas"/>
                <a:cs typeface="Consolas"/>
              </a:rPr>
              <a:t>iyi</a:t>
            </a:r>
            <a:r>
              <a:rPr dirty="0" spc="315" b="0">
                <a:solidFill>
                  <a:srgbClr val="0D0D0D"/>
                </a:solidFill>
                <a:latin typeface="Consolas"/>
                <a:cs typeface="Consolas"/>
              </a:rPr>
              <a:t>  </a:t>
            </a:r>
            <a:r>
              <a:rPr dirty="0" spc="-10" b="0">
                <a:solidFill>
                  <a:srgbClr val="0D0D0D"/>
                </a:solidFill>
                <a:latin typeface="Consolas"/>
                <a:cs typeface="Consolas"/>
              </a:rPr>
              <a:t>konumları </a:t>
            </a:r>
            <a:r>
              <a:rPr dirty="0" b="0">
                <a:solidFill>
                  <a:srgbClr val="0D0D0D"/>
                </a:solidFill>
                <a:latin typeface="Consolas"/>
                <a:cs typeface="Consolas"/>
              </a:rPr>
              <a:t>karşılaştırılarak</a:t>
            </a:r>
            <a:r>
              <a:rPr dirty="0" spc="-30" b="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b="0">
                <a:solidFill>
                  <a:srgbClr val="0D0D0D"/>
                </a:solidFill>
                <a:latin typeface="Consolas"/>
                <a:cs typeface="Consolas"/>
              </a:rPr>
              <a:t>global</a:t>
            </a:r>
            <a:r>
              <a:rPr dirty="0" spc="-20" b="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b="0">
                <a:solidFill>
                  <a:srgbClr val="0D0D0D"/>
                </a:solidFill>
                <a:latin typeface="Consolas"/>
                <a:cs typeface="Consolas"/>
              </a:rPr>
              <a:t>en</a:t>
            </a:r>
            <a:r>
              <a:rPr dirty="0" spc="-30" b="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b="0">
                <a:solidFill>
                  <a:srgbClr val="0D0D0D"/>
                </a:solidFill>
                <a:latin typeface="Consolas"/>
                <a:cs typeface="Consolas"/>
              </a:rPr>
              <a:t>iyi</a:t>
            </a:r>
            <a:r>
              <a:rPr dirty="0" spc="-15" b="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b="0">
                <a:solidFill>
                  <a:srgbClr val="0D0D0D"/>
                </a:solidFill>
                <a:latin typeface="Consolas"/>
                <a:cs typeface="Consolas"/>
              </a:rPr>
              <a:t>konum</a:t>
            </a:r>
            <a:r>
              <a:rPr dirty="0" spc="-30" b="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pc="-10" b="0">
                <a:solidFill>
                  <a:srgbClr val="0D0D0D"/>
                </a:solidFill>
                <a:latin typeface="Consolas"/>
                <a:cs typeface="Consolas"/>
              </a:rPr>
              <a:t>belirlenir.</a:t>
            </a:r>
          </a:p>
        </p:txBody>
      </p:sp>
      <p:sp>
        <p:nvSpPr>
          <p:cNvPr id="6" name="object 6" descr=""/>
          <p:cNvSpPr txBox="1"/>
          <p:nvPr/>
        </p:nvSpPr>
        <p:spPr>
          <a:xfrm>
            <a:off x="1243088" y="3522260"/>
            <a:ext cx="478091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4965" algn="l"/>
                <a:tab pos="935990" algn="l"/>
                <a:tab pos="1391285" algn="l"/>
                <a:tab pos="2225040" algn="l"/>
                <a:tab pos="3810000" algn="l"/>
                <a:tab pos="4390390" algn="l"/>
              </a:tabLst>
            </a:pPr>
            <a:r>
              <a:rPr dirty="0" sz="1800" spc="-25" b="1">
                <a:solidFill>
                  <a:srgbClr val="0D0D0D"/>
                </a:solidFill>
                <a:latin typeface="Consolas"/>
                <a:cs typeface="Consolas"/>
              </a:rPr>
              <a:t>Hız</a:t>
            </a:r>
            <a:r>
              <a:rPr dirty="0" sz="1800" b="1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1800" spc="-25" b="1">
                <a:solidFill>
                  <a:srgbClr val="0D0D0D"/>
                </a:solidFill>
                <a:latin typeface="Consolas"/>
                <a:cs typeface="Consolas"/>
              </a:rPr>
              <a:t>ve</a:t>
            </a:r>
            <a:r>
              <a:rPr dirty="0" sz="1800" b="1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1800" spc="-10" b="1">
                <a:solidFill>
                  <a:srgbClr val="0D0D0D"/>
                </a:solidFill>
                <a:latin typeface="Consolas"/>
                <a:cs typeface="Consolas"/>
              </a:rPr>
              <a:t>Konum</a:t>
            </a:r>
            <a:r>
              <a:rPr dirty="0" sz="1800" b="1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1800" spc="-10" b="1">
                <a:solidFill>
                  <a:srgbClr val="0D0D0D"/>
                </a:solidFill>
                <a:latin typeface="Consolas"/>
                <a:cs typeface="Consolas"/>
              </a:rPr>
              <a:t>Güncelleme:</a:t>
            </a:r>
            <a:r>
              <a:rPr dirty="0" sz="1800" b="1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1800" spc="-25">
                <a:solidFill>
                  <a:srgbClr val="0D0D0D"/>
                </a:solidFill>
                <a:latin typeface="Consolas"/>
                <a:cs typeface="Consolas"/>
              </a:rPr>
              <a:t>Her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1800" spc="-25">
                <a:solidFill>
                  <a:srgbClr val="0D0D0D"/>
                </a:solidFill>
                <a:latin typeface="Consolas"/>
                <a:cs typeface="Consolas"/>
              </a:rPr>
              <a:t>bir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7665148" y="3522260"/>
            <a:ext cx="52578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20">
                <a:solidFill>
                  <a:srgbClr val="0D0D0D"/>
                </a:solidFill>
                <a:latin typeface="Consolas"/>
                <a:cs typeface="Consolas"/>
              </a:rPr>
              <a:t>hızı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9786556" y="3522260"/>
            <a:ext cx="198564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722120" algn="l"/>
              </a:tabLst>
            </a:pPr>
            <a:r>
              <a:rPr dirty="0" sz="1800" spc="-10">
                <a:solidFill>
                  <a:srgbClr val="0D0D0D"/>
                </a:solidFill>
                <a:latin typeface="Consolas"/>
                <a:cs typeface="Consolas"/>
              </a:rPr>
              <a:t>güncellenir.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1800" spc="-25">
                <a:solidFill>
                  <a:srgbClr val="0D0D0D"/>
                </a:solidFill>
                <a:latin typeface="Consolas"/>
                <a:cs typeface="Consolas"/>
              </a:rPr>
              <a:t>Bu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6194336" y="3522260"/>
            <a:ext cx="129032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1016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solidFill>
                  <a:srgbClr val="0D0D0D"/>
                </a:solidFill>
                <a:latin typeface="Consolas"/>
                <a:cs typeface="Consolas"/>
              </a:rPr>
              <a:t>parçacığın konumları,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7730528" y="3796581"/>
            <a:ext cx="90233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solidFill>
                  <a:srgbClr val="0D0D0D"/>
                </a:solidFill>
                <a:latin typeface="Consolas"/>
                <a:cs typeface="Consolas"/>
              </a:rPr>
              <a:t>hızları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8370836" y="3522260"/>
            <a:ext cx="133096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69265" algn="l"/>
              </a:tabLst>
            </a:pPr>
            <a:r>
              <a:rPr dirty="0" sz="1800" spc="-25">
                <a:solidFill>
                  <a:srgbClr val="0D0D0D"/>
                </a:solidFill>
                <a:latin typeface="Consolas"/>
                <a:cs typeface="Consolas"/>
              </a:rPr>
              <a:t>ve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1800" spc="-10">
                <a:solidFill>
                  <a:srgbClr val="0D0D0D"/>
                </a:solidFill>
                <a:latin typeface="Consolas"/>
                <a:cs typeface="Consolas"/>
              </a:rPr>
              <a:t>konumu</a:t>
            </a:r>
            <a:endParaRPr sz="1800">
              <a:latin typeface="Consolas"/>
              <a:cs typeface="Consolas"/>
            </a:endParaRPr>
          </a:p>
          <a:p>
            <a:pPr marL="533400">
              <a:lnSpc>
                <a:spcPct val="100000"/>
              </a:lnSpc>
              <a:tabLst>
                <a:tab pos="1065530" algn="l"/>
              </a:tabLst>
            </a:pPr>
            <a:r>
              <a:rPr dirty="0" sz="1800" spc="-25">
                <a:solidFill>
                  <a:srgbClr val="0D0D0D"/>
                </a:solidFill>
                <a:latin typeface="Consolas"/>
                <a:cs typeface="Consolas"/>
              </a:rPr>
              <a:t>ve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1800" spc="-25">
                <a:solidFill>
                  <a:srgbClr val="0D0D0D"/>
                </a:solidFill>
                <a:latin typeface="Consolas"/>
                <a:cs typeface="Consolas"/>
              </a:rPr>
              <a:t>en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9957092" y="3796581"/>
            <a:ext cx="18161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71830" algn="l"/>
              </a:tabLst>
            </a:pPr>
            <a:r>
              <a:rPr dirty="0" sz="1800" spc="-25">
                <a:solidFill>
                  <a:srgbClr val="0D0D0D"/>
                </a:solidFill>
                <a:latin typeface="Consolas"/>
                <a:cs typeface="Consolas"/>
              </a:rPr>
              <a:t>iyi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1800" spc="-10">
                <a:solidFill>
                  <a:srgbClr val="0D0D0D"/>
                </a:solidFill>
                <a:latin typeface="Consolas"/>
                <a:cs typeface="Consolas"/>
              </a:rPr>
              <a:t>konumları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1585760" y="3796581"/>
            <a:ext cx="552513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673860" algn="l"/>
                <a:tab pos="3586479" algn="l"/>
              </a:tabLst>
            </a:pPr>
            <a:r>
              <a:rPr dirty="0" sz="1800" spc="-10">
                <a:solidFill>
                  <a:srgbClr val="0D0D0D"/>
                </a:solidFill>
                <a:latin typeface="Consolas"/>
                <a:cs typeface="Consolas"/>
              </a:rPr>
              <a:t>güncelleme,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1800" spc="-10">
                <a:solidFill>
                  <a:srgbClr val="0D0D0D"/>
                </a:solidFill>
                <a:latin typeface="Consolas"/>
                <a:cs typeface="Consolas"/>
              </a:rPr>
              <a:t>parçacıkların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1800" spc="-10">
                <a:solidFill>
                  <a:srgbClr val="0D0D0D"/>
                </a:solidFill>
                <a:latin typeface="Consolas"/>
                <a:cs typeface="Consolas"/>
              </a:rPr>
              <a:t>mevcut</a:t>
            </a:r>
            <a:endParaRPr sz="18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tabLst>
                <a:tab pos="1553210" algn="l"/>
                <a:tab pos="2842260" algn="l"/>
                <a:tab pos="4131945" algn="l"/>
              </a:tabLst>
            </a:pPr>
            <a:r>
              <a:rPr dirty="0" sz="1800" spc="-10">
                <a:solidFill>
                  <a:srgbClr val="0D0D0D"/>
                </a:solidFill>
                <a:latin typeface="Consolas"/>
                <a:cs typeface="Consolas"/>
              </a:rPr>
              <a:t>arasındaki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1800" spc="-10">
                <a:solidFill>
                  <a:srgbClr val="0D0D0D"/>
                </a:solidFill>
                <a:latin typeface="Consolas"/>
                <a:cs typeface="Consolas"/>
              </a:rPr>
              <a:t>ilişkiye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1800" spc="-10">
                <a:solidFill>
                  <a:srgbClr val="0D0D0D"/>
                </a:solidFill>
                <a:latin typeface="Consolas"/>
                <a:cs typeface="Consolas"/>
              </a:rPr>
              <a:t>dayanır.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1800" spc="-10">
                <a:solidFill>
                  <a:srgbClr val="0D0D0D"/>
                </a:solidFill>
                <a:latin typeface="Consolas"/>
                <a:cs typeface="Consolas"/>
              </a:rPr>
              <a:t>Genellikle,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7372312" y="4070901"/>
            <a:ext cx="440055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929764" algn="l"/>
                <a:tab pos="2967355" algn="l"/>
                <a:tab pos="4135120" algn="l"/>
              </a:tabLst>
            </a:pPr>
            <a:r>
              <a:rPr dirty="0" sz="1800" spc="-10">
                <a:solidFill>
                  <a:srgbClr val="0D0D0D"/>
                </a:solidFill>
                <a:latin typeface="Consolas"/>
                <a:cs typeface="Consolas"/>
              </a:rPr>
              <a:t>parçacıkların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1800" spc="-10">
                <a:solidFill>
                  <a:srgbClr val="0D0D0D"/>
                </a:solidFill>
                <a:latin typeface="Consolas"/>
                <a:cs typeface="Consolas"/>
              </a:rPr>
              <a:t>mevcut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1800" spc="-10">
                <a:solidFill>
                  <a:srgbClr val="0D0D0D"/>
                </a:solidFill>
                <a:latin typeface="Consolas"/>
                <a:cs typeface="Consolas"/>
              </a:rPr>
              <a:t>hızları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1800" spc="-25">
                <a:solidFill>
                  <a:srgbClr val="0D0D0D"/>
                </a:solidFill>
                <a:latin typeface="Consolas"/>
                <a:cs typeface="Consolas"/>
              </a:rPr>
              <a:t>ve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1243088" y="4345221"/>
            <a:ext cx="10530205" cy="11226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56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konumları,</a:t>
            </a:r>
            <a:r>
              <a:rPr dirty="0" sz="1800" spc="-4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en</a:t>
            </a:r>
            <a:r>
              <a:rPr dirty="0" sz="1800" spc="-3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iyi</a:t>
            </a:r>
            <a:r>
              <a:rPr dirty="0" sz="1800" spc="-1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konumlarına</a:t>
            </a:r>
            <a:r>
              <a:rPr dirty="0" sz="1800" spc="-2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doğru</a:t>
            </a:r>
            <a:r>
              <a:rPr dirty="0" sz="1800" spc="-1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 spc="-10">
                <a:solidFill>
                  <a:srgbClr val="0D0D0D"/>
                </a:solidFill>
                <a:latin typeface="Consolas"/>
                <a:cs typeface="Consolas"/>
              </a:rPr>
              <a:t>çekilir.</a:t>
            </a:r>
            <a:endParaRPr sz="18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800">
              <a:latin typeface="Consolas"/>
              <a:cs typeface="Consolas"/>
            </a:endParaRPr>
          </a:p>
          <a:p>
            <a:pPr marL="354965" marR="5080" indent="-342900">
              <a:lnSpc>
                <a:spcPct val="100000"/>
              </a:lnSpc>
              <a:buFont typeface="Arial"/>
              <a:buChar char="•"/>
              <a:tabLst>
                <a:tab pos="354965" algn="l"/>
              </a:tabLst>
            </a:pPr>
            <a:r>
              <a:rPr dirty="0" sz="1800" b="1">
                <a:solidFill>
                  <a:srgbClr val="0D0D0D"/>
                </a:solidFill>
                <a:latin typeface="Consolas"/>
                <a:cs typeface="Consolas"/>
              </a:rPr>
              <a:t>Döngü</a:t>
            </a:r>
            <a:r>
              <a:rPr dirty="0" sz="1800" spc="425" b="1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 b="1">
                <a:solidFill>
                  <a:srgbClr val="0D0D0D"/>
                </a:solidFill>
                <a:latin typeface="Consolas"/>
                <a:cs typeface="Consolas"/>
              </a:rPr>
              <a:t>İterasyonları:</a:t>
            </a:r>
            <a:r>
              <a:rPr dirty="0" sz="1800" spc="415" b="1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Belirlenen</a:t>
            </a:r>
            <a:r>
              <a:rPr dirty="0" sz="1800" spc="409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bir</a:t>
            </a:r>
            <a:r>
              <a:rPr dirty="0" sz="1800" spc="41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iterasyon</a:t>
            </a:r>
            <a:r>
              <a:rPr dirty="0" sz="1800" spc="41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sayısına</a:t>
            </a:r>
            <a:r>
              <a:rPr dirty="0" sz="1800" spc="42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veya</a:t>
            </a:r>
            <a:r>
              <a:rPr dirty="0" sz="1800" spc="42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belirli</a:t>
            </a:r>
            <a:r>
              <a:rPr dirty="0" sz="1800" spc="409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bir</a:t>
            </a:r>
            <a:r>
              <a:rPr dirty="0" sz="1800" spc="43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 spc="-10">
                <a:solidFill>
                  <a:srgbClr val="0D0D0D"/>
                </a:solidFill>
                <a:latin typeface="Consolas"/>
                <a:cs typeface="Consolas"/>
              </a:rPr>
              <a:t>durma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kriterine</a:t>
            </a:r>
            <a:r>
              <a:rPr dirty="0" sz="1800" spc="-3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ulaşılana</a:t>
            </a:r>
            <a:r>
              <a:rPr dirty="0" sz="1800" spc="-2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kadar</a:t>
            </a:r>
            <a:r>
              <a:rPr dirty="0" sz="1800" spc="-3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3.</a:t>
            </a:r>
            <a:r>
              <a:rPr dirty="0" sz="1800" spc="-1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adımdan</a:t>
            </a:r>
            <a:r>
              <a:rPr dirty="0" sz="1800" spc="-2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başlayarak</a:t>
            </a:r>
            <a:r>
              <a:rPr dirty="0" sz="1800" spc="-2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işlem</a:t>
            </a:r>
            <a:r>
              <a:rPr dirty="0" sz="1800" spc="-2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 spc="-10">
                <a:solidFill>
                  <a:srgbClr val="0D0D0D"/>
                </a:solidFill>
                <a:latin typeface="Consolas"/>
                <a:cs typeface="Consolas"/>
              </a:rPr>
              <a:t>tekrarlanır.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1243088" y="5716821"/>
            <a:ext cx="10604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0">
                <a:solidFill>
                  <a:srgbClr val="0D0D0D"/>
                </a:solidFill>
                <a:latin typeface="Arial"/>
                <a:cs typeface="Arial"/>
              </a:rPr>
              <a:t>•</a:t>
            </a:r>
            <a:endParaRPr sz="1800">
              <a:latin typeface="Arial"/>
              <a:cs typeface="Arial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1585988" y="5716821"/>
            <a:ext cx="543052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461770" algn="l"/>
                <a:tab pos="3912235" algn="l"/>
              </a:tabLst>
            </a:pPr>
            <a:r>
              <a:rPr dirty="0" sz="1800" spc="-10" b="1">
                <a:solidFill>
                  <a:srgbClr val="0D0D0D"/>
                </a:solidFill>
                <a:latin typeface="Consolas"/>
                <a:cs typeface="Consolas"/>
              </a:rPr>
              <a:t>Sonuçların</a:t>
            </a:r>
            <a:r>
              <a:rPr dirty="0" sz="1800" b="1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1800" spc="-10" b="1">
                <a:solidFill>
                  <a:srgbClr val="0D0D0D"/>
                </a:solidFill>
                <a:latin typeface="Consolas"/>
                <a:cs typeface="Consolas"/>
              </a:rPr>
              <a:t>Değerlendirilmesi:</a:t>
            </a:r>
            <a:r>
              <a:rPr dirty="0" sz="1800" b="1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1800" spc="-10">
                <a:solidFill>
                  <a:srgbClr val="0D0D0D"/>
                </a:solidFill>
                <a:latin typeface="Consolas"/>
                <a:cs typeface="Consolas"/>
              </a:rPr>
              <a:t>Algoritmanın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7186688" y="5716821"/>
            <a:ext cx="90233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solidFill>
                  <a:srgbClr val="0D0D0D"/>
                </a:solidFill>
                <a:latin typeface="Consolas"/>
                <a:cs typeface="Consolas"/>
              </a:rPr>
              <a:t>sonucu,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8259508" y="5716821"/>
            <a:ext cx="122364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60119" algn="l"/>
              </a:tabLst>
            </a:pPr>
            <a:r>
              <a:rPr dirty="0" sz="1800" spc="-10">
                <a:solidFill>
                  <a:srgbClr val="0D0D0D"/>
                </a:solidFill>
                <a:latin typeface="Consolas"/>
                <a:cs typeface="Consolas"/>
              </a:rPr>
              <a:t>global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1800" spc="-25">
                <a:solidFill>
                  <a:srgbClr val="0D0D0D"/>
                </a:solidFill>
                <a:latin typeface="Consolas"/>
                <a:cs typeface="Consolas"/>
              </a:rPr>
              <a:t>en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9653968" y="5716821"/>
            <a:ext cx="122364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83565" algn="l"/>
              </a:tabLst>
            </a:pPr>
            <a:r>
              <a:rPr dirty="0" sz="1800" spc="-25">
                <a:solidFill>
                  <a:srgbClr val="0D0D0D"/>
                </a:solidFill>
                <a:latin typeface="Consolas"/>
                <a:cs typeface="Consolas"/>
              </a:rPr>
              <a:t>iyi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1800" spc="-10">
                <a:solidFill>
                  <a:srgbClr val="0D0D0D"/>
                </a:solidFill>
                <a:latin typeface="Consolas"/>
                <a:cs typeface="Consolas"/>
              </a:rPr>
              <a:t>konum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11048428" y="5716821"/>
            <a:ext cx="72707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57200" algn="l"/>
              </a:tabLst>
            </a:pPr>
            <a:r>
              <a:rPr dirty="0" sz="1800" spc="-25">
                <a:solidFill>
                  <a:srgbClr val="0D0D0D"/>
                </a:solidFill>
                <a:latin typeface="Consolas"/>
                <a:cs typeface="Consolas"/>
              </a:rPr>
              <a:t>ve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1800" spc="-25">
                <a:solidFill>
                  <a:srgbClr val="0D0D0D"/>
                </a:solidFill>
                <a:latin typeface="Consolas"/>
                <a:cs typeface="Consolas"/>
              </a:rPr>
              <a:t>bu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22" name="object 22" descr=""/>
          <p:cNvSpPr txBox="1"/>
          <p:nvPr/>
        </p:nvSpPr>
        <p:spPr>
          <a:xfrm>
            <a:off x="1585074" y="5991141"/>
            <a:ext cx="1018857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3335">
              <a:lnSpc>
                <a:spcPct val="100000"/>
              </a:lnSpc>
              <a:spcBef>
                <a:spcPts val="100"/>
              </a:spcBef>
              <a:tabLst>
                <a:tab pos="1378585" algn="l"/>
                <a:tab pos="2242820" algn="l"/>
                <a:tab pos="3609975" algn="l"/>
                <a:tab pos="4598670" algn="l"/>
                <a:tab pos="5587365" algn="l"/>
                <a:tab pos="6452870" algn="l"/>
                <a:tab pos="7568565" algn="l"/>
                <a:tab pos="8056245" algn="l"/>
                <a:tab pos="9046845" algn="l"/>
              </a:tabLst>
            </a:pPr>
            <a:r>
              <a:rPr dirty="0" sz="1800" spc="-10">
                <a:solidFill>
                  <a:srgbClr val="0D0D0D"/>
                </a:solidFill>
                <a:latin typeface="Consolas"/>
                <a:cs typeface="Consolas"/>
              </a:rPr>
              <a:t>konumdaki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1800" spc="-20">
                <a:solidFill>
                  <a:srgbClr val="0D0D0D"/>
                </a:solidFill>
                <a:latin typeface="Consolas"/>
                <a:cs typeface="Consolas"/>
              </a:rPr>
              <a:t>hedef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1800" spc="-10">
                <a:solidFill>
                  <a:srgbClr val="0D0D0D"/>
                </a:solidFill>
                <a:latin typeface="Consolas"/>
                <a:cs typeface="Consolas"/>
              </a:rPr>
              <a:t>fonksiyon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1800" spc="-10">
                <a:solidFill>
                  <a:srgbClr val="0D0D0D"/>
                </a:solidFill>
                <a:latin typeface="Consolas"/>
                <a:cs typeface="Consolas"/>
              </a:rPr>
              <a:t>değeri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1800" spc="-10">
                <a:solidFill>
                  <a:srgbClr val="0D0D0D"/>
                </a:solidFill>
                <a:latin typeface="Consolas"/>
                <a:cs typeface="Consolas"/>
              </a:rPr>
              <a:t>olarak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1800" spc="-10">
                <a:solidFill>
                  <a:srgbClr val="0D0D0D"/>
                </a:solidFill>
                <a:latin typeface="Consolas"/>
                <a:cs typeface="Consolas"/>
              </a:rPr>
              <a:t>rapor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1800" spc="-10">
                <a:solidFill>
                  <a:srgbClr val="0D0D0D"/>
                </a:solidFill>
                <a:latin typeface="Consolas"/>
                <a:cs typeface="Consolas"/>
              </a:rPr>
              <a:t>edilir.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1800" spc="-25">
                <a:solidFill>
                  <a:srgbClr val="0D0D0D"/>
                </a:solidFill>
                <a:latin typeface="Consolas"/>
                <a:cs typeface="Consolas"/>
              </a:rPr>
              <a:t>Bu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1800" spc="-10">
                <a:solidFill>
                  <a:srgbClr val="0D0D0D"/>
                </a:solidFill>
                <a:latin typeface="Consolas"/>
                <a:cs typeface="Consolas"/>
              </a:rPr>
              <a:t>sonuç,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1800" spc="-10">
                <a:solidFill>
                  <a:srgbClr val="0D0D0D"/>
                </a:solidFill>
                <a:latin typeface="Consolas"/>
                <a:cs typeface="Consolas"/>
              </a:rPr>
              <a:t>problemin</a:t>
            </a:r>
            <a:endParaRPr sz="18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çözümüne</a:t>
            </a:r>
            <a:r>
              <a:rPr dirty="0" sz="1800" spc="-2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bir</a:t>
            </a:r>
            <a:r>
              <a:rPr dirty="0" sz="1800" spc="-1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yaklaşım</a:t>
            </a:r>
            <a:r>
              <a:rPr dirty="0" sz="1800" spc="-3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 spc="-10">
                <a:solidFill>
                  <a:srgbClr val="0D0D0D"/>
                </a:solidFill>
                <a:latin typeface="Consolas"/>
                <a:cs typeface="Consolas"/>
              </a:rPr>
              <a:t>sağlar.</a:t>
            </a:r>
            <a:endParaRPr sz="1800">
              <a:latin typeface="Consolas"/>
              <a:cs typeface="Consolas"/>
            </a:endParaRPr>
          </a:p>
        </p:txBody>
      </p:sp>
      <p:pic>
        <p:nvPicPr>
          <p:cNvPr id="23" name="object 2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0018" cy="6857999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960755">
              <a:lnSpc>
                <a:spcPct val="100000"/>
              </a:lnSpc>
              <a:spcBef>
                <a:spcPts val="100"/>
              </a:spcBef>
            </a:pPr>
            <a:r>
              <a:rPr dirty="0"/>
              <a:t>PSO</a:t>
            </a:r>
            <a:r>
              <a:rPr dirty="0" spc="-70"/>
              <a:t> </a:t>
            </a:r>
            <a:r>
              <a:rPr dirty="0" spc="-10"/>
              <a:t>PARAMETRELERİ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0018" cy="6857999"/>
          </a:xfrm>
          <a:prstGeom prst="rect">
            <a:avLst/>
          </a:prstGeom>
        </p:spPr>
      </p:pic>
      <p:sp>
        <p:nvSpPr>
          <p:cNvPr id="4" name="object 4" descr=""/>
          <p:cNvSpPr/>
          <p:nvPr/>
        </p:nvSpPr>
        <p:spPr>
          <a:xfrm>
            <a:off x="1408471" y="857545"/>
            <a:ext cx="278765" cy="212090"/>
          </a:xfrm>
          <a:custGeom>
            <a:avLst/>
            <a:gdLst/>
            <a:ahLst/>
            <a:cxnLst/>
            <a:rect l="l" t="t" r="r" b="b"/>
            <a:pathLst>
              <a:path w="278764" h="212090">
                <a:moveTo>
                  <a:pt x="211188" y="0"/>
                </a:moveTo>
                <a:lnTo>
                  <a:pt x="208178" y="8597"/>
                </a:lnTo>
                <a:lnTo>
                  <a:pt x="220434" y="13915"/>
                </a:lnTo>
                <a:lnTo>
                  <a:pt x="230973" y="21277"/>
                </a:lnTo>
                <a:lnTo>
                  <a:pt x="252375" y="55406"/>
                </a:lnTo>
                <a:lnTo>
                  <a:pt x="259410" y="104813"/>
                </a:lnTo>
                <a:lnTo>
                  <a:pt x="258624" y="123489"/>
                </a:lnTo>
                <a:lnTo>
                  <a:pt x="246849" y="169214"/>
                </a:lnTo>
                <a:lnTo>
                  <a:pt x="220576" y="197805"/>
                </a:lnTo>
                <a:lnTo>
                  <a:pt x="208508" y="203149"/>
                </a:lnTo>
                <a:lnTo>
                  <a:pt x="211188" y="211747"/>
                </a:lnTo>
                <a:lnTo>
                  <a:pt x="251641" y="187704"/>
                </a:lnTo>
                <a:lnTo>
                  <a:pt x="274361" y="143335"/>
                </a:lnTo>
                <a:lnTo>
                  <a:pt x="278714" y="105930"/>
                </a:lnTo>
                <a:lnTo>
                  <a:pt x="277636" y="86744"/>
                </a:lnTo>
                <a:lnTo>
                  <a:pt x="277623" y="86519"/>
                </a:lnTo>
                <a:lnTo>
                  <a:pt x="261251" y="37109"/>
                </a:lnTo>
                <a:lnTo>
                  <a:pt x="226540" y="5541"/>
                </a:lnTo>
                <a:lnTo>
                  <a:pt x="211188" y="0"/>
                </a:lnTo>
                <a:close/>
              </a:path>
              <a:path w="278764" h="212090">
                <a:moveTo>
                  <a:pt x="67525" y="0"/>
                </a:moveTo>
                <a:lnTo>
                  <a:pt x="27142" y="24095"/>
                </a:lnTo>
                <a:lnTo>
                  <a:pt x="4364" y="68576"/>
                </a:lnTo>
                <a:lnTo>
                  <a:pt x="0" y="105930"/>
                </a:lnTo>
                <a:lnTo>
                  <a:pt x="982" y="123489"/>
                </a:lnTo>
                <a:lnTo>
                  <a:pt x="17411" y="174739"/>
                </a:lnTo>
                <a:lnTo>
                  <a:pt x="52128" y="206211"/>
                </a:lnTo>
                <a:lnTo>
                  <a:pt x="67525" y="211747"/>
                </a:lnTo>
                <a:lnTo>
                  <a:pt x="70205" y="203149"/>
                </a:lnTo>
                <a:lnTo>
                  <a:pt x="58142" y="197805"/>
                </a:lnTo>
                <a:lnTo>
                  <a:pt x="47729" y="190368"/>
                </a:lnTo>
                <a:lnTo>
                  <a:pt x="26370" y="155689"/>
                </a:lnTo>
                <a:lnTo>
                  <a:pt x="19351" y="105930"/>
                </a:lnTo>
                <a:lnTo>
                  <a:pt x="19304" y="104813"/>
                </a:lnTo>
                <a:lnTo>
                  <a:pt x="20089" y="86744"/>
                </a:lnTo>
                <a:lnTo>
                  <a:pt x="31864" y="42138"/>
                </a:lnTo>
                <a:lnTo>
                  <a:pt x="58324" y="13915"/>
                </a:lnTo>
                <a:lnTo>
                  <a:pt x="70535" y="8597"/>
                </a:lnTo>
                <a:lnTo>
                  <a:pt x="67525" y="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 txBox="1"/>
          <p:nvPr/>
        </p:nvSpPr>
        <p:spPr>
          <a:xfrm>
            <a:off x="1179588" y="786682"/>
            <a:ext cx="9516110" cy="8470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76200">
              <a:lnSpc>
                <a:spcPts val="1535"/>
              </a:lnSpc>
              <a:spcBef>
                <a:spcPts val="100"/>
              </a:spcBef>
              <a:tabLst>
                <a:tab pos="591185" algn="l"/>
                <a:tab pos="2345055" algn="l"/>
              </a:tabLst>
            </a:pPr>
            <a:r>
              <a:rPr dirty="0" sz="1800" spc="-495">
                <a:solidFill>
                  <a:srgbClr val="0D0D0D"/>
                </a:solidFill>
                <a:latin typeface="Cambria Math"/>
                <a:cs typeface="Cambria Math"/>
              </a:rPr>
              <a:t>𝑓𝑓</a:t>
            </a:r>
            <a:r>
              <a:rPr dirty="0" sz="1800" spc="405">
                <a:solidFill>
                  <a:srgbClr val="0D0D0D"/>
                </a:solidFill>
                <a:latin typeface="Cambria Math"/>
                <a:cs typeface="Cambria Math"/>
              </a:rPr>
              <a:t> </a:t>
            </a:r>
            <a:r>
              <a:rPr dirty="0" sz="1800" spc="-520">
                <a:solidFill>
                  <a:srgbClr val="0D0D0D"/>
                </a:solidFill>
                <a:latin typeface="Cambria Math"/>
                <a:cs typeface="Cambria Math"/>
              </a:rPr>
              <a:t>𝑥𝑥</a:t>
            </a:r>
            <a:r>
              <a:rPr dirty="0" sz="1800">
                <a:solidFill>
                  <a:srgbClr val="0D0D0D"/>
                </a:solidFill>
                <a:latin typeface="Cambria Math"/>
                <a:cs typeface="Cambria Math"/>
              </a:rPr>
              <a:t>	=</a:t>
            </a:r>
            <a:r>
              <a:rPr dirty="0" sz="1800" spc="90">
                <a:solidFill>
                  <a:srgbClr val="0D0D0D"/>
                </a:solidFill>
                <a:latin typeface="Cambria Math"/>
                <a:cs typeface="Cambria Math"/>
              </a:rPr>
              <a:t> </a:t>
            </a:r>
            <a:r>
              <a:rPr dirty="0" sz="1800" spc="-285">
                <a:solidFill>
                  <a:srgbClr val="0D0D0D"/>
                </a:solidFill>
                <a:latin typeface="Cambria Math"/>
                <a:cs typeface="Cambria Math"/>
              </a:rPr>
              <a:t>𝑥𝑥</a:t>
            </a:r>
            <a:r>
              <a:rPr dirty="0" baseline="29914" sz="1950" spc="-427">
                <a:solidFill>
                  <a:srgbClr val="0D0D0D"/>
                </a:solidFill>
                <a:latin typeface="Cambria Math"/>
                <a:cs typeface="Cambria Math"/>
              </a:rPr>
              <a:t>2</a:t>
            </a:r>
            <a:r>
              <a:rPr dirty="0" baseline="29914" sz="1950" spc="254">
                <a:solidFill>
                  <a:srgbClr val="0D0D0D"/>
                </a:solidFill>
                <a:latin typeface="Cambria Math"/>
                <a:cs typeface="Cambria Math"/>
              </a:rPr>
              <a:t> </a:t>
            </a:r>
            <a:r>
              <a:rPr dirty="0" sz="1800">
                <a:solidFill>
                  <a:srgbClr val="0D0D0D"/>
                </a:solidFill>
                <a:latin typeface="Cambria Math"/>
                <a:cs typeface="Cambria Math"/>
              </a:rPr>
              <a:t>+</a:t>
            </a:r>
            <a:r>
              <a:rPr dirty="0" sz="1800" spc="5">
                <a:solidFill>
                  <a:srgbClr val="0D0D0D"/>
                </a:solidFill>
                <a:latin typeface="Cambria Math"/>
                <a:cs typeface="Cambria Math"/>
              </a:rPr>
              <a:t> </a:t>
            </a:r>
            <a:r>
              <a:rPr dirty="0" sz="1800" spc="-280">
                <a:solidFill>
                  <a:srgbClr val="0D0D0D"/>
                </a:solidFill>
                <a:latin typeface="Cambria Math"/>
                <a:cs typeface="Cambria Math"/>
              </a:rPr>
              <a:t>𝑥𝑥</a:t>
            </a:r>
            <a:r>
              <a:rPr dirty="0" baseline="29914" sz="1950" spc="-419">
                <a:solidFill>
                  <a:srgbClr val="0D0D0D"/>
                </a:solidFill>
                <a:latin typeface="Cambria Math"/>
                <a:cs typeface="Cambria Math"/>
              </a:rPr>
              <a:t>2</a:t>
            </a:r>
            <a:r>
              <a:rPr dirty="0" baseline="29914" sz="1950" spc="270">
                <a:solidFill>
                  <a:srgbClr val="0D0D0D"/>
                </a:solidFill>
                <a:latin typeface="Cambria Math"/>
                <a:cs typeface="Cambria Math"/>
              </a:rPr>
              <a:t> </a:t>
            </a:r>
            <a:r>
              <a:rPr dirty="0" sz="1800">
                <a:solidFill>
                  <a:srgbClr val="0D0D0D"/>
                </a:solidFill>
                <a:latin typeface="Cambria Math"/>
                <a:cs typeface="Cambria Math"/>
              </a:rPr>
              <a:t>+</a:t>
            </a:r>
            <a:r>
              <a:rPr dirty="0" sz="1800" spc="-10">
                <a:solidFill>
                  <a:srgbClr val="0D0D0D"/>
                </a:solidFill>
                <a:latin typeface="Cambria Math"/>
                <a:cs typeface="Cambria Math"/>
              </a:rPr>
              <a:t> </a:t>
            </a:r>
            <a:r>
              <a:rPr dirty="0" sz="1800" spc="-310">
                <a:solidFill>
                  <a:srgbClr val="0D0D0D"/>
                </a:solidFill>
                <a:latin typeface="Cambria Math"/>
                <a:cs typeface="Cambria Math"/>
              </a:rPr>
              <a:t>𝑥𝑥</a:t>
            </a:r>
            <a:r>
              <a:rPr dirty="0" baseline="29914" sz="1950" spc="-465">
                <a:solidFill>
                  <a:srgbClr val="0D0D0D"/>
                </a:solidFill>
                <a:latin typeface="Cambria Math"/>
                <a:cs typeface="Cambria Math"/>
              </a:rPr>
              <a:t>2</a:t>
            </a:r>
            <a:r>
              <a:rPr dirty="0" baseline="29914" sz="1950">
                <a:solidFill>
                  <a:srgbClr val="0D0D0D"/>
                </a:solidFill>
                <a:latin typeface="Cambria Math"/>
                <a:cs typeface="Cambria Math"/>
              </a:rPr>
              <a:t>	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göz</a:t>
            </a:r>
            <a:r>
              <a:rPr dirty="0" sz="1800" spc="-2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önüne</a:t>
            </a:r>
            <a:r>
              <a:rPr dirty="0" sz="1800" spc="-1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 spc="-10">
                <a:solidFill>
                  <a:srgbClr val="0D0D0D"/>
                </a:solidFill>
                <a:latin typeface="Consolas"/>
                <a:cs typeface="Consolas"/>
              </a:rPr>
              <a:t>alındığında,</a:t>
            </a:r>
            <a:endParaRPr sz="1800">
              <a:latin typeface="Consolas"/>
              <a:cs typeface="Consolas"/>
            </a:endParaRPr>
          </a:p>
          <a:p>
            <a:pPr marL="941705">
              <a:lnSpc>
                <a:spcPts val="935"/>
              </a:lnSpc>
              <a:tabLst>
                <a:tab pos="1459865" algn="l"/>
                <a:tab pos="1972945" algn="l"/>
              </a:tabLst>
            </a:pPr>
            <a:r>
              <a:rPr dirty="0" sz="1300" spc="-50">
                <a:solidFill>
                  <a:srgbClr val="0D0D0D"/>
                </a:solidFill>
                <a:latin typeface="Cambria Math"/>
                <a:cs typeface="Cambria Math"/>
              </a:rPr>
              <a:t>1</a:t>
            </a:r>
            <a:r>
              <a:rPr dirty="0" sz="1300">
                <a:solidFill>
                  <a:srgbClr val="0D0D0D"/>
                </a:solidFill>
                <a:latin typeface="Cambria Math"/>
                <a:cs typeface="Cambria Math"/>
              </a:rPr>
              <a:t>	</a:t>
            </a:r>
            <a:r>
              <a:rPr dirty="0" sz="1300" spc="-50">
                <a:solidFill>
                  <a:srgbClr val="0D0D0D"/>
                </a:solidFill>
                <a:latin typeface="Cambria Math"/>
                <a:cs typeface="Cambria Math"/>
              </a:rPr>
              <a:t>2</a:t>
            </a:r>
            <a:r>
              <a:rPr dirty="0" sz="1300">
                <a:solidFill>
                  <a:srgbClr val="0D0D0D"/>
                </a:solidFill>
                <a:latin typeface="Cambria Math"/>
                <a:cs typeface="Cambria Math"/>
              </a:rPr>
              <a:t>	</a:t>
            </a:r>
            <a:r>
              <a:rPr dirty="0" sz="1300" spc="-50">
                <a:solidFill>
                  <a:srgbClr val="0D0D0D"/>
                </a:solidFill>
                <a:latin typeface="Cambria Math"/>
                <a:cs typeface="Cambria Math"/>
              </a:rPr>
              <a:t>3</a:t>
            </a:r>
            <a:endParaRPr sz="1300">
              <a:latin typeface="Cambria Math"/>
              <a:cs typeface="Cambria Math"/>
            </a:endParaRPr>
          </a:p>
          <a:p>
            <a:pPr>
              <a:lnSpc>
                <a:spcPct val="100000"/>
              </a:lnSpc>
              <a:spcBef>
                <a:spcPts val="315"/>
              </a:spcBef>
            </a:pPr>
            <a:endParaRPr sz="1300">
              <a:latin typeface="Cambria Math"/>
              <a:cs typeface="Cambria Math"/>
            </a:endParaRPr>
          </a:p>
          <a:p>
            <a:pPr marL="76200">
              <a:lnSpc>
                <a:spcPct val="100000"/>
              </a:lnSpc>
            </a:pP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Bilinmeyen</a:t>
            </a:r>
            <a:r>
              <a:rPr dirty="0" sz="1800" spc="-4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sayısı</a:t>
            </a:r>
            <a:r>
              <a:rPr dirty="0" sz="1800" spc="-2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3</a:t>
            </a:r>
            <a:r>
              <a:rPr dirty="0" sz="1800" spc="-1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olup,</a:t>
            </a:r>
            <a:r>
              <a:rPr dirty="0" sz="1800" spc="-2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problem</a:t>
            </a:r>
            <a:r>
              <a:rPr dirty="0" sz="1800" spc="-3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boyutu</a:t>
            </a:r>
            <a:r>
              <a:rPr dirty="0" sz="1800" spc="-2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(parametre</a:t>
            </a:r>
            <a:r>
              <a:rPr dirty="0" sz="1800" spc="-2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sayısı)</a:t>
            </a:r>
            <a:r>
              <a:rPr dirty="0" sz="1800" spc="-2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D=3</a:t>
            </a:r>
            <a:r>
              <a:rPr dirty="0" sz="1800" spc="-2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 spc="-10">
                <a:solidFill>
                  <a:srgbClr val="0D0D0D"/>
                </a:solidFill>
                <a:latin typeface="Consolas"/>
                <a:cs typeface="Consolas"/>
              </a:rPr>
              <a:t>olmaktadır.</a:t>
            </a:r>
            <a:endParaRPr sz="1800">
              <a:latin typeface="Consolas"/>
              <a:cs typeface="Consolas"/>
            </a:endParaRPr>
          </a:p>
        </p:txBody>
      </p:sp>
      <p:graphicFrame>
        <p:nvGraphicFramePr>
          <p:cNvPr id="6" name="object 6" descr=""/>
          <p:cNvGraphicFramePr>
            <a:graphicFrameLocks noGrp="1"/>
          </p:cNvGraphicFramePr>
          <p:nvPr/>
        </p:nvGraphicFramePr>
        <p:xfrm>
          <a:off x="1224343" y="1953886"/>
          <a:ext cx="7647305" cy="7766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96645"/>
                <a:gridCol w="1928495"/>
                <a:gridCol w="4544695"/>
              </a:tblGrid>
              <a:tr h="388620">
                <a:tc>
                  <a:txBody>
                    <a:bodyPr/>
                    <a:lstStyle/>
                    <a:p>
                      <a:pPr algn="ctr" marR="23495">
                        <a:lnSpc>
                          <a:spcPts val="1695"/>
                        </a:lnSpc>
                      </a:pPr>
                      <a:r>
                        <a:rPr dirty="0" sz="1800" spc="-10">
                          <a:solidFill>
                            <a:srgbClr val="0D0D0D"/>
                          </a:solidFill>
                          <a:latin typeface="Consolas"/>
                          <a:cs typeface="Consolas"/>
                        </a:rPr>
                        <a:t>Parçacık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62865">
                        <a:lnSpc>
                          <a:spcPts val="1695"/>
                        </a:lnSpc>
                        <a:tabLst>
                          <a:tab pos="1677670" algn="l"/>
                        </a:tabLst>
                      </a:pPr>
                      <a:r>
                        <a:rPr dirty="0" sz="1800" spc="-10">
                          <a:solidFill>
                            <a:srgbClr val="0D0D0D"/>
                          </a:solidFill>
                          <a:latin typeface="Consolas"/>
                          <a:cs typeface="Consolas"/>
                        </a:rPr>
                        <a:t>sayısı</a:t>
                      </a:r>
                      <a:r>
                        <a:rPr dirty="0" sz="1800">
                          <a:solidFill>
                            <a:srgbClr val="0D0D0D"/>
                          </a:solidFill>
                          <a:latin typeface="Consolas"/>
                          <a:cs typeface="Consolas"/>
                        </a:rPr>
                        <a:t>	</a:t>
                      </a:r>
                      <a:r>
                        <a:rPr dirty="0" sz="1800" spc="-50">
                          <a:solidFill>
                            <a:srgbClr val="0D0D0D"/>
                          </a:solidFill>
                          <a:latin typeface="Consolas"/>
                          <a:cs typeface="Consolas"/>
                        </a:rPr>
                        <a:t>: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24460">
                        <a:lnSpc>
                          <a:spcPts val="1695"/>
                        </a:lnSpc>
                      </a:pPr>
                      <a:r>
                        <a:rPr dirty="0" sz="1800">
                          <a:solidFill>
                            <a:srgbClr val="0D0D0D"/>
                          </a:solidFill>
                          <a:latin typeface="Consolas"/>
                          <a:cs typeface="Consolas"/>
                        </a:rPr>
                        <a:t>genelde</a:t>
                      </a:r>
                      <a:r>
                        <a:rPr dirty="0" sz="1800" spc="-20">
                          <a:solidFill>
                            <a:srgbClr val="0D0D0D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dirty="0" sz="1800" spc="-10">
                          <a:solidFill>
                            <a:srgbClr val="0D0D0D"/>
                          </a:solidFill>
                          <a:latin typeface="Consolas"/>
                          <a:cs typeface="Consolas"/>
                        </a:rPr>
                        <a:t>10-</a:t>
                      </a:r>
                      <a:r>
                        <a:rPr dirty="0" sz="1800">
                          <a:solidFill>
                            <a:srgbClr val="0D0D0D"/>
                          </a:solidFill>
                          <a:latin typeface="Consolas"/>
                          <a:cs typeface="Consolas"/>
                        </a:rPr>
                        <a:t>50 arası</a:t>
                      </a:r>
                      <a:r>
                        <a:rPr dirty="0" sz="1800" spc="-15">
                          <a:solidFill>
                            <a:srgbClr val="0D0D0D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dirty="0" sz="1800" spc="-10">
                          <a:solidFill>
                            <a:srgbClr val="0D0D0D"/>
                          </a:solidFill>
                          <a:latin typeface="Consolas"/>
                          <a:cs typeface="Consolas"/>
                        </a:rPr>
                        <a:t>seçilebilir.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B="0" marT="0"/>
                </a:tc>
              </a:tr>
              <a:tr h="387985">
                <a:tc>
                  <a:txBody>
                    <a:bodyPr/>
                    <a:lstStyle/>
                    <a:p>
                      <a:pPr algn="ctr" marR="22860">
                        <a:lnSpc>
                          <a:spcPct val="100000"/>
                        </a:lnSpc>
                        <a:spcBef>
                          <a:spcPts val="795"/>
                        </a:spcBef>
                      </a:pPr>
                      <a:r>
                        <a:rPr dirty="0" sz="1800" spc="-10">
                          <a:solidFill>
                            <a:srgbClr val="0D0D0D"/>
                          </a:solidFill>
                          <a:latin typeface="Consolas"/>
                          <a:cs typeface="Consolas"/>
                        </a:rPr>
                        <a:t>Parçacık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B="0" marT="100965"/>
                </a:tc>
                <a:tc>
                  <a:txBody>
                    <a:bodyPr/>
                    <a:lstStyle/>
                    <a:p>
                      <a:pPr marL="62865">
                        <a:lnSpc>
                          <a:spcPct val="100000"/>
                        </a:lnSpc>
                        <a:spcBef>
                          <a:spcPts val="795"/>
                        </a:spcBef>
                        <a:tabLst>
                          <a:tab pos="1678305" algn="l"/>
                        </a:tabLst>
                      </a:pPr>
                      <a:r>
                        <a:rPr dirty="0" sz="1800" spc="-10">
                          <a:solidFill>
                            <a:srgbClr val="0D0D0D"/>
                          </a:solidFill>
                          <a:latin typeface="Consolas"/>
                          <a:cs typeface="Consolas"/>
                        </a:rPr>
                        <a:t>boyutu</a:t>
                      </a:r>
                      <a:r>
                        <a:rPr dirty="0" sz="1800">
                          <a:solidFill>
                            <a:srgbClr val="0D0D0D"/>
                          </a:solidFill>
                          <a:latin typeface="Consolas"/>
                          <a:cs typeface="Consolas"/>
                        </a:rPr>
                        <a:t>	</a:t>
                      </a:r>
                      <a:r>
                        <a:rPr dirty="0" sz="1800" spc="-50">
                          <a:solidFill>
                            <a:srgbClr val="0D0D0D"/>
                          </a:solidFill>
                          <a:latin typeface="Consolas"/>
                          <a:cs typeface="Consolas"/>
                        </a:rPr>
                        <a:t>: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B="0" marT="100965"/>
                </a:tc>
                <a:tc>
                  <a:txBody>
                    <a:bodyPr/>
                    <a:lstStyle/>
                    <a:p>
                      <a:pPr marL="124460">
                        <a:lnSpc>
                          <a:spcPct val="100000"/>
                        </a:lnSpc>
                        <a:spcBef>
                          <a:spcPts val="795"/>
                        </a:spcBef>
                      </a:pPr>
                      <a:r>
                        <a:rPr dirty="0" sz="1800">
                          <a:solidFill>
                            <a:srgbClr val="0D0D0D"/>
                          </a:solidFill>
                          <a:latin typeface="Consolas"/>
                          <a:cs typeface="Consolas"/>
                        </a:rPr>
                        <a:t>probleme</a:t>
                      </a:r>
                      <a:r>
                        <a:rPr dirty="0" sz="1800" spc="-35">
                          <a:solidFill>
                            <a:srgbClr val="0D0D0D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dirty="0" sz="1800">
                          <a:solidFill>
                            <a:srgbClr val="0D0D0D"/>
                          </a:solidFill>
                          <a:latin typeface="Consolas"/>
                          <a:cs typeface="Consolas"/>
                        </a:rPr>
                        <a:t>göre</a:t>
                      </a:r>
                      <a:r>
                        <a:rPr dirty="0" sz="1800" spc="-25">
                          <a:solidFill>
                            <a:srgbClr val="0D0D0D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dirty="0" sz="1800">
                          <a:solidFill>
                            <a:srgbClr val="0D0D0D"/>
                          </a:solidFill>
                          <a:latin typeface="Consolas"/>
                          <a:cs typeface="Consolas"/>
                        </a:rPr>
                        <a:t>değişkenlik</a:t>
                      </a:r>
                      <a:r>
                        <a:rPr dirty="0" sz="1800" spc="-25">
                          <a:solidFill>
                            <a:srgbClr val="0D0D0D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dirty="0" sz="1800" spc="-10">
                          <a:solidFill>
                            <a:srgbClr val="0D0D0D"/>
                          </a:solidFill>
                          <a:latin typeface="Consolas"/>
                          <a:cs typeface="Consolas"/>
                        </a:rPr>
                        <a:t>gösterir.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B="0" marT="100965"/>
                </a:tc>
              </a:tr>
            </a:tbl>
          </a:graphicData>
        </a:graphic>
      </p:graphicFrame>
      <p:sp>
        <p:nvSpPr>
          <p:cNvPr id="7" name="object 7" descr=""/>
          <p:cNvSpPr txBox="1"/>
          <p:nvPr/>
        </p:nvSpPr>
        <p:spPr>
          <a:xfrm>
            <a:off x="1166736" y="2979642"/>
            <a:ext cx="10670540" cy="2494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89535">
              <a:lnSpc>
                <a:spcPct val="100000"/>
              </a:lnSpc>
              <a:spcBef>
                <a:spcPts val="100"/>
              </a:spcBef>
            </a:pPr>
            <a:r>
              <a:rPr dirty="0" sz="1800" spc="-620">
                <a:solidFill>
                  <a:srgbClr val="0D0D0D"/>
                </a:solidFill>
                <a:latin typeface="Cambria Math"/>
                <a:cs typeface="Cambria Math"/>
              </a:rPr>
              <a:t>𝑣𝑣</a:t>
            </a:r>
            <a:r>
              <a:rPr dirty="0" baseline="-14957" sz="1950" spc="-930">
                <a:solidFill>
                  <a:srgbClr val="0D0D0D"/>
                </a:solidFill>
                <a:latin typeface="Cambria Math"/>
                <a:cs typeface="Cambria Math"/>
              </a:rPr>
              <a:t>𝑚𝑚𝑚𝑚𝑚𝑚</a:t>
            </a:r>
            <a:r>
              <a:rPr dirty="0" baseline="-14957" sz="1950" spc="465">
                <a:solidFill>
                  <a:srgbClr val="0D0D0D"/>
                </a:solidFill>
                <a:latin typeface="Cambria Math"/>
                <a:cs typeface="Cambria Math"/>
              </a:rPr>
              <a:t> </a:t>
            </a:r>
            <a:r>
              <a:rPr dirty="0" sz="1800">
                <a:solidFill>
                  <a:srgbClr val="0D0D0D"/>
                </a:solidFill>
                <a:latin typeface="Cambria Math"/>
                <a:cs typeface="Cambria Math"/>
              </a:rPr>
              <a:t>∶</a:t>
            </a:r>
            <a:r>
              <a:rPr dirty="0" sz="1800" spc="145">
                <a:solidFill>
                  <a:srgbClr val="0D0D0D"/>
                </a:solidFill>
                <a:latin typeface="Cambria Math"/>
                <a:cs typeface="Cambria Math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bir</a:t>
            </a:r>
            <a:r>
              <a:rPr dirty="0" sz="1800" spc="14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iterasyonda</a:t>
            </a:r>
            <a:r>
              <a:rPr dirty="0" sz="1800" spc="14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bir</a:t>
            </a:r>
            <a:r>
              <a:rPr dirty="0" sz="1800" spc="14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parçacıkta</a:t>
            </a:r>
            <a:r>
              <a:rPr dirty="0" sz="1800" spc="13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meydana</a:t>
            </a:r>
            <a:r>
              <a:rPr dirty="0" sz="1800" spc="13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gelebilecek</a:t>
            </a:r>
            <a:r>
              <a:rPr dirty="0" sz="1800" spc="13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maksimum</a:t>
            </a:r>
            <a:r>
              <a:rPr dirty="0" sz="1800" spc="15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değişikliği</a:t>
            </a:r>
            <a:r>
              <a:rPr dirty="0" sz="1800" spc="15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 spc="-10">
                <a:solidFill>
                  <a:srgbClr val="0D0D0D"/>
                </a:solidFill>
                <a:latin typeface="Consolas"/>
                <a:cs typeface="Consolas"/>
              </a:rPr>
              <a:t>(hız)</a:t>
            </a:r>
            <a:endParaRPr sz="1800">
              <a:latin typeface="Consolas"/>
              <a:cs typeface="Consolas"/>
            </a:endParaRPr>
          </a:p>
          <a:p>
            <a:pPr marL="88900">
              <a:lnSpc>
                <a:spcPct val="100000"/>
              </a:lnSpc>
            </a:pPr>
            <a:r>
              <a:rPr dirty="0" sz="1800" spc="-10">
                <a:solidFill>
                  <a:srgbClr val="0D0D0D"/>
                </a:solidFill>
                <a:latin typeface="Consolas"/>
                <a:cs typeface="Consolas"/>
              </a:rPr>
              <a:t>belirler.</a:t>
            </a:r>
            <a:endParaRPr sz="18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800">
              <a:latin typeface="Consolas"/>
              <a:cs typeface="Consolas"/>
            </a:endParaRPr>
          </a:p>
          <a:p>
            <a:pPr marL="88900">
              <a:lnSpc>
                <a:spcPct val="100000"/>
              </a:lnSpc>
              <a:tabLst>
                <a:tab pos="2710180" algn="l"/>
              </a:tabLst>
            </a:pP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Parçacık</a:t>
            </a:r>
            <a:r>
              <a:rPr dirty="0" sz="1800" spc="20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aralığı</a:t>
            </a:r>
            <a:r>
              <a:rPr dirty="0" sz="1800" spc="204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 spc="-50">
                <a:solidFill>
                  <a:srgbClr val="0D0D0D"/>
                </a:solidFill>
                <a:latin typeface="Consolas"/>
                <a:cs typeface="Consolas"/>
              </a:rPr>
              <a:t>: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	her</a:t>
            </a:r>
            <a:r>
              <a:rPr dirty="0" sz="1800" spc="21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bir</a:t>
            </a:r>
            <a:r>
              <a:rPr dirty="0" sz="1800" spc="21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parametre</a:t>
            </a:r>
            <a:r>
              <a:rPr dirty="0" sz="1800" spc="20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için</a:t>
            </a:r>
            <a:r>
              <a:rPr dirty="0" sz="1800" spc="21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sınır</a:t>
            </a:r>
            <a:r>
              <a:rPr dirty="0" sz="1800" spc="19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aralıklarını</a:t>
            </a:r>
            <a:r>
              <a:rPr dirty="0" sz="1800" spc="21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ifade</a:t>
            </a:r>
            <a:r>
              <a:rPr dirty="0" sz="1800" spc="21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eder.</a:t>
            </a:r>
            <a:r>
              <a:rPr dirty="0" sz="1800" spc="21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 spc="-10">
                <a:solidFill>
                  <a:srgbClr val="0D0D0D"/>
                </a:solidFill>
                <a:latin typeface="Consolas"/>
                <a:cs typeface="Consolas"/>
              </a:rPr>
              <a:t>Örneğin</a:t>
            </a:r>
            <a:endParaRPr sz="1800">
              <a:latin typeface="Consolas"/>
              <a:cs typeface="Consolas"/>
            </a:endParaRPr>
          </a:p>
          <a:p>
            <a:pPr marL="88900">
              <a:lnSpc>
                <a:spcPct val="100000"/>
              </a:lnSpc>
            </a:pP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x1</a:t>
            </a:r>
            <a:r>
              <a:rPr dirty="0" sz="1800" spc="-3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için </a:t>
            </a:r>
            <a:r>
              <a:rPr dirty="0" sz="1800" spc="-10">
                <a:solidFill>
                  <a:srgbClr val="0D0D0D"/>
                </a:solidFill>
                <a:latin typeface="Consolas"/>
                <a:cs typeface="Consolas"/>
              </a:rPr>
              <a:t>[-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5,5],</a:t>
            </a:r>
            <a:r>
              <a:rPr dirty="0" sz="1800" spc="-2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x2</a:t>
            </a:r>
            <a:r>
              <a:rPr dirty="0" sz="1800" spc="-1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için</a:t>
            </a:r>
            <a:r>
              <a:rPr dirty="0" sz="1800" spc="-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 spc="-10">
                <a:solidFill>
                  <a:srgbClr val="0D0D0D"/>
                </a:solidFill>
                <a:latin typeface="Consolas"/>
                <a:cs typeface="Consolas"/>
              </a:rPr>
              <a:t>[-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2,2], x3</a:t>
            </a:r>
            <a:r>
              <a:rPr dirty="0" sz="1800" spc="-2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için</a:t>
            </a:r>
            <a:r>
              <a:rPr dirty="0" sz="1800" spc="-1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[1,5]</a:t>
            </a:r>
            <a:r>
              <a:rPr dirty="0" sz="1800" spc="-1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 spc="-10">
                <a:solidFill>
                  <a:srgbClr val="0D0D0D"/>
                </a:solidFill>
                <a:latin typeface="Consolas"/>
                <a:cs typeface="Consolas"/>
              </a:rPr>
              <a:t>gibi…</a:t>
            </a:r>
            <a:endParaRPr sz="18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800">
              <a:latin typeface="Consolas"/>
              <a:cs typeface="Consolas"/>
            </a:endParaRPr>
          </a:p>
          <a:p>
            <a:pPr marL="90170">
              <a:lnSpc>
                <a:spcPct val="100000"/>
              </a:lnSpc>
            </a:pP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Öğrenme</a:t>
            </a:r>
            <a:r>
              <a:rPr dirty="0" sz="1800" spc="-3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faktörleri</a:t>
            </a:r>
            <a:r>
              <a:rPr dirty="0" sz="1800" spc="-3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c1,</a:t>
            </a:r>
            <a:r>
              <a:rPr dirty="0" sz="1800" spc="-2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c2:</a:t>
            </a:r>
            <a:r>
              <a:rPr dirty="0" sz="1800" spc="-3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[0,4]</a:t>
            </a:r>
            <a:r>
              <a:rPr dirty="0" sz="1800" spc="-1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aralığında</a:t>
            </a:r>
            <a:r>
              <a:rPr dirty="0" sz="1800" spc="-1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 spc="-10">
                <a:solidFill>
                  <a:srgbClr val="0D0D0D"/>
                </a:solidFill>
                <a:latin typeface="Consolas"/>
                <a:cs typeface="Consolas"/>
              </a:rPr>
              <a:t>seçilebilir.</a:t>
            </a:r>
            <a:endParaRPr sz="18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800">
              <a:latin typeface="Consolas"/>
              <a:cs typeface="Consolas"/>
            </a:endParaRPr>
          </a:p>
          <a:p>
            <a:pPr marL="90170">
              <a:lnSpc>
                <a:spcPct val="100000"/>
              </a:lnSpc>
            </a:pP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Sonlandırma</a:t>
            </a:r>
            <a:r>
              <a:rPr dirty="0" sz="1800" spc="-3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kriteri</a:t>
            </a:r>
            <a:r>
              <a:rPr dirty="0" sz="1800" spc="-2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:</a:t>
            </a:r>
            <a:r>
              <a:rPr dirty="0" sz="1800" spc="-2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minimum</a:t>
            </a:r>
            <a:r>
              <a:rPr dirty="0" sz="1800" spc="-2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hata</a:t>
            </a:r>
            <a:r>
              <a:rPr dirty="0" sz="1800" spc="-3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veya</a:t>
            </a:r>
            <a:r>
              <a:rPr dirty="0" sz="1800" spc="-2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iterasyon</a:t>
            </a:r>
            <a:r>
              <a:rPr dirty="0" sz="1800" spc="-3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sayısı</a:t>
            </a:r>
            <a:r>
              <a:rPr dirty="0" sz="1800" spc="-1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 spc="-10">
                <a:solidFill>
                  <a:srgbClr val="0D0D0D"/>
                </a:solidFill>
                <a:latin typeface="Consolas"/>
                <a:cs typeface="Consolas"/>
              </a:rPr>
              <a:t>olabilir.</a:t>
            </a:r>
            <a:endParaRPr sz="18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960755">
              <a:lnSpc>
                <a:spcPct val="100000"/>
              </a:lnSpc>
              <a:spcBef>
                <a:spcPts val="100"/>
              </a:spcBef>
            </a:pPr>
            <a:r>
              <a:rPr dirty="0"/>
              <a:t>PSO</a:t>
            </a:r>
            <a:r>
              <a:rPr dirty="0" spc="-120"/>
              <a:t> </a:t>
            </a:r>
            <a:r>
              <a:rPr dirty="0"/>
              <a:t>PARAMETRELERİ</a:t>
            </a:r>
            <a:r>
              <a:rPr dirty="0" spc="-120"/>
              <a:t> </a:t>
            </a:r>
            <a:r>
              <a:rPr dirty="0"/>
              <a:t>–</a:t>
            </a:r>
            <a:r>
              <a:rPr dirty="0" spc="-120"/>
              <a:t> </a:t>
            </a:r>
            <a:r>
              <a:rPr dirty="0"/>
              <a:t>Sayısal</a:t>
            </a:r>
            <a:r>
              <a:rPr dirty="0" spc="-120"/>
              <a:t> </a:t>
            </a:r>
            <a:r>
              <a:rPr dirty="0"/>
              <a:t>Örnek</a:t>
            </a:r>
            <a:r>
              <a:rPr dirty="0" spc="-114"/>
              <a:t> </a:t>
            </a:r>
            <a:r>
              <a:rPr dirty="0"/>
              <a:t>Çalışma</a:t>
            </a:r>
            <a:r>
              <a:rPr dirty="0" spc="-120"/>
              <a:t> </a:t>
            </a:r>
            <a:r>
              <a:rPr dirty="0" spc="-50"/>
              <a:t>1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0018" cy="6857999"/>
          </a:xfrm>
          <a:prstGeom prst="rect">
            <a:avLst/>
          </a:prstGeom>
        </p:spPr>
      </p:pic>
      <p:sp>
        <p:nvSpPr>
          <p:cNvPr id="4" name="object 4" descr=""/>
          <p:cNvSpPr/>
          <p:nvPr/>
        </p:nvSpPr>
        <p:spPr>
          <a:xfrm>
            <a:off x="1408471" y="843036"/>
            <a:ext cx="278765" cy="212090"/>
          </a:xfrm>
          <a:custGeom>
            <a:avLst/>
            <a:gdLst/>
            <a:ahLst/>
            <a:cxnLst/>
            <a:rect l="l" t="t" r="r" b="b"/>
            <a:pathLst>
              <a:path w="278764" h="212090">
                <a:moveTo>
                  <a:pt x="211188" y="0"/>
                </a:moveTo>
                <a:lnTo>
                  <a:pt x="208178" y="8597"/>
                </a:lnTo>
                <a:lnTo>
                  <a:pt x="220434" y="13915"/>
                </a:lnTo>
                <a:lnTo>
                  <a:pt x="230973" y="21277"/>
                </a:lnTo>
                <a:lnTo>
                  <a:pt x="252375" y="55406"/>
                </a:lnTo>
                <a:lnTo>
                  <a:pt x="259410" y="104813"/>
                </a:lnTo>
                <a:lnTo>
                  <a:pt x="258624" y="123489"/>
                </a:lnTo>
                <a:lnTo>
                  <a:pt x="246849" y="169214"/>
                </a:lnTo>
                <a:lnTo>
                  <a:pt x="220576" y="197805"/>
                </a:lnTo>
                <a:lnTo>
                  <a:pt x="208508" y="203149"/>
                </a:lnTo>
                <a:lnTo>
                  <a:pt x="211188" y="211747"/>
                </a:lnTo>
                <a:lnTo>
                  <a:pt x="251641" y="187704"/>
                </a:lnTo>
                <a:lnTo>
                  <a:pt x="274361" y="143335"/>
                </a:lnTo>
                <a:lnTo>
                  <a:pt x="278714" y="105930"/>
                </a:lnTo>
                <a:lnTo>
                  <a:pt x="277636" y="86744"/>
                </a:lnTo>
                <a:lnTo>
                  <a:pt x="277623" y="86519"/>
                </a:lnTo>
                <a:lnTo>
                  <a:pt x="261251" y="37109"/>
                </a:lnTo>
                <a:lnTo>
                  <a:pt x="226540" y="5541"/>
                </a:lnTo>
                <a:lnTo>
                  <a:pt x="211188" y="0"/>
                </a:lnTo>
                <a:close/>
              </a:path>
              <a:path w="278764" h="212090">
                <a:moveTo>
                  <a:pt x="67525" y="0"/>
                </a:moveTo>
                <a:lnTo>
                  <a:pt x="27142" y="24095"/>
                </a:lnTo>
                <a:lnTo>
                  <a:pt x="4364" y="68576"/>
                </a:lnTo>
                <a:lnTo>
                  <a:pt x="0" y="105930"/>
                </a:lnTo>
                <a:lnTo>
                  <a:pt x="982" y="123489"/>
                </a:lnTo>
                <a:lnTo>
                  <a:pt x="17411" y="174739"/>
                </a:lnTo>
                <a:lnTo>
                  <a:pt x="52128" y="206211"/>
                </a:lnTo>
                <a:lnTo>
                  <a:pt x="67525" y="211747"/>
                </a:lnTo>
                <a:lnTo>
                  <a:pt x="70205" y="203149"/>
                </a:lnTo>
                <a:lnTo>
                  <a:pt x="58142" y="197805"/>
                </a:lnTo>
                <a:lnTo>
                  <a:pt x="47729" y="190368"/>
                </a:lnTo>
                <a:lnTo>
                  <a:pt x="26370" y="155689"/>
                </a:lnTo>
                <a:lnTo>
                  <a:pt x="19351" y="105930"/>
                </a:lnTo>
                <a:lnTo>
                  <a:pt x="19304" y="104813"/>
                </a:lnTo>
                <a:lnTo>
                  <a:pt x="20089" y="86744"/>
                </a:lnTo>
                <a:lnTo>
                  <a:pt x="31864" y="42138"/>
                </a:lnTo>
                <a:lnTo>
                  <a:pt x="58324" y="13915"/>
                </a:lnTo>
                <a:lnTo>
                  <a:pt x="70535" y="8597"/>
                </a:lnTo>
                <a:lnTo>
                  <a:pt x="67525" y="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 txBox="1"/>
          <p:nvPr/>
        </p:nvSpPr>
        <p:spPr>
          <a:xfrm>
            <a:off x="1204988" y="772171"/>
            <a:ext cx="7861300" cy="19443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50800">
              <a:lnSpc>
                <a:spcPct val="100000"/>
              </a:lnSpc>
              <a:spcBef>
                <a:spcPts val="100"/>
              </a:spcBef>
              <a:tabLst>
                <a:tab pos="565785" algn="l"/>
              </a:tabLst>
            </a:pPr>
            <a:r>
              <a:rPr dirty="0" sz="1800" spc="-495">
                <a:solidFill>
                  <a:srgbClr val="0D0D0D"/>
                </a:solidFill>
                <a:latin typeface="Cambria Math"/>
                <a:cs typeface="Cambria Math"/>
              </a:rPr>
              <a:t>𝑓𝑓</a:t>
            </a:r>
            <a:r>
              <a:rPr dirty="0" sz="1800" spc="405">
                <a:solidFill>
                  <a:srgbClr val="0D0D0D"/>
                </a:solidFill>
                <a:latin typeface="Cambria Math"/>
                <a:cs typeface="Cambria Math"/>
              </a:rPr>
              <a:t> </a:t>
            </a:r>
            <a:r>
              <a:rPr dirty="0" sz="1800" spc="-520">
                <a:solidFill>
                  <a:srgbClr val="0D0D0D"/>
                </a:solidFill>
                <a:latin typeface="Cambria Math"/>
                <a:cs typeface="Cambria Math"/>
              </a:rPr>
              <a:t>𝑥𝑥</a:t>
            </a:r>
            <a:r>
              <a:rPr dirty="0" sz="1800">
                <a:solidFill>
                  <a:srgbClr val="0D0D0D"/>
                </a:solidFill>
                <a:latin typeface="Cambria Math"/>
                <a:cs typeface="Cambria Math"/>
              </a:rPr>
              <a:t>	=</a:t>
            </a:r>
            <a:r>
              <a:rPr dirty="0" sz="1800" spc="85">
                <a:solidFill>
                  <a:srgbClr val="0D0D0D"/>
                </a:solidFill>
                <a:latin typeface="Cambria Math"/>
                <a:cs typeface="Cambria Math"/>
              </a:rPr>
              <a:t> </a:t>
            </a:r>
            <a:r>
              <a:rPr dirty="0" sz="1800" spc="-280">
                <a:solidFill>
                  <a:srgbClr val="0D0D0D"/>
                </a:solidFill>
                <a:latin typeface="Cambria Math"/>
                <a:cs typeface="Cambria Math"/>
              </a:rPr>
              <a:t>𝑥𝑥</a:t>
            </a:r>
            <a:r>
              <a:rPr dirty="0" baseline="27777" sz="1950" spc="-419">
                <a:solidFill>
                  <a:srgbClr val="0D0D0D"/>
                </a:solidFill>
                <a:latin typeface="Cambria Math"/>
                <a:cs typeface="Cambria Math"/>
              </a:rPr>
              <a:t>2</a:t>
            </a:r>
            <a:r>
              <a:rPr dirty="0" baseline="27777" sz="1950" spc="254">
                <a:solidFill>
                  <a:srgbClr val="0D0D0D"/>
                </a:solidFill>
                <a:latin typeface="Cambria Math"/>
                <a:cs typeface="Cambria Math"/>
              </a:rPr>
              <a:t> </a:t>
            </a:r>
            <a:r>
              <a:rPr dirty="0" sz="1800">
                <a:solidFill>
                  <a:srgbClr val="0D0D0D"/>
                </a:solidFill>
                <a:latin typeface="Cambria Math"/>
                <a:cs typeface="Cambria Math"/>
              </a:rPr>
              <a:t>+</a:t>
            </a:r>
            <a:r>
              <a:rPr dirty="0" sz="1800" spc="5">
                <a:solidFill>
                  <a:srgbClr val="0D0D0D"/>
                </a:solidFill>
                <a:latin typeface="Cambria Math"/>
                <a:cs typeface="Cambria Math"/>
              </a:rPr>
              <a:t> </a:t>
            </a:r>
            <a:r>
              <a:rPr dirty="0" sz="1800" spc="-335">
                <a:solidFill>
                  <a:srgbClr val="0D0D0D"/>
                </a:solidFill>
                <a:latin typeface="Cambria Math"/>
                <a:cs typeface="Cambria Math"/>
              </a:rPr>
              <a:t>2𝑥𝑥</a:t>
            </a:r>
            <a:r>
              <a:rPr dirty="0" sz="1800" spc="70">
                <a:solidFill>
                  <a:srgbClr val="0D0D0D"/>
                </a:solidFill>
                <a:latin typeface="Cambria Math"/>
                <a:cs typeface="Cambria Math"/>
              </a:rPr>
              <a:t> </a:t>
            </a:r>
            <a:r>
              <a:rPr dirty="0" sz="1800">
                <a:solidFill>
                  <a:srgbClr val="0D0D0D"/>
                </a:solidFill>
                <a:latin typeface="Cambria Math"/>
                <a:cs typeface="Cambria Math"/>
              </a:rPr>
              <a:t>−</a:t>
            </a:r>
            <a:r>
              <a:rPr dirty="0" sz="1800" spc="-10">
                <a:solidFill>
                  <a:srgbClr val="0D0D0D"/>
                </a:solidFill>
                <a:latin typeface="Cambria Math"/>
                <a:cs typeface="Cambria Math"/>
              </a:rPr>
              <a:t> </a:t>
            </a:r>
            <a:r>
              <a:rPr dirty="0" sz="1800" spc="-50">
                <a:solidFill>
                  <a:srgbClr val="0D0D0D"/>
                </a:solidFill>
                <a:latin typeface="Cambria Math"/>
                <a:cs typeface="Cambria Math"/>
              </a:rPr>
              <a:t>3</a:t>
            </a:r>
            <a:endParaRPr sz="1800">
              <a:latin typeface="Cambria Math"/>
              <a:cs typeface="Cambria Math"/>
            </a:endParaRPr>
          </a:p>
          <a:p>
            <a:pPr marL="50165" marR="30480">
              <a:lnSpc>
                <a:spcPts val="4320"/>
              </a:lnSpc>
              <a:spcBef>
                <a:spcPts val="490"/>
              </a:spcBef>
            </a:pP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Fonksiyonunun</a:t>
            </a:r>
            <a:r>
              <a:rPr dirty="0" sz="1800" spc="-3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sonucunu</a:t>
            </a:r>
            <a:r>
              <a:rPr dirty="0" sz="1800" spc="-3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0</a:t>
            </a:r>
            <a:r>
              <a:rPr dirty="0" sz="1800" spc="-1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yapacak</a:t>
            </a:r>
            <a:r>
              <a:rPr dirty="0" sz="1800" spc="-2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x</a:t>
            </a:r>
            <a:r>
              <a:rPr dirty="0" sz="1800" spc="-3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değerini</a:t>
            </a:r>
            <a:r>
              <a:rPr dirty="0" sz="1800" spc="-2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bulmaya</a:t>
            </a:r>
            <a:r>
              <a:rPr dirty="0" sz="1800" spc="-2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 spc="-10">
                <a:solidFill>
                  <a:srgbClr val="0D0D0D"/>
                </a:solidFill>
                <a:latin typeface="Consolas"/>
                <a:cs typeface="Consolas"/>
              </a:rPr>
              <a:t>çalışalım: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Maliyet</a:t>
            </a:r>
            <a:r>
              <a:rPr dirty="0" sz="1800" spc="-1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/</a:t>
            </a:r>
            <a:r>
              <a:rPr dirty="0" sz="1800" spc="-2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Amaç</a:t>
            </a:r>
            <a:r>
              <a:rPr dirty="0" sz="1800" spc="-2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Fonksiyonu</a:t>
            </a:r>
            <a:r>
              <a:rPr dirty="0" sz="1800" spc="-3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=</a:t>
            </a:r>
            <a:r>
              <a:rPr dirty="0" sz="1800" spc="-20">
                <a:solidFill>
                  <a:srgbClr val="0D0D0D"/>
                </a:solidFill>
                <a:latin typeface="Consolas"/>
                <a:cs typeface="Consolas"/>
              </a:rPr>
              <a:t> f(x)</a:t>
            </a:r>
            <a:endParaRPr sz="1800">
              <a:latin typeface="Consolas"/>
              <a:cs typeface="Consolas"/>
            </a:endParaRPr>
          </a:p>
          <a:p>
            <a:pPr marL="50800">
              <a:lnSpc>
                <a:spcPts val="1655"/>
              </a:lnSpc>
            </a:pP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D</a:t>
            </a:r>
            <a:r>
              <a:rPr dirty="0" sz="1800" spc="-1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=</a:t>
            </a:r>
            <a:r>
              <a:rPr dirty="0" sz="1800" spc="-1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 spc="-50">
                <a:solidFill>
                  <a:srgbClr val="0D0D0D"/>
                </a:solidFill>
                <a:latin typeface="Consolas"/>
                <a:cs typeface="Consolas"/>
              </a:rPr>
              <a:t>1</a:t>
            </a:r>
            <a:endParaRPr sz="1800">
              <a:latin typeface="Consolas"/>
              <a:cs typeface="Consolas"/>
            </a:endParaRPr>
          </a:p>
          <a:p>
            <a:pPr marL="50800">
              <a:lnSpc>
                <a:spcPct val="100000"/>
              </a:lnSpc>
            </a:pP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Parçacık</a:t>
            </a:r>
            <a:r>
              <a:rPr dirty="0" sz="1800" spc="-3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sayısı</a:t>
            </a:r>
            <a:r>
              <a:rPr dirty="0" sz="1800" spc="-3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:</a:t>
            </a:r>
            <a:r>
              <a:rPr dirty="0" sz="1800" spc="-1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3</a:t>
            </a:r>
            <a:r>
              <a:rPr dirty="0" sz="1800" spc="-1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olsun.</a:t>
            </a:r>
            <a:r>
              <a:rPr dirty="0" sz="1800" spc="-3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Rastgele</a:t>
            </a:r>
            <a:r>
              <a:rPr dirty="0" sz="1800" spc="-2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belirlenir.</a:t>
            </a:r>
            <a:r>
              <a:rPr dirty="0" sz="1800" spc="-2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Buna</a:t>
            </a:r>
            <a:r>
              <a:rPr dirty="0" sz="1800" spc="-1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 spc="-10">
                <a:solidFill>
                  <a:srgbClr val="0D0D0D"/>
                </a:solidFill>
                <a:latin typeface="Consolas"/>
                <a:cs typeface="Consolas"/>
              </a:rPr>
              <a:t>göre;</a:t>
            </a:r>
            <a:endParaRPr sz="1800">
              <a:latin typeface="Consolas"/>
              <a:cs typeface="Consolas"/>
            </a:endParaRPr>
          </a:p>
        </p:txBody>
      </p:sp>
      <p:graphicFrame>
        <p:nvGraphicFramePr>
          <p:cNvPr id="6" name="object 6" descr=""/>
          <p:cNvGraphicFramePr>
            <a:graphicFrameLocks noGrp="1"/>
          </p:cNvGraphicFramePr>
          <p:nvPr/>
        </p:nvGraphicFramePr>
        <p:xfrm>
          <a:off x="1224572" y="3036655"/>
          <a:ext cx="892810" cy="7766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4805"/>
                <a:gridCol w="250825"/>
                <a:gridCol w="220345"/>
              </a:tblGrid>
              <a:tr h="251460">
                <a:tc>
                  <a:txBody>
                    <a:bodyPr/>
                    <a:lstStyle/>
                    <a:p>
                      <a:pPr algn="ctr" marR="22860">
                        <a:lnSpc>
                          <a:spcPts val="1695"/>
                        </a:lnSpc>
                      </a:pPr>
                      <a:r>
                        <a:rPr dirty="0" sz="1800" spc="-25">
                          <a:solidFill>
                            <a:srgbClr val="0D0D0D"/>
                          </a:solidFill>
                          <a:latin typeface="Consolas"/>
                          <a:cs typeface="Consolas"/>
                        </a:rPr>
                        <a:t>P1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95"/>
                        </a:lnSpc>
                      </a:pPr>
                      <a:r>
                        <a:rPr dirty="0" sz="1800" spc="-50">
                          <a:solidFill>
                            <a:srgbClr val="0D0D0D"/>
                          </a:solidFill>
                          <a:latin typeface="Consolas"/>
                          <a:cs typeface="Consolas"/>
                        </a:rPr>
                        <a:t>=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29845">
                        <a:lnSpc>
                          <a:spcPts val="1695"/>
                        </a:lnSpc>
                      </a:pPr>
                      <a:r>
                        <a:rPr dirty="0" sz="1800" spc="-50">
                          <a:solidFill>
                            <a:srgbClr val="0D0D0D"/>
                          </a:solidFill>
                          <a:latin typeface="Consolas"/>
                          <a:cs typeface="Consolas"/>
                        </a:rPr>
                        <a:t>3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B="0" marT="0"/>
                </a:tc>
              </a:tr>
              <a:tr h="274320">
                <a:tc>
                  <a:txBody>
                    <a:bodyPr/>
                    <a:lstStyle/>
                    <a:p>
                      <a:pPr algn="ctr" marR="22225">
                        <a:lnSpc>
                          <a:spcPts val="1875"/>
                        </a:lnSpc>
                      </a:pPr>
                      <a:r>
                        <a:rPr dirty="0" sz="1800" spc="-25">
                          <a:solidFill>
                            <a:srgbClr val="0D0D0D"/>
                          </a:solidFill>
                          <a:latin typeface="Consolas"/>
                          <a:cs typeface="Consolas"/>
                        </a:rPr>
                        <a:t>P2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75"/>
                        </a:lnSpc>
                      </a:pPr>
                      <a:r>
                        <a:rPr dirty="0" sz="1800" spc="-50">
                          <a:solidFill>
                            <a:srgbClr val="0D0D0D"/>
                          </a:solidFill>
                          <a:latin typeface="Consolas"/>
                          <a:cs typeface="Consolas"/>
                        </a:rPr>
                        <a:t>=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30480">
                        <a:lnSpc>
                          <a:spcPts val="1875"/>
                        </a:lnSpc>
                      </a:pPr>
                      <a:r>
                        <a:rPr dirty="0" sz="1800" spc="-50">
                          <a:solidFill>
                            <a:srgbClr val="0D0D0D"/>
                          </a:solidFill>
                          <a:latin typeface="Consolas"/>
                          <a:cs typeface="Consolas"/>
                        </a:rPr>
                        <a:t>7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B="0" marT="0"/>
                </a:tc>
              </a:tr>
              <a:tr h="250825">
                <a:tc>
                  <a:txBody>
                    <a:bodyPr/>
                    <a:lstStyle/>
                    <a:p>
                      <a:pPr algn="ctr" marR="21590">
                        <a:lnSpc>
                          <a:spcPts val="1875"/>
                        </a:lnSpc>
                      </a:pPr>
                      <a:r>
                        <a:rPr dirty="0" sz="1800" spc="-25">
                          <a:solidFill>
                            <a:srgbClr val="0D0D0D"/>
                          </a:solidFill>
                          <a:latin typeface="Consolas"/>
                          <a:cs typeface="Consolas"/>
                        </a:rPr>
                        <a:t>P3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75"/>
                        </a:lnSpc>
                      </a:pPr>
                      <a:r>
                        <a:rPr dirty="0" sz="1800" spc="-50">
                          <a:solidFill>
                            <a:srgbClr val="0D0D0D"/>
                          </a:solidFill>
                          <a:latin typeface="Consolas"/>
                          <a:cs typeface="Consolas"/>
                        </a:rPr>
                        <a:t>=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31115">
                        <a:lnSpc>
                          <a:spcPts val="1875"/>
                        </a:lnSpc>
                      </a:pPr>
                      <a:r>
                        <a:rPr dirty="0" sz="1800" spc="-50">
                          <a:solidFill>
                            <a:srgbClr val="0D0D0D"/>
                          </a:solidFill>
                          <a:latin typeface="Consolas"/>
                          <a:cs typeface="Consolas"/>
                        </a:rPr>
                        <a:t>5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B="0" marT="0"/>
                </a:tc>
              </a:tr>
            </a:tbl>
          </a:graphicData>
        </a:graphic>
      </p:graphicFrame>
      <p:sp>
        <p:nvSpPr>
          <p:cNvPr id="7" name="object 7" descr=""/>
          <p:cNvSpPr txBox="1"/>
          <p:nvPr/>
        </p:nvSpPr>
        <p:spPr>
          <a:xfrm>
            <a:off x="1244307" y="4062410"/>
            <a:ext cx="6543675" cy="1397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00AFEF"/>
                </a:solidFill>
                <a:latin typeface="Consolas"/>
                <a:cs typeface="Consolas"/>
              </a:rPr>
              <a:t>Her</a:t>
            </a:r>
            <a:r>
              <a:rPr dirty="0" sz="1800" spc="-45" b="1">
                <a:solidFill>
                  <a:srgbClr val="00AFEF"/>
                </a:solidFill>
                <a:latin typeface="Consolas"/>
                <a:cs typeface="Consolas"/>
              </a:rPr>
              <a:t> </a:t>
            </a:r>
            <a:r>
              <a:rPr dirty="0" sz="1800" b="1">
                <a:solidFill>
                  <a:srgbClr val="00AFEF"/>
                </a:solidFill>
                <a:latin typeface="Consolas"/>
                <a:cs typeface="Consolas"/>
              </a:rPr>
              <a:t>parçacığın</a:t>
            </a:r>
            <a:r>
              <a:rPr dirty="0" sz="1800" spc="-35" b="1">
                <a:solidFill>
                  <a:srgbClr val="00AFEF"/>
                </a:solidFill>
                <a:latin typeface="Consolas"/>
                <a:cs typeface="Consolas"/>
              </a:rPr>
              <a:t> </a:t>
            </a:r>
            <a:r>
              <a:rPr dirty="0" sz="1800" b="1">
                <a:solidFill>
                  <a:srgbClr val="00AFEF"/>
                </a:solidFill>
                <a:latin typeface="Consolas"/>
                <a:cs typeface="Consolas"/>
              </a:rPr>
              <a:t>uygunluk</a:t>
            </a:r>
            <a:r>
              <a:rPr dirty="0" sz="1800" spc="-20" b="1">
                <a:solidFill>
                  <a:srgbClr val="00AFEF"/>
                </a:solidFill>
                <a:latin typeface="Consolas"/>
                <a:cs typeface="Consolas"/>
              </a:rPr>
              <a:t> </a:t>
            </a:r>
            <a:r>
              <a:rPr dirty="0" sz="1800" b="1">
                <a:solidFill>
                  <a:srgbClr val="00AFEF"/>
                </a:solidFill>
                <a:latin typeface="Consolas"/>
                <a:cs typeface="Consolas"/>
              </a:rPr>
              <a:t>(fitness)</a:t>
            </a:r>
            <a:r>
              <a:rPr dirty="0" sz="1800" spc="-30" b="1">
                <a:solidFill>
                  <a:srgbClr val="00AFEF"/>
                </a:solidFill>
                <a:latin typeface="Consolas"/>
                <a:cs typeface="Consolas"/>
              </a:rPr>
              <a:t> </a:t>
            </a:r>
            <a:r>
              <a:rPr dirty="0" sz="1800" b="1">
                <a:solidFill>
                  <a:srgbClr val="00AFEF"/>
                </a:solidFill>
                <a:latin typeface="Consolas"/>
                <a:cs typeface="Consolas"/>
              </a:rPr>
              <a:t>değeri</a:t>
            </a:r>
            <a:r>
              <a:rPr dirty="0" sz="1800" spc="-20" b="1">
                <a:solidFill>
                  <a:srgbClr val="00AFEF"/>
                </a:solidFill>
                <a:latin typeface="Consolas"/>
                <a:cs typeface="Consolas"/>
              </a:rPr>
              <a:t> </a:t>
            </a:r>
            <a:r>
              <a:rPr dirty="0" sz="1800" spc="-10" b="1">
                <a:solidFill>
                  <a:srgbClr val="00AFEF"/>
                </a:solidFill>
                <a:latin typeface="Consolas"/>
                <a:cs typeface="Consolas"/>
              </a:rPr>
              <a:t>hesaplanır.</a:t>
            </a:r>
            <a:endParaRPr sz="18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8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dirty="0" sz="1800" b="1">
                <a:solidFill>
                  <a:srgbClr val="00AFEF"/>
                </a:solidFill>
                <a:latin typeface="Consolas"/>
                <a:cs typeface="Consolas"/>
              </a:rPr>
              <a:t>f(3)=12,</a:t>
            </a:r>
            <a:r>
              <a:rPr dirty="0" sz="1800" spc="-20" b="1">
                <a:solidFill>
                  <a:srgbClr val="00AFEF"/>
                </a:solidFill>
                <a:latin typeface="Consolas"/>
                <a:cs typeface="Consolas"/>
              </a:rPr>
              <a:t> </a:t>
            </a:r>
            <a:r>
              <a:rPr dirty="0" sz="1800" b="1">
                <a:solidFill>
                  <a:srgbClr val="00AFEF"/>
                </a:solidFill>
                <a:latin typeface="Consolas"/>
                <a:cs typeface="Consolas"/>
              </a:rPr>
              <a:t>f(7)=60</a:t>
            </a:r>
            <a:r>
              <a:rPr dirty="0" sz="1800" spc="-20" b="1">
                <a:solidFill>
                  <a:srgbClr val="00AFEF"/>
                </a:solidFill>
                <a:latin typeface="Consolas"/>
                <a:cs typeface="Consolas"/>
              </a:rPr>
              <a:t> </a:t>
            </a:r>
            <a:r>
              <a:rPr dirty="0" sz="1800" b="1">
                <a:solidFill>
                  <a:srgbClr val="00AFEF"/>
                </a:solidFill>
                <a:latin typeface="Consolas"/>
                <a:cs typeface="Consolas"/>
              </a:rPr>
              <a:t>,</a:t>
            </a:r>
            <a:r>
              <a:rPr dirty="0" sz="1800" spc="-30" b="1">
                <a:solidFill>
                  <a:srgbClr val="00AFEF"/>
                </a:solidFill>
                <a:latin typeface="Consolas"/>
                <a:cs typeface="Consolas"/>
              </a:rPr>
              <a:t> </a:t>
            </a:r>
            <a:r>
              <a:rPr dirty="0" sz="1800" spc="-10" b="1">
                <a:solidFill>
                  <a:srgbClr val="00AFEF"/>
                </a:solidFill>
                <a:latin typeface="Consolas"/>
                <a:cs typeface="Consolas"/>
              </a:rPr>
              <a:t>f(5)=32</a:t>
            </a:r>
            <a:endParaRPr sz="18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800">
              <a:latin typeface="Consolas"/>
              <a:cs typeface="Consolas"/>
            </a:endParaRPr>
          </a:p>
          <a:p>
            <a:pPr marL="13335">
              <a:lnSpc>
                <a:spcPct val="100000"/>
              </a:lnSpc>
              <a:spcBef>
                <a:spcPts val="5"/>
              </a:spcBef>
            </a:pPr>
            <a:r>
              <a:rPr dirty="0" sz="1800">
                <a:solidFill>
                  <a:srgbClr val="232323"/>
                </a:solidFill>
                <a:latin typeface="Calibri"/>
                <a:cs typeface="Calibri"/>
              </a:rPr>
              <a:t>Amacımız</a:t>
            </a:r>
            <a:r>
              <a:rPr dirty="0" sz="1800" spc="-35">
                <a:solidFill>
                  <a:srgbClr val="232323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232323"/>
                </a:solidFill>
                <a:latin typeface="Calibri"/>
                <a:cs typeface="Calibri"/>
              </a:rPr>
              <a:t>uygunluk</a:t>
            </a:r>
            <a:r>
              <a:rPr dirty="0" sz="1800" spc="-30">
                <a:solidFill>
                  <a:srgbClr val="232323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232323"/>
                </a:solidFill>
                <a:latin typeface="Calibri"/>
                <a:cs typeface="Calibri"/>
              </a:rPr>
              <a:t>değeri</a:t>
            </a:r>
            <a:r>
              <a:rPr dirty="0" sz="1800" spc="-45">
                <a:solidFill>
                  <a:srgbClr val="232323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232323"/>
                </a:solidFill>
                <a:latin typeface="Calibri"/>
                <a:cs typeface="Calibri"/>
              </a:rPr>
              <a:t>0</a:t>
            </a:r>
            <a:r>
              <a:rPr dirty="0" sz="1800" spc="-30">
                <a:solidFill>
                  <a:srgbClr val="232323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232323"/>
                </a:solidFill>
                <a:latin typeface="Calibri"/>
                <a:cs typeface="Calibri"/>
              </a:rPr>
              <a:t>olan</a:t>
            </a:r>
            <a:r>
              <a:rPr dirty="0" sz="1800" spc="-35">
                <a:solidFill>
                  <a:srgbClr val="232323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232323"/>
                </a:solidFill>
                <a:latin typeface="Calibri"/>
                <a:cs typeface="Calibri"/>
              </a:rPr>
              <a:t>x</a:t>
            </a:r>
            <a:r>
              <a:rPr dirty="0" sz="1800" spc="-40">
                <a:solidFill>
                  <a:srgbClr val="232323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232323"/>
                </a:solidFill>
                <a:latin typeface="Calibri"/>
                <a:cs typeface="Calibri"/>
              </a:rPr>
              <a:t>değerini</a:t>
            </a:r>
            <a:r>
              <a:rPr dirty="0" sz="1800" spc="-35">
                <a:solidFill>
                  <a:srgbClr val="232323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232323"/>
                </a:solidFill>
                <a:latin typeface="Calibri"/>
                <a:cs typeface="Calibri"/>
              </a:rPr>
              <a:t>bulmak.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960755">
              <a:lnSpc>
                <a:spcPct val="100000"/>
              </a:lnSpc>
              <a:spcBef>
                <a:spcPts val="100"/>
              </a:spcBef>
            </a:pPr>
            <a:r>
              <a:rPr dirty="0"/>
              <a:t>PSO</a:t>
            </a:r>
            <a:r>
              <a:rPr dirty="0" spc="-120"/>
              <a:t> </a:t>
            </a:r>
            <a:r>
              <a:rPr dirty="0"/>
              <a:t>PARAMETRELERİ</a:t>
            </a:r>
            <a:r>
              <a:rPr dirty="0" spc="-120"/>
              <a:t> </a:t>
            </a:r>
            <a:r>
              <a:rPr dirty="0"/>
              <a:t>–</a:t>
            </a:r>
            <a:r>
              <a:rPr dirty="0" spc="-120"/>
              <a:t> </a:t>
            </a:r>
            <a:r>
              <a:rPr dirty="0"/>
              <a:t>Sayısal</a:t>
            </a:r>
            <a:r>
              <a:rPr dirty="0" spc="-120"/>
              <a:t> </a:t>
            </a:r>
            <a:r>
              <a:rPr dirty="0"/>
              <a:t>Örnek</a:t>
            </a:r>
            <a:r>
              <a:rPr dirty="0" spc="-114"/>
              <a:t> </a:t>
            </a:r>
            <a:r>
              <a:rPr dirty="0"/>
              <a:t>Çalışma</a:t>
            </a:r>
            <a:r>
              <a:rPr dirty="0" spc="-120"/>
              <a:t> </a:t>
            </a:r>
            <a:r>
              <a:rPr dirty="0" spc="-50"/>
              <a:t>1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0018" cy="6857999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1243088" y="770647"/>
            <a:ext cx="9803130" cy="413892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00AF50"/>
                </a:solidFill>
                <a:latin typeface="Consolas"/>
                <a:cs typeface="Consolas"/>
              </a:rPr>
              <a:t>pbest</a:t>
            </a:r>
            <a:r>
              <a:rPr dirty="0" sz="1800" spc="-30" b="1">
                <a:solidFill>
                  <a:srgbClr val="00AF50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ve</a:t>
            </a:r>
            <a:r>
              <a:rPr dirty="0" sz="1800" spc="-1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 b="1">
                <a:solidFill>
                  <a:srgbClr val="FF0000"/>
                </a:solidFill>
                <a:latin typeface="Consolas"/>
                <a:cs typeface="Consolas"/>
              </a:rPr>
              <a:t>gbest</a:t>
            </a:r>
            <a:r>
              <a:rPr dirty="0" sz="1800" spc="-30" b="1">
                <a:solidFill>
                  <a:srgbClr val="FF0000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değerleri</a:t>
            </a:r>
            <a:r>
              <a:rPr dirty="0" sz="1800" spc="-1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 spc="-10">
                <a:solidFill>
                  <a:srgbClr val="0D0D0D"/>
                </a:solidFill>
                <a:latin typeface="Consolas"/>
                <a:cs typeface="Consolas"/>
              </a:rPr>
              <a:t>hesaplanır.</a:t>
            </a:r>
            <a:endParaRPr sz="18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800">
              <a:latin typeface="Consolas"/>
              <a:cs typeface="Consolas"/>
            </a:endParaRPr>
          </a:p>
          <a:p>
            <a:pPr marL="12700" marR="5080" indent="-635">
              <a:lnSpc>
                <a:spcPct val="100000"/>
              </a:lnSpc>
            </a:pP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Şuan</a:t>
            </a:r>
            <a:r>
              <a:rPr dirty="0" sz="1800" spc="-4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ilk</a:t>
            </a:r>
            <a:r>
              <a:rPr dirty="0" sz="1800" spc="-2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iterasyonda</a:t>
            </a:r>
            <a:r>
              <a:rPr dirty="0" sz="1800" spc="-2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olduğumuzdan</a:t>
            </a:r>
            <a:r>
              <a:rPr dirty="0" sz="1800" spc="-4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parçacıkların</a:t>
            </a:r>
            <a:r>
              <a:rPr dirty="0" sz="1800" spc="-2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kendileri</a:t>
            </a:r>
            <a:r>
              <a:rPr dirty="0" sz="1800" spc="-3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zaten</a:t>
            </a:r>
            <a:r>
              <a:rPr dirty="0" sz="1800" spc="-3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 spc="-10">
                <a:solidFill>
                  <a:srgbClr val="0D0D0D"/>
                </a:solidFill>
                <a:latin typeface="Consolas"/>
                <a:cs typeface="Consolas"/>
              </a:rPr>
              <a:t>pbest’leridir.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Yani</a:t>
            </a:r>
            <a:r>
              <a:rPr dirty="0" sz="1800" spc="-2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3,6,</a:t>
            </a:r>
            <a:r>
              <a:rPr dirty="0" sz="1800" spc="-2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ve</a:t>
            </a:r>
            <a:r>
              <a:rPr dirty="0" sz="1800" spc="-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 spc="-25">
                <a:solidFill>
                  <a:srgbClr val="0D0D0D"/>
                </a:solidFill>
                <a:latin typeface="Consolas"/>
                <a:cs typeface="Consolas"/>
              </a:rPr>
              <a:t>5.</a:t>
            </a:r>
            <a:endParaRPr sz="18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800">
              <a:latin typeface="Consolas"/>
              <a:cs typeface="Consolas"/>
            </a:endParaRPr>
          </a:p>
          <a:p>
            <a:pPr marL="13335">
              <a:lnSpc>
                <a:spcPct val="100000"/>
              </a:lnSpc>
              <a:spcBef>
                <a:spcPts val="5"/>
              </a:spcBef>
            </a:pP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gbest</a:t>
            </a:r>
            <a:r>
              <a:rPr dirty="0" sz="1800" spc="-1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ise</a:t>
            </a:r>
            <a:r>
              <a:rPr dirty="0" sz="1800" spc="-2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0'a</a:t>
            </a:r>
            <a:r>
              <a:rPr dirty="0" sz="1800" spc="-2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en</a:t>
            </a:r>
            <a:r>
              <a:rPr dirty="0" sz="1800" spc="-1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yakın</a:t>
            </a:r>
            <a:r>
              <a:rPr dirty="0" sz="1800" spc="-1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olan</a:t>
            </a:r>
            <a:r>
              <a:rPr dirty="0" sz="1800" spc="-2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P1</a:t>
            </a:r>
            <a:r>
              <a:rPr dirty="0" sz="1800" spc="-2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 spc="-10">
                <a:solidFill>
                  <a:srgbClr val="0D0D0D"/>
                </a:solidFill>
                <a:latin typeface="Consolas"/>
                <a:cs typeface="Consolas"/>
              </a:rPr>
              <a:t>parçacığıdır.</a:t>
            </a:r>
            <a:endParaRPr sz="18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800">
              <a:latin typeface="Consolas"/>
              <a:cs typeface="Consolas"/>
            </a:endParaRPr>
          </a:p>
          <a:p>
            <a:pPr marL="13335">
              <a:lnSpc>
                <a:spcPct val="100000"/>
              </a:lnSpc>
              <a:spcBef>
                <a:spcPts val="5"/>
              </a:spcBef>
            </a:pPr>
            <a:r>
              <a:rPr dirty="0" sz="1800">
                <a:solidFill>
                  <a:srgbClr val="B94609"/>
                </a:solidFill>
                <a:latin typeface="Calibri"/>
                <a:cs typeface="Calibri"/>
              </a:rPr>
              <a:t>c1,</a:t>
            </a:r>
            <a:r>
              <a:rPr dirty="0" sz="1800" spc="-60">
                <a:solidFill>
                  <a:srgbClr val="B94609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B94609"/>
                </a:solidFill>
                <a:latin typeface="Calibri"/>
                <a:cs typeface="Calibri"/>
              </a:rPr>
              <a:t>c2</a:t>
            </a:r>
            <a:r>
              <a:rPr dirty="0" sz="1800" spc="-50">
                <a:solidFill>
                  <a:srgbClr val="B94609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B94609"/>
                </a:solidFill>
                <a:latin typeface="Calibri"/>
                <a:cs typeface="Calibri"/>
              </a:rPr>
              <a:t>değerleri</a:t>
            </a:r>
            <a:r>
              <a:rPr dirty="0" sz="1800" spc="-60">
                <a:solidFill>
                  <a:srgbClr val="B94609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B94609"/>
                </a:solidFill>
                <a:latin typeface="Calibri"/>
                <a:cs typeface="Calibri"/>
              </a:rPr>
              <a:t>ve</a:t>
            </a:r>
            <a:r>
              <a:rPr dirty="0" sz="1800" spc="-55">
                <a:solidFill>
                  <a:srgbClr val="B94609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B94609"/>
                </a:solidFill>
                <a:latin typeface="Calibri"/>
                <a:cs typeface="Calibri"/>
              </a:rPr>
              <a:t>rastgele</a:t>
            </a:r>
            <a:r>
              <a:rPr dirty="0" sz="1800" spc="-55">
                <a:solidFill>
                  <a:srgbClr val="B94609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B94609"/>
                </a:solidFill>
                <a:latin typeface="Calibri"/>
                <a:cs typeface="Calibri"/>
              </a:rPr>
              <a:t>olarak</a:t>
            </a:r>
            <a:r>
              <a:rPr dirty="0" sz="1800" spc="-65">
                <a:solidFill>
                  <a:srgbClr val="B94609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B94609"/>
                </a:solidFill>
                <a:latin typeface="Calibri"/>
                <a:cs typeface="Calibri"/>
              </a:rPr>
              <a:t>rand1,</a:t>
            </a:r>
            <a:r>
              <a:rPr dirty="0" sz="1800" spc="-60">
                <a:solidFill>
                  <a:srgbClr val="B94609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B94609"/>
                </a:solidFill>
                <a:latin typeface="Calibri"/>
                <a:cs typeface="Calibri"/>
              </a:rPr>
              <a:t>rand2</a:t>
            </a:r>
            <a:r>
              <a:rPr dirty="0" sz="1800" spc="-50">
                <a:solidFill>
                  <a:srgbClr val="B94609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B94609"/>
                </a:solidFill>
                <a:latin typeface="Calibri"/>
                <a:cs typeface="Calibri"/>
              </a:rPr>
              <a:t>değerleri</a:t>
            </a:r>
            <a:r>
              <a:rPr dirty="0" sz="1800" spc="-60">
                <a:solidFill>
                  <a:srgbClr val="B94609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B94609"/>
                </a:solidFill>
                <a:latin typeface="Calibri"/>
                <a:cs typeface="Calibri"/>
              </a:rPr>
              <a:t>belirlenir.</a:t>
            </a:r>
            <a:endParaRPr sz="1800">
              <a:latin typeface="Calibri"/>
              <a:cs typeface="Calibri"/>
            </a:endParaRPr>
          </a:p>
          <a:p>
            <a:pPr marL="13335">
              <a:lnSpc>
                <a:spcPct val="100000"/>
              </a:lnSpc>
            </a:pPr>
            <a:r>
              <a:rPr dirty="0" sz="1800" b="1" i="1">
                <a:solidFill>
                  <a:srgbClr val="B94609"/>
                </a:solidFill>
                <a:latin typeface="Calibri"/>
                <a:cs typeface="Calibri"/>
              </a:rPr>
              <a:t>c1</a:t>
            </a:r>
            <a:r>
              <a:rPr dirty="0" sz="1800" spc="-45" b="1" i="1">
                <a:solidFill>
                  <a:srgbClr val="B94609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232323"/>
                </a:solidFill>
                <a:latin typeface="Calibri"/>
                <a:cs typeface="Calibri"/>
              </a:rPr>
              <a:t>ve</a:t>
            </a:r>
            <a:r>
              <a:rPr dirty="0" sz="1800" spc="-50">
                <a:solidFill>
                  <a:srgbClr val="232323"/>
                </a:solidFill>
                <a:latin typeface="Calibri"/>
                <a:cs typeface="Calibri"/>
              </a:rPr>
              <a:t> </a:t>
            </a:r>
            <a:r>
              <a:rPr dirty="0" sz="1800" b="1" i="1">
                <a:solidFill>
                  <a:srgbClr val="B94609"/>
                </a:solidFill>
                <a:latin typeface="Calibri"/>
                <a:cs typeface="Calibri"/>
              </a:rPr>
              <a:t>c2</a:t>
            </a:r>
            <a:r>
              <a:rPr dirty="0" sz="1800" spc="-40" b="1" i="1">
                <a:solidFill>
                  <a:srgbClr val="B94609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232323"/>
                </a:solidFill>
                <a:latin typeface="Calibri"/>
                <a:cs typeface="Calibri"/>
              </a:rPr>
              <a:t>değerleri</a:t>
            </a:r>
            <a:r>
              <a:rPr dirty="0" sz="1800" spc="-40">
                <a:solidFill>
                  <a:srgbClr val="232323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232323"/>
                </a:solidFill>
                <a:latin typeface="Calibri"/>
                <a:cs typeface="Calibri"/>
              </a:rPr>
              <a:t>genellikle</a:t>
            </a:r>
            <a:r>
              <a:rPr dirty="0" sz="1800" spc="-20">
                <a:solidFill>
                  <a:srgbClr val="232323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232323"/>
                </a:solidFill>
                <a:latin typeface="Calibri"/>
                <a:cs typeface="Calibri"/>
              </a:rPr>
              <a:t>2</a:t>
            </a:r>
            <a:r>
              <a:rPr dirty="0" sz="1800" spc="-40">
                <a:solidFill>
                  <a:srgbClr val="232323"/>
                </a:solidFill>
                <a:latin typeface="Calibri"/>
                <a:cs typeface="Calibri"/>
              </a:rPr>
              <a:t> </a:t>
            </a:r>
            <a:r>
              <a:rPr dirty="0" sz="1800" spc="-20">
                <a:solidFill>
                  <a:srgbClr val="232323"/>
                </a:solidFill>
                <a:latin typeface="Calibri"/>
                <a:cs typeface="Calibri"/>
              </a:rPr>
              <a:t>belirlenir. </a:t>
            </a:r>
            <a:r>
              <a:rPr dirty="0" sz="1800">
                <a:solidFill>
                  <a:srgbClr val="232323"/>
                </a:solidFill>
                <a:latin typeface="Calibri"/>
                <a:cs typeface="Calibri"/>
              </a:rPr>
              <a:t>Bu</a:t>
            </a:r>
            <a:r>
              <a:rPr dirty="0" sz="1800" spc="-40">
                <a:solidFill>
                  <a:srgbClr val="232323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232323"/>
                </a:solidFill>
                <a:latin typeface="Calibri"/>
                <a:cs typeface="Calibri"/>
              </a:rPr>
              <a:t>durumda</a:t>
            </a:r>
            <a:r>
              <a:rPr dirty="0" sz="1800" spc="-30">
                <a:solidFill>
                  <a:srgbClr val="232323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232323"/>
                </a:solidFill>
                <a:latin typeface="Calibri"/>
                <a:cs typeface="Calibri"/>
              </a:rPr>
              <a:t>c1=c2=2</a:t>
            </a:r>
            <a:r>
              <a:rPr dirty="0" sz="1800" spc="-35">
                <a:solidFill>
                  <a:srgbClr val="232323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232323"/>
                </a:solidFill>
                <a:latin typeface="Calibri"/>
                <a:cs typeface="Calibri"/>
              </a:rPr>
              <a:t>olsun.</a:t>
            </a:r>
            <a:endParaRPr sz="1800">
              <a:latin typeface="Calibri"/>
              <a:cs typeface="Calibri"/>
            </a:endParaRPr>
          </a:p>
          <a:p>
            <a:pPr marL="13970">
              <a:lnSpc>
                <a:spcPct val="100000"/>
              </a:lnSpc>
              <a:spcBef>
                <a:spcPts val="10"/>
              </a:spcBef>
            </a:pPr>
            <a:r>
              <a:rPr dirty="0" sz="1800" b="1" i="1">
                <a:solidFill>
                  <a:srgbClr val="232323"/>
                </a:solidFill>
                <a:latin typeface="Calibri"/>
                <a:cs typeface="Calibri"/>
              </a:rPr>
              <a:t>rand1</a:t>
            </a:r>
            <a:r>
              <a:rPr dirty="0" sz="1800" spc="-50" b="1" i="1">
                <a:solidFill>
                  <a:srgbClr val="232323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232323"/>
                </a:solidFill>
                <a:latin typeface="Calibri"/>
                <a:cs typeface="Calibri"/>
              </a:rPr>
              <a:t>ve</a:t>
            </a:r>
            <a:r>
              <a:rPr dirty="0" sz="1800" spc="-50">
                <a:solidFill>
                  <a:srgbClr val="232323"/>
                </a:solidFill>
                <a:latin typeface="Calibri"/>
                <a:cs typeface="Calibri"/>
              </a:rPr>
              <a:t> </a:t>
            </a:r>
            <a:r>
              <a:rPr dirty="0" sz="1800" b="1" i="1">
                <a:solidFill>
                  <a:srgbClr val="232323"/>
                </a:solidFill>
                <a:latin typeface="Calibri"/>
                <a:cs typeface="Calibri"/>
              </a:rPr>
              <a:t>rand2</a:t>
            </a:r>
            <a:r>
              <a:rPr dirty="0" sz="1800" spc="-45" b="1" i="1">
                <a:solidFill>
                  <a:srgbClr val="232323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232323"/>
                </a:solidFill>
                <a:latin typeface="Calibri"/>
                <a:cs typeface="Calibri"/>
              </a:rPr>
              <a:t>değerini</a:t>
            </a:r>
            <a:r>
              <a:rPr dirty="0" sz="1800" spc="-45">
                <a:solidFill>
                  <a:srgbClr val="232323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232323"/>
                </a:solidFill>
                <a:latin typeface="Calibri"/>
                <a:cs typeface="Calibri"/>
              </a:rPr>
              <a:t>de</a:t>
            </a:r>
            <a:r>
              <a:rPr dirty="0" sz="1800" spc="-50">
                <a:solidFill>
                  <a:srgbClr val="232323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232323"/>
                </a:solidFill>
                <a:latin typeface="Calibri"/>
                <a:cs typeface="Calibri"/>
              </a:rPr>
              <a:t>hesaplama</a:t>
            </a:r>
            <a:r>
              <a:rPr dirty="0" sz="1800" spc="-55">
                <a:solidFill>
                  <a:srgbClr val="232323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232323"/>
                </a:solidFill>
                <a:latin typeface="Calibri"/>
                <a:cs typeface="Calibri"/>
              </a:rPr>
              <a:t>kolaylığı</a:t>
            </a:r>
            <a:r>
              <a:rPr dirty="0" sz="1800" spc="-35">
                <a:solidFill>
                  <a:srgbClr val="232323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232323"/>
                </a:solidFill>
                <a:latin typeface="Calibri"/>
                <a:cs typeface="Calibri"/>
              </a:rPr>
              <a:t>açısından</a:t>
            </a:r>
            <a:r>
              <a:rPr dirty="0" sz="1800" spc="-40">
                <a:solidFill>
                  <a:srgbClr val="232323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232323"/>
                </a:solidFill>
                <a:latin typeface="Calibri"/>
                <a:cs typeface="Calibri"/>
              </a:rPr>
              <a:t>2</a:t>
            </a:r>
            <a:r>
              <a:rPr dirty="0" sz="1800" spc="-50">
                <a:solidFill>
                  <a:srgbClr val="232323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232323"/>
                </a:solidFill>
                <a:latin typeface="Calibri"/>
                <a:cs typeface="Calibri"/>
              </a:rPr>
              <a:t>olarak</a:t>
            </a:r>
            <a:r>
              <a:rPr dirty="0" sz="1800" spc="-40">
                <a:solidFill>
                  <a:srgbClr val="232323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232323"/>
                </a:solidFill>
                <a:latin typeface="Calibri"/>
                <a:cs typeface="Calibri"/>
              </a:rPr>
              <a:t>belirleyelim.</a:t>
            </a:r>
            <a:endParaRPr sz="1800">
              <a:latin typeface="Calibri"/>
              <a:cs typeface="Calibri"/>
            </a:endParaRPr>
          </a:p>
          <a:p>
            <a:pPr marL="13335">
              <a:lnSpc>
                <a:spcPct val="100000"/>
              </a:lnSpc>
              <a:spcBef>
                <a:spcPts val="2150"/>
              </a:spcBef>
            </a:pPr>
            <a:r>
              <a:rPr dirty="0" sz="1800">
                <a:solidFill>
                  <a:srgbClr val="232323"/>
                </a:solidFill>
                <a:latin typeface="Calibri"/>
                <a:cs typeface="Calibri"/>
              </a:rPr>
              <a:t>İlk</a:t>
            </a:r>
            <a:r>
              <a:rPr dirty="0" sz="1800" spc="-60">
                <a:solidFill>
                  <a:srgbClr val="232323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232323"/>
                </a:solidFill>
                <a:latin typeface="Calibri"/>
                <a:cs typeface="Calibri"/>
              </a:rPr>
              <a:t>iterasyonda</a:t>
            </a:r>
            <a:r>
              <a:rPr dirty="0" sz="1800" spc="-35">
                <a:solidFill>
                  <a:srgbClr val="232323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232323"/>
                </a:solidFill>
                <a:latin typeface="Calibri"/>
                <a:cs typeface="Calibri"/>
              </a:rPr>
              <a:t>olduğumuzdan</a:t>
            </a:r>
            <a:r>
              <a:rPr dirty="0" sz="1800" spc="-40">
                <a:solidFill>
                  <a:srgbClr val="232323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232323"/>
                </a:solidFill>
                <a:latin typeface="Calibri"/>
                <a:cs typeface="Calibri"/>
              </a:rPr>
              <a:t>parçacıklar</a:t>
            </a:r>
            <a:r>
              <a:rPr dirty="0" sz="1800" spc="-30">
                <a:solidFill>
                  <a:srgbClr val="232323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232323"/>
                </a:solidFill>
                <a:latin typeface="Calibri"/>
                <a:cs typeface="Calibri"/>
              </a:rPr>
              <a:t>herhangi</a:t>
            </a:r>
            <a:r>
              <a:rPr dirty="0" sz="1800" spc="-50">
                <a:solidFill>
                  <a:srgbClr val="232323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232323"/>
                </a:solidFill>
                <a:latin typeface="Calibri"/>
                <a:cs typeface="Calibri"/>
              </a:rPr>
              <a:t>bir</a:t>
            </a:r>
            <a:r>
              <a:rPr dirty="0" sz="1800" spc="-45">
                <a:solidFill>
                  <a:srgbClr val="232323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232323"/>
                </a:solidFill>
                <a:latin typeface="Calibri"/>
                <a:cs typeface="Calibri"/>
              </a:rPr>
              <a:t>hıza</a:t>
            </a:r>
            <a:r>
              <a:rPr dirty="0" sz="1800" spc="-50">
                <a:solidFill>
                  <a:srgbClr val="232323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232323"/>
                </a:solidFill>
                <a:latin typeface="Calibri"/>
                <a:cs typeface="Calibri"/>
              </a:rPr>
              <a:t>sahip</a:t>
            </a:r>
            <a:r>
              <a:rPr dirty="0" sz="1800" spc="-40">
                <a:solidFill>
                  <a:srgbClr val="232323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232323"/>
                </a:solidFill>
                <a:latin typeface="Calibri"/>
                <a:cs typeface="Calibri"/>
              </a:rPr>
              <a:t>değildir.</a:t>
            </a:r>
            <a:endParaRPr sz="1800">
              <a:latin typeface="Calibri"/>
              <a:cs typeface="Calibri"/>
            </a:endParaRPr>
          </a:p>
          <a:p>
            <a:pPr marL="13335">
              <a:lnSpc>
                <a:spcPct val="100000"/>
              </a:lnSpc>
            </a:pPr>
            <a:r>
              <a:rPr dirty="0" sz="1800" b="1">
                <a:solidFill>
                  <a:srgbClr val="6F2F9F"/>
                </a:solidFill>
                <a:latin typeface="Calibri"/>
                <a:cs typeface="Calibri"/>
              </a:rPr>
              <a:t>Bu</a:t>
            </a:r>
            <a:r>
              <a:rPr dirty="0" sz="1800" spc="-5" b="1">
                <a:solidFill>
                  <a:srgbClr val="6F2F9F"/>
                </a:solidFill>
                <a:latin typeface="Calibri"/>
                <a:cs typeface="Calibri"/>
              </a:rPr>
              <a:t> </a:t>
            </a:r>
            <a:r>
              <a:rPr dirty="0" sz="1800" b="1">
                <a:solidFill>
                  <a:srgbClr val="6F2F9F"/>
                </a:solidFill>
                <a:latin typeface="Calibri"/>
                <a:cs typeface="Calibri"/>
              </a:rPr>
              <a:t>nedenle</a:t>
            </a:r>
            <a:r>
              <a:rPr dirty="0" sz="1800" spc="-50" b="1">
                <a:solidFill>
                  <a:srgbClr val="6F2F9F"/>
                </a:solidFill>
                <a:latin typeface="Calibri"/>
                <a:cs typeface="Calibri"/>
              </a:rPr>
              <a:t> </a:t>
            </a:r>
            <a:r>
              <a:rPr dirty="0" sz="1800" b="1">
                <a:solidFill>
                  <a:srgbClr val="6F2F9F"/>
                </a:solidFill>
                <a:latin typeface="Calibri"/>
                <a:cs typeface="Calibri"/>
              </a:rPr>
              <a:t>ilk</a:t>
            </a:r>
            <a:r>
              <a:rPr dirty="0" sz="1800" spc="-10" b="1">
                <a:solidFill>
                  <a:srgbClr val="6F2F9F"/>
                </a:solidFill>
                <a:latin typeface="Calibri"/>
                <a:cs typeface="Calibri"/>
              </a:rPr>
              <a:t> </a:t>
            </a:r>
            <a:r>
              <a:rPr dirty="0" sz="1800" b="1">
                <a:solidFill>
                  <a:srgbClr val="6F2F9F"/>
                </a:solidFill>
                <a:latin typeface="Calibri"/>
                <a:cs typeface="Calibri"/>
              </a:rPr>
              <a:t>değişim</a:t>
            </a:r>
            <a:r>
              <a:rPr dirty="0" sz="1800" spc="-45" b="1">
                <a:solidFill>
                  <a:srgbClr val="6F2F9F"/>
                </a:solidFill>
                <a:latin typeface="Calibri"/>
                <a:cs typeface="Calibri"/>
              </a:rPr>
              <a:t> </a:t>
            </a:r>
            <a:r>
              <a:rPr dirty="0" sz="1800" b="1">
                <a:solidFill>
                  <a:srgbClr val="6F2F9F"/>
                </a:solidFill>
                <a:latin typeface="Calibri"/>
                <a:cs typeface="Calibri"/>
              </a:rPr>
              <a:t>hızı</a:t>
            </a:r>
            <a:r>
              <a:rPr dirty="0" sz="1800" spc="-30" b="1">
                <a:solidFill>
                  <a:srgbClr val="6F2F9F"/>
                </a:solidFill>
                <a:latin typeface="Calibri"/>
                <a:cs typeface="Calibri"/>
              </a:rPr>
              <a:t> </a:t>
            </a:r>
            <a:r>
              <a:rPr dirty="0" sz="1800" b="1" i="1">
                <a:solidFill>
                  <a:srgbClr val="6F2F9F"/>
                </a:solidFill>
                <a:latin typeface="Calibri"/>
                <a:cs typeface="Calibri"/>
              </a:rPr>
              <a:t>V0</a:t>
            </a:r>
            <a:r>
              <a:rPr dirty="0" sz="1800" b="1">
                <a:solidFill>
                  <a:srgbClr val="6F2F9F"/>
                </a:solidFill>
                <a:latin typeface="Calibri"/>
                <a:cs typeface="Calibri"/>
              </a:rPr>
              <a:t>'ı</a:t>
            </a:r>
            <a:r>
              <a:rPr dirty="0" sz="1800" spc="-10" b="1">
                <a:solidFill>
                  <a:srgbClr val="6F2F9F"/>
                </a:solidFill>
                <a:latin typeface="Calibri"/>
                <a:cs typeface="Calibri"/>
              </a:rPr>
              <a:t> </a:t>
            </a:r>
            <a:r>
              <a:rPr dirty="0" sz="1800" b="1">
                <a:solidFill>
                  <a:srgbClr val="6F2F9F"/>
                </a:solidFill>
                <a:latin typeface="Calibri"/>
                <a:cs typeface="Calibri"/>
              </a:rPr>
              <a:t>0</a:t>
            </a:r>
            <a:r>
              <a:rPr dirty="0" sz="1800" spc="-10" b="1">
                <a:solidFill>
                  <a:srgbClr val="6F2F9F"/>
                </a:solidFill>
                <a:latin typeface="Calibri"/>
                <a:cs typeface="Calibri"/>
              </a:rPr>
              <a:t> </a:t>
            </a:r>
            <a:r>
              <a:rPr dirty="0" sz="1800" b="1">
                <a:solidFill>
                  <a:srgbClr val="6F2F9F"/>
                </a:solidFill>
                <a:latin typeface="Calibri"/>
                <a:cs typeface="Calibri"/>
              </a:rPr>
              <a:t>kabul</a:t>
            </a:r>
            <a:r>
              <a:rPr dirty="0" sz="1800" spc="-20" b="1">
                <a:solidFill>
                  <a:srgbClr val="6F2F9F"/>
                </a:solidFill>
                <a:latin typeface="Calibri"/>
                <a:cs typeface="Calibri"/>
              </a:rPr>
              <a:t> </a:t>
            </a:r>
            <a:r>
              <a:rPr dirty="0" sz="1800" spc="-10" b="1">
                <a:solidFill>
                  <a:srgbClr val="6F2F9F"/>
                </a:solidFill>
                <a:latin typeface="Calibri"/>
                <a:cs typeface="Calibri"/>
              </a:rPr>
              <a:t>ediyoruz</a:t>
            </a:r>
            <a:r>
              <a:rPr dirty="0" sz="1800" spc="-10">
                <a:solidFill>
                  <a:srgbClr val="232323"/>
                </a:solidFill>
                <a:latin typeface="Calibri"/>
                <a:cs typeface="Calibri"/>
              </a:rPr>
              <a:t>.</a:t>
            </a:r>
            <a:endParaRPr sz="1800">
              <a:latin typeface="Calibri"/>
              <a:cs typeface="Calibri"/>
            </a:endParaRPr>
          </a:p>
          <a:p>
            <a:pPr marL="13335">
              <a:lnSpc>
                <a:spcPct val="100000"/>
              </a:lnSpc>
              <a:spcBef>
                <a:spcPts val="2160"/>
              </a:spcBef>
            </a:pPr>
            <a:r>
              <a:rPr dirty="0" sz="1800" spc="-10">
                <a:solidFill>
                  <a:srgbClr val="232323"/>
                </a:solidFill>
                <a:latin typeface="Calibri"/>
                <a:cs typeface="Calibri"/>
              </a:rPr>
              <a:t>Parçacıkların</a:t>
            </a:r>
            <a:r>
              <a:rPr dirty="0" sz="1800" spc="-35">
                <a:solidFill>
                  <a:srgbClr val="232323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232323"/>
                </a:solidFill>
                <a:latin typeface="Calibri"/>
                <a:cs typeface="Calibri"/>
              </a:rPr>
              <a:t>değişim</a:t>
            </a:r>
            <a:r>
              <a:rPr dirty="0" sz="1800" spc="-50">
                <a:solidFill>
                  <a:srgbClr val="232323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232323"/>
                </a:solidFill>
                <a:latin typeface="Calibri"/>
                <a:cs typeface="Calibri"/>
              </a:rPr>
              <a:t>hızları</a:t>
            </a:r>
            <a:r>
              <a:rPr dirty="0" sz="1800" spc="-35">
                <a:solidFill>
                  <a:srgbClr val="232323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232323"/>
                </a:solidFill>
                <a:latin typeface="Calibri"/>
                <a:cs typeface="Calibri"/>
              </a:rPr>
              <a:t>şu</a:t>
            </a:r>
            <a:r>
              <a:rPr dirty="0" sz="1800" spc="-50">
                <a:solidFill>
                  <a:srgbClr val="232323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232323"/>
                </a:solidFill>
                <a:latin typeface="Calibri"/>
                <a:cs typeface="Calibri"/>
              </a:rPr>
              <a:t>formüle</a:t>
            </a:r>
            <a:r>
              <a:rPr dirty="0" sz="1800" spc="-45">
                <a:solidFill>
                  <a:srgbClr val="232323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232323"/>
                </a:solidFill>
                <a:latin typeface="Calibri"/>
                <a:cs typeface="Calibri"/>
              </a:rPr>
              <a:t>göre</a:t>
            </a:r>
            <a:r>
              <a:rPr dirty="0" sz="1800" spc="-40">
                <a:solidFill>
                  <a:srgbClr val="232323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232323"/>
                </a:solidFill>
                <a:latin typeface="Calibri"/>
                <a:cs typeface="Calibri"/>
              </a:rPr>
              <a:t>hesaplanır: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1418348" y="5024131"/>
            <a:ext cx="5612130" cy="22669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781685" algn="l"/>
                <a:tab pos="1876425" algn="l"/>
                <a:tab pos="2654935" algn="l"/>
                <a:tab pos="3180715" algn="l"/>
                <a:tab pos="4236720" algn="l"/>
                <a:tab pos="5539740" algn="l"/>
              </a:tabLst>
            </a:pPr>
            <a:r>
              <a:rPr dirty="0" sz="1300" spc="-25">
                <a:solidFill>
                  <a:srgbClr val="0D0D0D"/>
                </a:solidFill>
                <a:latin typeface="Cambria Math"/>
                <a:cs typeface="Cambria Math"/>
              </a:rPr>
              <a:t>𝑖𝑖</a:t>
            </a:r>
            <a:r>
              <a:rPr dirty="0" sz="1300">
                <a:solidFill>
                  <a:srgbClr val="0D0D0D"/>
                </a:solidFill>
                <a:latin typeface="Cambria Math"/>
                <a:cs typeface="Cambria Math"/>
              </a:rPr>
              <a:t>	</a:t>
            </a:r>
            <a:r>
              <a:rPr dirty="0" sz="1300" spc="-25">
                <a:solidFill>
                  <a:srgbClr val="0D0D0D"/>
                </a:solidFill>
                <a:latin typeface="Cambria Math"/>
                <a:cs typeface="Cambria Math"/>
              </a:rPr>
              <a:t>𝑖𝑖</a:t>
            </a:r>
            <a:r>
              <a:rPr dirty="0" sz="1300">
                <a:solidFill>
                  <a:srgbClr val="0D0D0D"/>
                </a:solidFill>
                <a:latin typeface="Cambria Math"/>
                <a:cs typeface="Cambria Math"/>
              </a:rPr>
              <a:t>	</a:t>
            </a:r>
            <a:r>
              <a:rPr dirty="0" baseline="2136" sz="1950" spc="-75">
                <a:solidFill>
                  <a:srgbClr val="0D0D0D"/>
                </a:solidFill>
                <a:latin typeface="Cambria Math"/>
                <a:cs typeface="Cambria Math"/>
              </a:rPr>
              <a:t>1</a:t>
            </a:r>
            <a:r>
              <a:rPr dirty="0" baseline="2136" sz="1950">
                <a:solidFill>
                  <a:srgbClr val="0D0D0D"/>
                </a:solidFill>
                <a:latin typeface="Cambria Math"/>
                <a:cs typeface="Cambria Math"/>
              </a:rPr>
              <a:t>	</a:t>
            </a:r>
            <a:r>
              <a:rPr dirty="0" sz="1300" spc="-25">
                <a:solidFill>
                  <a:srgbClr val="0D0D0D"/>
                </a:solidFill>
                <a:latin typeface="Cambria Math"/>
                <a:cs typeface="Cambria Math"/>
              </a:rPr>
              <a:t>𝑖𝑖</a:t>
            </a:r>
            <a:r>
              <a:rPr dirty="0" sz="1300">
                <a:solidFill>
                  <a:srgbClr val="0D0D0D"/>
                </a:solidFill>
                <a:latin typeface="Cambria Math"/>
                <a:cs typeface="Cambria Math"/>
              </a:rPr>
              <a:t>	</a:t>
            </a:r>
            <a:r>
              <a:rPr dirty="0" sz="1300" spc="-25">
                <a:solidFill>
                  <a:srgbClr val="0D0D0D"/>
                </a:solidFill>
                <a:latin typeface="Cambria Math"/>
                <a:cs typeface="Cambria Math"/>
              </a:rPr>
              <a:t>𝑖𝑖</a:t>
            </a:r>
            <a:r>
              <a:rPr dirty="0" sz="1300">
                <a:solidFill>
                  <a:srgbClr val="0D0D0D"/>
                </a:solidFill>
                <a:latin typeface="Cambria Math"/>
                <a:cs typeface="Cambria Math"/>
              </a:rPr>
              <a:t>	</a:t>
            </a:r>
            <a:r>
              <a:rPr dirty="0" baseline="2136" sz="1950" spc="-75">
                <a:solidFill>
                  <a:srgbClr val="0D0D0D"/>
                </a:solidFill>
                <a:latin typeface="Cambria Math"/>
                <a:cs typeface="Cambria Math"/>
              </a:rPr>
              <a:t>2</a:t>
            </a:r>
            <a:r>
              <a:rPr dirty="0" baseline="2136" sz="1950">
                <a:solidFill>
                  <a:srgbClr val="0D0D0D"/>
                </a:solidFill>
                <a:latin typeface="Cambria Math"/>
                <a:cs typeface="Cambria Math"/>
              </a:rPr>
              <a:t>	</a:t>
            </a:r>
            <a:r>
              <a:rPr dirty="0" sz="1300" spc="-160">
                <a:solidFill>
                  <a:srgbClr val="0D0D0D"/>
                </a:solidFill>
                <a:latin typeface="Cambria Math"/>
                <a:cs typeface="Cambria Math"/>
              </a:rPr>
              <a:t>𝑖𝑖</a:t>
            </a:r>
            <a:endParaRPr sz="1300">
              <a:latin typeface="Cambria Math"/>
              <a:cs typeface="Cambria Math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1270952" y="4905259"/>
            <a:ext cx="595185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z="1800" spc="-229">
                <a:solidFill>
                  <a:srgbClr val="0D0D0D"/>
                </a:solidFill>
                <a:latin typeface="Cambria Math"/>
                <a:cs typeface="Cambria Math"/>
              </a:rPr>
              <a:t>𝑣𝑣</a:t>
            </a:r>
            <a:r>
              <a:rPr dirty="0" baseline="32051" sz="1950" spc="-345">
                <a:solidFill>
                  <a:srgbClr val="0D0D0D"/>
                </a:solidFill>
                <a:latin typeface="Cambria Math"/>
                <a:cs typeface="Cambria Math"/>
              </a:rPr>
              <a:t>𝑘𝑘+1</a:t>
            </a:r>
            <a:r>
              <a:rPr dirty="0" baseline="32051" sz="1950" spc="419">
                <a:solidFill>
                  <a:srgbClr val="0D0D0D"/>
                </a:solidFill>
                <a:latin typeface="Cambria Math"/>
                <a:cs typeface="Cambria Math"/>
              </a:rPr>
              <a:t> </a:t>
            </a:r>
            <a:r>
              <a:rPr dirty="0" sz="1800">
                <a:solidFill>
                  <a:srgbClr val="0D0D0D"/>
                </a:solidFill>
                <a:latin typeface="Cambria Math"/>
                <a:cs typeface="Cambria Math"/>
              </a:rPr>
              <a:t>=</a:t>
            </a:r>
            <a:r>
              <a:rPr dirty="0" sz="1800" spc="105">
                <a:solidFill>
                  <a:srgbClr val="0D0D0D"/>
                </a:solidFill>
                <a:latin typeface="Cambria Math"/>
                <a:cs typeface="Cambria Math"/>
              </a:rPr>
              <a:t> </a:t>
            </a:r>
            <a:r>
              <a:rPr dirty="0" sz="1800" spc="-380">
                <a:solidFill>
                  <a:srgbClr val="0D0D0D"/>
                </a:solidFill>
                <a:latin typeface="Cambria Math"/>
                <a:cs typeface="Cambria Math"/>
              </a:rPr>
              <a:t>𝑣𝑣</a:t>
            </a:r>
            <a:r>
              <a:rPr dirty="0" baseline="32051" sz="1950" spc="-569">
                <a:solidFill>
                  <a:srgbClr val="0D0D0D"/>
                </a:solidFill>
                <a:latin typeface="Cambria Math"/>
                <a:cs typeface="Cambria Math"/>
              </a:rPr>
              <a:t>𝑘𝑘</a:t>
            </a:r>
            <a:r>
              <a:rPr dirty="0" baseline="32051" sz="1950" spc="330">
                <a:solidFill>
                  <a:srgbClr val="0D0D0D"/>
                </a:solidFill>
                <a:latin typeface="Cambria Math"/>
                <a:cs typeface="Cambria Math"/>
              </a:rPr>
              <a:t> </a:t>
            </a:r>
            <a:r>
              <a:rPr dirty="0" sz="1800">
                <a:solidFill>
                  <a:srgbClr val="0D0D0D"/>
                </a:solidFill>
                <a:latin typeface="Cambria Math"/>
                <a:cs typeface="Cambria Math"/>
              </a:rPr>
              <a:t>+</a:t>
            </a:r>
            <a:r>
              <a:rPr dirty="0" sz="1800" spc="-15">
                <a:solidFill>
                  <a:srgbClr val="0D0D0D"/>
                </a:solidFill>
                <a:latin typeface="Cambria Math"/>
                <a:cs typeface="Cambria Math"/>
              </a:rPr>
              <a:t> </a:t>
            </a:r>
            <a:r>
              <a:rPr dirty="0" sz="1800" spc="-400">
                <a:solidFill>
                  <a:srgbClr val="0D0D0D"/>
                </a:solidFill>
                <a:latin typeface="Cambria Math"/>
                <a:cs typeface="Cambria Math"/>
              </a:rPr>
              <a:t>𝑐𝑐</a:t>
            </a:r>
            <a:r>
              <a:rPr dirty="0" baseline="-14957" sz="1950" spc="-600">
                <a:solidFill>
                  <a:srgbClr val="0D0D0D"/>
                </a:solidFill>
                <a:latin typeface="Cambria Math"/>
                <a:cs typeface="Cambria Math"/>
              </a:rPr>
              <a:t>1</a:t>
            </a:r>
            <a:r>
              <a:rPr dirty="0" sz="1800" spc="-400">
                <a:solidFill>
                  <a:srgbClr val="0D0D0D"/>
                </a:solidFill>
                <a:latin typeface="Cambria Math"/>
                <a:cs typeface="Cambria Math"/>
              </a:rPr>
              <a:t>𝑟𝑟𝑟𝑟𝑟𝑟𝑟𝑟</a:t>
            </a:r>
            <a:r>
              <a:rPr dirty="0" baseline="29914" sz="1950" spc="-600">
                <a:solidFill>
                  <a:srgbClr val="0D0D0D"/>
                </a:solidFill>
                <a:latin typeface="Cambria Math"/>
                <a:cs typeface="Cambria Math"/>
              </a:rPr>
              <a:t>𝑘𝑘</a:t>
            </a:r>
            <a:r>
              <a:rPr dirty="0" sz="1800" spc="-400">
                <a:solidFill>
                  <a:srgbClr val="0D0D0D"/>
                </a:solidFill>
                <a:latin typeface="Cambria Math"/>
                <a:cs typeface="Cambria Math"/>
              </a:rPr>
              <a:t>(𝑝𝑝𝑝𝑝𝑝𝑝𝑝𝑝𝑝𝑝</a:t>
            </a:r>
            <a:r>
              <a:rPr dirty="0" baseline="32051" sz="1950" spc="-600">
                <a:solidFill>
                  <a:srgbClr val="0D0D0D"/>
                </a:solidFill>
                <a:latin typeface="Cambria Math"/>
                <a:cs typeface="Cambria Math"/>
              </a:rPr>
              <a:t>𝑘𝑘</a:t>
            </a:r>
            <a:r>
              <a:rPr dirty="0" baseline="32051" sz="1950" spc="330">
                <a:solidFill>
                  <a:srgbClr val="0D0D0D"/>
                </a:solidFill>
                <a:latin typeface="Cambria Math"/>
                <a:cs typeface="Cambria Math"/>
              </a:rPr>
              <a:t> </a:t>
            </a:r>
            <a:r>
              <a:rPr dirty="0" sz="1800">
                <a:solidFill>
                  <a:srgbClr val="0D0D0D"/>
                </a:solidFill>
                <a:latin typeface="Cambria Math"/>
                <a:cs typeface="Cambria Math"/>
              </a:rPr>
              <a:t>−</a:t>
            </a:r>
            <a:r>
              <a:rPr dirty="0" sz="1800" spc="10">
                <a:solidFill>
                  <a:srgbClr val="0D0D0D"/>
                </a:solidFill>
                <a:latin typeface="Cambria Math"/>
                <a:cs typeface="Cambria Math"/>
              </a:rPr>
              <a:t> </a:t>
            </a:r>
            <a:r>
              <a:rPr dirty="0" sz="1800" spc="-375">
                <a:solidFill>
                  <a:srgbClr val="0D0D0D"/>
                </a:solidFill>
                <a:latin typeface="Cambria Math"/>
                <a:cs typeface="Cambria Math"/>
              </a:rPr>
              <a:t>𝑥𝑥</a:t>
            </a:r>
            <a:r>
              <a:rPr dirty="0" baseline="32051" sz="1950" spc="-562">
                <a:solidFill>
                  <a:srgbClr val="0D0D0D"/>
                </a:solidFill>
                <a:latin typeface="Cambria Math"/>
                <a:cs typeface="Cambria Math"/>
              </a:rPr>
              <a:t>𝑘𝑘</a:t>
            </a:r>
            <a:r>
              <a:rPr dirty="0" sz="1800" spc="-375">
                <a:solidFill>
                  <a:srgbClr val="0D0D0D"/>
                </a:solidFill>
                <a:latin typeface="Cambria Math"/>
                <a:cs typeface="Cambria Math"/>
              </a:rPr>
              <a:t>)</a:t>
            </a:r>
            <a:r>
              <a:rPr dirty="0" sz="1800" spc="-375">
                <a:solidFill>
                  <a:srgbClr val="0D0D0D"/>
                </a:solidFill>
                <a:latin typeface="Consolas"/>
                <a:cs typeface="Consolas"/>
              </a:rPr>
              <a:t>+</a:t>
            </a:r>
            <a:r>
              <a:rPr dirty="0" sz="1800" spc="-375">
                <a:solidFill>
                  <a:srgbClr val="0D0D0D"/>
                </a:solidFill>
                <a:latin typeface="Cambria Math"/>
                <a:cs typeface="Cambria Math"/>
              </a:rPr>
              <a:t>𝑐𝑐</a:t>
            </a:r>
            <a:r>
              <a:rPr dirty="0" baseline="-14957" sz="1950" spc="-562">
                <a:solidFill>
                  <a:srgbClr val="0D0D0D"/>
                </a:solidFill>
                <a:latin typeface="Cambria Math"/>
                <a:cs typeface="Cambria Math"/>
              </a:rPr>
              <a:t>2</a:t>
            </a:r>
            <a:r>
              <a:rPr dirty="0" sz="1800" spc="-375">
                <a:solidFill>
                  <a:srgbClr val="0D0D0D"/>
                </a:solidFill>
                <a:latin typeface="Cambria Math"/>
                <a:cs typeface="Cambria Math"/>
              </a:rPr>
              <a:t>𝑟𝑟𝑟𝑟𝑟𝑟𝑟𝑟</a:t>
            </a:r>
            <a:r>
              <a:rPr dirty="0" baseline="29914" sz="1950" spc="-562">
                <a:solidFill>
                  <a:srgbClr val="0D0D0D"/>
                </a:solidFill>
                <a:latin typeface="Cambria Math"/>
                <a:cs typeface="Cambria Math"/>
              </a:rPr>
              <a:t>𝑘𝑘</a:t>
            </a:r>
            <a:r>
              <a:rPr dirty="0" sz="1800" spc="-375">
                <a:solidFill>
                  <a:srgbClr val="0D0D0D"/>
                </a:solidFill>
                <a:latin typeface="Cambria Math"/>
                <a:cs typeface="Cambria Math"/>
              </a:rPr>
              <a:t>(𝑔𝑔𝑝𝑝𝑝𝑝𝑝𝑝𝑝𝑝</a:t>
            </a:r>
            <a:r>
              <a:rPr dirty="0" baseline="27777" sz="1950" spc="-562">
                <a:solidFill>
                  <a:srgbClr val="0D0D0D"/>
                </a:solidFill>
                <a:latin typeface="Cambria Math"/>
                <a:cs typeface="Cambria Math"/>
              </a:rPr>
              <a:t>𝑘𝑘</a:t>
            </a:r>
            <a:r>
              <a:rPr dirty="0" baseline="27777" sz="1950" spc="330">
                <a:solidFill>
                  <a:srgbClr val="0D0D0D"/>
                </a:solidFill>
                <a:latin typeface="Cambria Math"/>
                <a:cs typeface="Cambria Math"/>
              </a:rPr>
              <a:t> </a:t>
            </a:r>
            <a:r>
              <a:rPr dirty="0" sz="1800">
                <a:solidFill>
                  <a:srgbClr val="0D0D0D"/>
                </a:solidFill>
                <a:latin typeface="Cambria Math"/>
                <a:cs typeface="Cambria Math"/>
              </a:rPr>
              <a:t>−</a:t>
            </a:r>
            <a:r>
              <a:rPr dirty="0" sz="1800" spc="10">
                <a:solidFill>
                  <a:srgbClr val="0D0D0D"/>
                </a:solidFill>
                <a:latin typeface="Cambria Math"/>
                <a:cs typeface="Cambria Math"/>
              </a:rPr>
              <a:t> </a:t>
            </a:r>
            <a:r>
              <a:rPr dirty="0" sz="1800" spc="-300">
                <a:solidFill>
                  <a:srgbClr val="0D0D0D"/>
                </a:solidFill>
                <a:latin typeface="Cambria Math"/>
                <a:cs typeface="Cambria Math"/>
              </a:rPr>
              <a:t>𝑥𝑥</a:t>
            </a:r>
            <a:r>
              <a:rPr dirty="0" baseline="32051" sz="1950" spc="-450">
                <a:solidFill>
                  <a:srgbClr val="0D0D0D"/>
                </a:solidFill>
                <a:latin typeface="Cambria Math"/>
                <a:cs typeface="Cambria Math"/>
              </a:rPr>
              <a:t>𝑘𝑘</a:t>
            </a:r>
            <a:r>
              <a:rPr dirty="0" sz="1800" spc="-300">
                <a:solidFill>
                  <a:srgbClr val="0D0D0D"/>
                </a:solidFill>
                <a:latin typeface="Cambria Math"/>
                <a:cs typeface="Cambria Math"/>
              </a:rPr>
              <a:t>)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1243088" y="5181179"/>
            <a:ext cx="6971665" cy="1397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3371850" indent="-635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P1</a:t>
            </a:r>
            <a:r>
              <a:rPr dirty="0" sz="1800" spc="-2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 spc="-10">
                <a:solidFill>
                  <a:srgbClr val="0D0D0D"/>
                </a:solidFill>
                <a:latin typeface="Consolas"/>
                <a:cs typeface="Consolas"/>
              </a:rPr>
              <a:t>-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&gt;</a:t>
            </a:r>
            <a:r>
              <a:rPr dirty="0" sz="1800" spc="-1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 b="1">
                <a:solidFill>
                  <a:srgbClr val="6F2F9F"/>
                </a:solidFill>
                <a:latin typeface="Calibri"/>
                <a:cs typeface="Calibri"/>
              </a:rPr>
              <a:t>0</a:t>
            </a:r>
            <a:r>
              <a:rPr dirty="0" sz="1800" spc="-5" b="1">
                <a:solidFill>
                  <a:srgbClr val="6F2F9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D0D0D"/>
                </a:solidFill>
                <a:latin typeface="Calibri"/>
                <a:cs typeface="Calibri"/>
              </a:rPr>
              <a:t>+</a:t>
            </a:r>
            <a:r>
              <a:rPr dirty="0" sz="1800" spc="5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dirty="0" sz="1800" spc="-10" b="1">
                <a:solidFill>
                  <a:srgbClr val="B94609"/>
                </a:solidFill>
                <a:latin typeface="Calibri"/>
                <a:cs typeface="Calibri"/>
              </a:rPr>
              <a:t>2</a:t>
            </a:r>
            <a:r>
              <a:rPr dirty="0" sz="1800" spc="-10" b="1">
                <a:solidFill>
                  <a:srgbClr val="0D0D0D"/>
                </a:solidFill>
                <a:latin typeface="Calibri"/>
                <a:cs typeface="Calibri"/>
              </a:rPr>
              <a:t>*2*</a:t>
            </a:r>
            <a:r>
              <a:rPr dirty="0" sz="1800" spc="-10">
                <a:solidFill>
                  <a:srgbClr val="0D0D0D"/>
                </a:solidFill>
                <a:latin typeface="Calibri"/>
                <a:cs typeface="Calibri"/>
              </a:rPr>
              <a:t>(</a:t>
            </a:r>
            <a:r>
              <a:rPr dirty="0" sz="1800" spc="-10" b="1">
                <a:solidFill>
                  <a:srgbClr val="46D35A"/>
                </a:solidFill>
                <a:latin typeface="Calibri"/>
                <a:cs typeface="Calibri"/>
              </a:rPr>
              <a:t>3</a:t>
            </a:r>
            <a:r>
              <a:rPr dirty="0" sz="1800" spc="-10">
                <a:solidFill>
                  <a:srgbClr val="0D0D0D"/>
                </a:solidFill>
                <a:latin typeface="Calibri"/>
                <a:cs typeface="Calibri"/>
              </a:rPr>
              <a:t>-</a:t>
            </a:r>
            <a:r>
              <a:rPr dirty="0" sz="1800">
                <a:solidFill>
                  <a:srgbClr val="0D0D0D"/>
                </a:solidFill>
                <a:latin typeface="Calibri"/>
                <a:cs typeface="Calibri"/>
              </a:rPr>
              <a:t>3)+</a:t>
            </a:r>
            <a:r>
              <a:rPr dirty="0" sz="1800" spc="2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dirty="0" sz="1800" spc="-10" b="1">
                <a:solidFill>
                  <a:srgbClr val="B94609"/>
                </a:solidFill>
                <a:latin typeface="Calibri"/>
                <a:cs typeface="Calibri"/>
              </a:rPr>
              <a:t>2</a:t>
            </a:r>
            <a:r>
              <a:rPr dirty="0" sz="1800" spc="-10" b="1">
                <a:solidFill>
                  <a:srgbClr val="0D0D0D"/>
                </a:solidFill>
                <a:latin typeface="Calibri"/>
                <a:cs typeface="Calibri"/>
              </a:rPr>
              <a:t>*2*</a:t>
            </a:r>
            <a:r>
              <a:rPr dirty="0" sz="1800" spc="-10">
                <a:solidFill>
                  <a:srgbClr val="0D0D0D"/>
                </a:solidFill>
                <a:latin typeface="Calibri"/>
                <a:cs typeface="Calibri"/>
              </a:rPr>
              <a:t>(</a:t>
            </a:r>
            <a:r>
              <a:rPr dirty="0" sz="1800" spc="-10" b="1">
                <a:solidFill>
                  <a:srgbClr val="FF0000"/>
                </a:solidFill>
                <a:latin typeface="Calibri"/>
                <a:cs typeface="Calibri"/>
              </a:rPr>
              <a:t>3</a:t>
            </a:r>
            <a:r>
              <a:rPr dirty="0" sz="1800" spc="-10">
                <a:solidFill>
                  <a:srgbClr val="0D0D0D"/>
                </a:solidFill>
                <a:latin typeface="Calibri"/>
                <a:cs typeface="Calibri"/>
              </a:rPr>
              <a:t>-</a:t>
            </a:r>
            <a:r>
              <a:rPr dirty="0" sz="1800">
                <a:solidFill>
                  <a:srgbClr val="0D0D0D"/>
                </a:solidFill>
                <a:latin typeface="Calibri"/>
                <a:cs typeface="Calibri"/>
              </a:rPr>
              <a:t>3)</a:t>
            </a:r>
            <a:r>
              <a:rPr dirty="0" sz="1800" spc="5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D0D0D"/>
                </a:solidFill>
                <a:latin typeface="Calibri"/>
                <a:cs typeface="Calibri"/>
              </a:rPr>
              <a:t>= </a:t>
            </a:r>
            <a:r>
              <a:rPr dirty="0" sz="1800" spc="-50">
                <a:solidFill>
                  <a:srgbClr val="0D0D0D"/>
                </a:solidFill>
                <a:latin typeface="Calibri"/>
                <a:cs typeface="Calibri"/>
              </a:rPr>
              <a:t>0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P2</a:t>
            </a:r>
            <a:r>
              <a:rPr dirty="0" sz="1800" spc="-2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 spc="-10">
                <a:solidFill>
                  <a:srgbClr val="0D0D0D"/>
                </a:solidFill>
                <a:latin typeface="Consolas"/>
                <a:cs typeface="Consolas"/>
              </a:rPr>
              <a:t>-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&gt;</a:t>
            </a:r>
            <a:r>
              <a:rPr dirty="0" sz="1800" spc="-1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 b="1">
                <a:solidFill>
                  <a:srgbClr val="6F2F9F"/>
                </a:solidFill>
                <a:latin typeface="Calibri"/>
                <a:cs typeface="Calibri"/>
              </a:rPr>
              <a:t>0</a:t>
            </a:r>
            <a:r>
              <a:rPr dirty="0" sz="1800" spc="-5" b="1">
                <a:solidFill>
                  <a:srgbClr val="6F2F9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D0D0D"/>
                </a:solidFill>
                <a:latin typeface="Calibri"/>
                <a:cs typeface="Calibri"/>
              </a:rPr>
              <a:t>+</a:t>
            </a:r>
            <a:r>
              <a:rPr dirty="0" sz="1800" spc="5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dirty="0" sz="1800" spc="-10" b="1">
                <a:solidFill>
                  <a:srgbClr val="B94609"/>
                </a:solidFill>
                <a:latin typeface="Calibri"/>
                <a:cs typeface="Calibri"/>
              </a:rPr>
              <a:t>2</a:t>
            </a:r>
            <a:r>
              <a:rPr dirty="0" sz="1800" spc="-10" b="1">
                <a:solidFill>
                  <a:srgbClr val="0D0D0D"/>
                </a:solidFill>
                <a:latin typeface="Calibri"/>
                <a:cs typeface="Calibri"/>
              </a:rPr>
              <a:t>*2*</a:t>
            </a:r>
            <a:r>
              <a:rPr dirty="0" sz="1800" spc="-10">
                <a:solidFill>
                  <a:srgbClr val="0D0D0D"/>
                </a:solidFill>
                <a:latin typeface="Calibri"/>
                <a:cs typeface="Calibri"/>
              </a:rPr>
              <a:t>(</a:t>
            </a:r>
            <a:r>
              <a:rPr dirty="0" sz="1800" spc="-10" b="1">
                <a:solidFill>
                  <a:srgbClr val="46D35A"/>
                </a:solidFill>
                <a:latin typeface="Calibri"/>
                <a:cs typeface="Calibri"/>
              </a:rPr>
              <a:t>7</a:t>
            </a:r>
            <a:r>
              <a:rPr dirty="0" sz="1800" spc="-10">
                <a:solidFill>
                  <a:srgbClr val="0D0D0D"/>
                </a:solidFill>
                <a:latin typeface="Calibri"/>
                <a:cs typeface="Calibri"/>
              </a:rPr>
              <a:t>-</a:t>
            </a:r>
            <a:r>
              <a:rPr dirty="0" sz="1800">
                <a:solidFill>
                  <a:srgbClr val="0D0D0D"/>
                </a:solidFill>
                <a:latin typeface="Calibri"/>
                <a:cs typeface="Calibri"/>
              </a:rPr>
              <a:t>7)+</a:t>
            </a:r>
            <a:r>
              <a:rPr dirty="0" sz="1800" spc="2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dirty="0" sz="1800" spc="-10" b="1">
                <a:solidFill>
                  <a:srgbClr val="B94609"/>
                </a:solidFill>
                <a:latin typeface="Calibri"/>
                <a:cs typeface="Calibri"/>
              </a:rPr>
              <a:t>2</a:t>
            </a:r>
            <a:r>
              <a:rPr dirty="0" sz="1800" spc="-10" b="1">
                <a:solidFill>
                  <a:srgbClr val="0D0D0D"/>
                </a:solidFill>
                <a:latin typeface="Calibri"/>
                <a:cs typeface="Calibri"/>
              </a:rPr>
              <a:t>*2*</a:t>
            </a:r>
            <a:r>
              <a:rPr dirty="0" sz="1800" spc="-10">
                <a:solidFill>
                  <a:srgbClr val="0D0D0D"/>
                </a:solidFill>
                <a:latin typeface="Calibri"/>
                <a:cs typeface="Calibri"/>
              </a:rPr>
              <a:t>(</a:t>
            </a:r>
            <a:r>
              <a:rPr dirty="0" sz="1800" spc="-10" b="1">
                <a:solidFill>
                  <a:srgbClr val="FF0000"/>
                </a:solidFill>
                <a:latin typeface="Calibri"/>
                <a:cs typeface="Calibri"/>
              </a:rPr>
              <a:t>3</a:t>
            </a:r>
            <a:r>
              <a:rPr dirty="0" sz="1800" spc="-10">
                <a:solidFill>
                  <a:srgbClr val="0D0D0D"/>
                </a:solidFill>
                <a:latin typeface="Calibri"/>
                <a:cs typeface="Calibri"/>
              </a:rPr>
              <a:t>-</a:t>
            </a:r>
            <a:r>
              <a:rPr dirty="0" sz="1800">
                <a:solidFill>
                  <a:srgbClr val="0D0D0D"/>
                </a:solidFill>
                <a:latin typeface="Calibri"/>
                <a:cs typeface="Calibri"/>
              </a:rPr>
              <a:t>7)</a:t>
            </a:r>
            <a:r>
              <a:rPr dirty="0" sz="1800" spc="5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D0D0D"/>
                </a:solidFill>
                <a:latin typeface="Calibri"/>
                <a:cs typeface="Calibri"/>
              </a:rPr>
              <a:t>= -</a:t>
            </a:r>
            <a:r>
              <a:rPr dirty="0" sz="1800" spc="-25">
                <a:solidFill>
                  <a:srgbClr val="0D0D0D"/>
                </a:solidFill>
                <a:latin typeface="Calibri"/>
                <a:cs typeface="Calibri"/>
              </a:rPr>
              <a:t>16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P3</a:t>
            </a:r>
            <a:r>
              <a:rPr dirty="0" sz="1800" spc="-2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 spc="-10">
                <a:solidFill>
                  <a:srgbClr val="0D0D0D"/>
                </a:solidFill>
                <a:latin typeface="Consolas"/>
                <a:cs typeface="Consolas"/>
              </a:rPr>
              <a:t>-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&gt;</a:t>
            </a:r>
            <a:r>
              <a:rPr dirty="0" sz="1800" spc="-1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 b="1">
                <a:solidFill>
                  <a:srgbClr val="6F2F9F"/>
                </a:solidFill>
                <a:latin typeface="Calibri"/>
                <a:cs typeface="Calibri"/>
              </a:rPr>
              <a:t>0</a:t>
            </a:r>
            <a:r>
              <a:rPr dirty="0" sz="1800" spc="-5" b="1">
                <a:solidFill>
                  <a:srgbClr val="6F2F9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D0D0D"/>
                </a:solidFill>
                <a:latin typeface="Calibri"/>
                <a:cs typeface="Calibri"/>
              </a:rPr>
              <a:t>+</a:t>
            </a:r>
            <a:r>
              <a:rPr dirty="0" sz="1800" spc="5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dirty="0" sz="1800" spc="-10" b="1">
                <a:solidFill>
                  <a:srgbClr val="B94609"/>
                </a:solidFill>
                <a:latin typeface="Calibri"/>
                <a:cs typeface="Calibri"/>
              </a:rPr>
              <a:t>2</a:t>
            </a:r>
            <a:r>
              <a:rPr dirty="0" sz="1800" spc="-10" b="1">
                <a:solidFill>
                  <a:srgbClr val="0D0D0D"/>
                </a:solidFill>
                <a:latin typeface="Calibri"/>
                <a:cs typeface="Calibri"/>
              </a:rPr>
              <a:t>*2*</a:t>
            </a:r>
            <a:r>
              <a:rPr dirty="0" sz="1800" spc="-10">
                <a:solidFill>
                  <a:srgbClr val="0D0D0D"/>
                </a:solidFill>
                <a:latin typeface="Calibri"/>
                <a:cs typeface="Calibri"/>
              </a:rPr>
              <a:t>(</a:t>
            </a:r>
            <a:r>
              <a:rPr dirty="0" sz="1800" spc="-10" b="1">
                <a:solidFill>
                  <a:srgbClr val="46D35A"/>
                </a:solidFill>
                <a:latin typeface="Calibri"/>
                <a:cs typeface="Calibri"/>
              </a:rPr>
              <a:t>5</a:t>
            </a:r>
            <a:r>
              <a:rPr dirty="0" sz="1800" spc="-10">
                <a:solidFill>
                  <a:srgbClr val="0D0D0D"/>
                </a:solidFill>
                <a:latin typeface="Calibri"/>
                <a:cs typeface="Calibri"/>
              </a:rPr>
              <a:t>-</a:t>
            </a:r>
            <a:r>
              <a:rPr dirty="0" sz="1800">
                <a:solidFill>
                  <a:srgbClr val="0D0D0D"/>
                </a:solidFill>
                <a:latin typeface="Calibri"/>
                <a:cs typeface="Calibri"/>
              </a:rPr>
              <a:t>5)+</a:t>
            </a:r>
            <a:r>
              <a:rPr dirty="0" sz="1800" spc="2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dirty="0" sz="1800" spc="-10" b="1">
                <a:solidFill>
                  <a:srgbClr val="B94609"/>
                </a:solidFill>
                <a:latin typeface="Calibri"/>
                <a:cs typeface="Calibri"/>
              </a:rPr>
              <a:t>2</a:t>
            </a:r>
            <a:r>
              <a:rPr dirty="0" sz="1800" spc="-10" b="1">
                <a:solidFill>
                  <a:srgbClr val="0D0D0D"/>
                </a:solidFill>
                <a:latin typeface="Calibri"/>
                <a:cs typeface="Calibri"/>
              </a:rPr>
              <a:t>*2*</a:t>
            </a:r>
            <a:r>
              <a:rPr dirty="0" sz="1800" spc="-10">
                <a:solidFill>
                  <a:srgbClr val="0D0D0D"/>
                </a:solidFill>
                <a:latin typeface="Calibri"/>
                <a:cs typeface="Calibri"/>
              </a:rPr>
              <a:t>(</a:t>
            </a:r>
            <a:r>
              <a:rPr dirty="0" sz="1800" spc="-10" b="1">
                <a:solidFill>
                  <a:srgbClr val="FF0000"/>
                </a:solidFill>
                <a:latin typeface="Calibri"/>
                <a:cs typeface="Calibri"/>
              </a:rPr>
              <a:t>3</a:t>
            </a:r>
            <a:r>
              <a:rPr dirty="0" sz="1800" spc="-10">
                <a:solidFill>
                  <a:srgbClr val="0D0D0D"/>
                </a:solidFill>
                <a:latin typeface="Calibri"/>
                <a:cs typeface="Calibri"/>
              </a:rPr>
              <a:t>-</a:t>
            </a:r>
            <a:r>
              <a:rPr dirty="0" sz="1800">
                <a:solidFill>
                  <a:srgbClr val="0D0D0D"/>
                </a:solidFill>
                <a:latin typeface="Calibri"/>
                <a:cs typeface="Calibri"/>
              </a:rPr>
              <a:t>5)</a:t>
            </a:r>
            <a:r>
              <a:rPr dirty="0" sz="1800" spc="5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D0D0D"/>
                </a:solidFill>
                <a:latin typeface="Calibri"/>
                <a:cs typeface="Calibri"/>
              </a:rPr>
              <a:t>= -</a:t>
            </a:r>
            <a:r>
              <a:rPr dirty="0" sz="1800" spc="-50">
                <a:solidFill>
                  <a:srgbClr val="0D0D0D"/>
                </a:solidFill>
                <a:latin typeface="Calibri"/>
                <a:cs typeface="Calibri"/>
              </a:rPr>
              <a:t>8</a:t>
            </a:r>
            <a:endParaRPr sz="1800">
              <a:latin typeface="Calibri"/>
              <a:cs typeface="Calibri"/>
            </a:endParaRPr>
          </a:p>
          <a:p>
            <a:pPr marL="13970">
              <a:lnSpc>
                <a:spcPct val="100000"/>
              </a:lnSpc>
              <a:spcBef>
                <a:spcPts val="2160"/>
              </a:spcBef>
            </a:pPr>
            <a:r>
              <a:rPr dirty="0" sz="1800" spc="-10">
                <a:solidFill>
                  <a:srgbClr val="232323"/>
                </a:solidFill>
                <a:latin typeface="Calibri"/>
                <a:cs typeface="Calibri"/>
              </a:rPr>
              <a:t>Parçacıkların</a:t>
            </a:r>
            <a:r>
              <a:rPr dirty="0" sz="1800" spc="-25">
                <a:solidFill>
                  <a:srgbClr val="232323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232323"/>
                </a:solidFill>
                <a:latin typeface="Calibri"/>
                <a:cs typeface="Calibri"/>
              </a:rPr>
              <a:t>değişimi</a:t>
            </a:r>
            <a:r>
              <a:rPr dirty="0" sz="1800" spc="-45">
                <a:solidFill>
                  <a:srgbClr val="232323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232323"/>
                </a:solidFill>
                <a:latin typeface="Calibri"/>
                <a:cs typeface="Calibri"/>
              </a:rPr>
              <a:t>hesaplandı</a:t>
            </a:r>
            <a:r>
              <a:rPr dirty="0" sz="1800" spc="-40">
                <a:solidFill>
                  <a:srgbClr val="232323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232323"/>
                </a:solidFill>
                <a:latin typeface="Calibri"/>
                <a:cs typeface="Calibri"/>
              </a:rPr>
              <a:t>ve</a:t>
            </a:r>
            <a:r>
              <a:rPr dirty="0" sz="1800" spc="-40">
                <a:solidFill>
                  <a:srgbClr val="232323"/>
                </a:solidFill>
                <a:latin typeface="Calibri"/>
                <a:cs typeface="Calibri"/>
              </a:rPr>
              <a:t> </a:t>
            </a:r>
            <a:r>
              <a:rPr dirty="0" sz="1800" b="1">
                <a:solidFill>
                  <a:srgbClr val="232323"/>
                </a:solidFill>
                <a:latin typeface="Calibri"/>
                <a:cs typeface="Calibri"/>
              </a:rPr>
              <a:t>parçacıkların</a:t>
            </a:r>
            <a:r>
              <a:rPr dirty="0" sz="1800" spc="-70" b="1">
                <a:solidFill>
                  <a:srgbClr val="232323"/>
                </a:solidFill>
                <a:latin typeface="Calibri"/>
                <a:cs typeface="Calibri"/>
              </a:rPr>
              <a:t> </a:t>
            </a:r>
            <a:r>
              <a:rPr dirty="0" sz="1800" b="1">
                <a:solidFill>
                  <a:srgbClr val="232323"/>
                </a:solidFill>
                <a:latin typeface="Calibri"/>
                <a:cs typeface="Calibri"/>
              </a:rPr>
              <a:t>yeni</a:t>
            </a:r>
            <a:r>
              <a:rPr dirty="0" sz="1800" spc="-65" b="1">
                <a:solidFill>
                  <a:srgbClr val="232323"/>
                </a:solidFill>
                <a:latin typeface="Calibri"/>
                <a:cs typeface="Calibri"/>
              </a:rPr>
              <a:t> </a:t>
            </a:r>
            <a:r>
              <a:rPr dirty="0" sz="1800" b="1">
                <a:solidFill>
                  <a:srgbClr val="232323"/>
                </a:solidFill>
                <a:latin typeface="Calibri"/>
                <a:cs typeface="Calibri"/>
              </a:rPr>
              <a:t>değerleri</a:t>
            </a:r>
            <a:r>
              <a:rPr dirty="0" sz="1800" spc="-75" b="1">
                <a:solidFill>
                  <a:srgbClr val="232323"/>
                </a:solidFill>
                <a:latin typeface="Calibri"/>
                <a:cs typeface="Calibri"/>
              </a:rPr>
              <a:t> </a:t>
            </a:r>
            <a:r>
              <a:rPr dirty="0" sz="1800" spc="-10" b="1">
                <a:solidFill>
                  <a:srgbClr val="232323"/>
                </a:solidFill>
                <a:latin typeface="Calibri"/>
                <a:cs typeface="Calibri"/>
              </a:rPr>
              <a:t>belirlendi.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960755">
              <a:lnSpc>
                <a:spcPct val="100000"/>
              </a:lnSpc>
              <a:spcBef>
                <a:spcPts val="100"/>
              </a:spcBef>
            </a:pPr>
            <a:r>
              <a:rPr dirty="0"/>
              <a:t>PSO</a:t>
            </a:r>
            <a:r>
              <a:rPr dirty="0" spc="-120"/>
              <a:t> </a:t>
            </a:r>
            <a:r>
              <a:rPr dirty="0"/>
              <a:t>PARAMETRELERİ</a:t>
            </a:r>
            <a:r>
              <a:rPr dirty="0" spc="-120"/>
              <a:t> </a:t>
            </a:r>
            <a:r>
              <a:rPr dirty="0"/>
              <a:t>–</a:t>
            </a:r>
            <a:r>
              <a:rPr dirty="0" spc="-120"/>
              <a:t> </a:t>
            </a:r>
            <a:r>
              <a:rPr dirty="0"/>
              <a:t>Sayısal</a:t>
            </a:r>
            <a:r>
              <a:rPr dirty="0" spc="-120"/>
              <a:t> </a:t>
            </a:r>
            <a:r>
              <a:rPr dirty="0"/>
              <a:t>Örnek</a:t>
            </a:r>
            <a:r>
              <a:rPr dirty="0" spc="-114"/>
              <a:t> </a:t>
            </a:r>
            <a:r>
              <a:rPr dirty="0"/>
              <a:t>Çalışma</a:t>
            </a:r>
            <a:r>
              <a:rPr dirty="0" spc="-120"/>
              <a:t> </a:t>
            </a:r>
            <a:r>
              <a:rPr dirty="0" spc="-50"/>
              <a:t>1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0018" cy="6857999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1243088" y="770647"/>
            <a:ext cx="885825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3335" marR="5080" indent="-1270">
              <a:lnSpc>
                <a:spcPct val="100000"/>
              </a:lnSpc>
              <a:spcBef>
                <a:spcPts val="100"/>
              </a:spcBef>
              <a:tabLst>
                <a:tab pos="556260" algn="l"/>
                <a:tab pos="1729739" algn="l"/>
                <a:tab pos="3528695" algn="l"/>
                <a:tab pos="4702175" algn="l"/>
                <a:tab pos="6125845" algn="l"/>
                <a:tab pos="6794500" algn="l"/>
                <a:tab pos="8343265" algn="l"/>
              </a:tabLst>
            </a:pPr>
            <a:r>
              <a:rPr dirty="0" sz="1800" spc="-25">
                <a:solidFill>
                  <a:srgbClr val="0D0D0D"/>
                </a:solidFill>
                <a:latin typeface="Consolas"/>
                <a:cs typeface="Consolas"/>
              </a:rPr>
              <a:t>Bu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1800" spc="-10">
                <a:solidFill>
                  <a:srgbClr val="0D0D0D"/>
                </a:solidFill>
                <a:latin typeface="Consolas"/>
                <a:cs typeface="Consolas"/>
              </a:rPr>
              <a:t>aşamada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1800" spc="-10">
                <a:solidFill>
                  <a:srgbClr val="0D0D0D"/>
                </a:solidFill>
                <a:latin typeface="Consolas"/>
                <a:cs typeface="Consolas"/>
              </a:rPr>
              <a:t>parçacıklar,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1800" spc="-10">
                <a:solidFill>
                  <a:srgbClr val="0D0D0D"/>
                </a:solidFill>
                <a:latin typeface="Consolas"/>
                <a:cs typeface="Consolas"/>
              </a:rPr>
              <a:t>değişim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1800" spc="-10">
                <a:solidFill>
                  <a:srgbClr val="0D0D0D"/>
                </a:solidFill>
                <a:latin typeface="Consolas"/>
                <a:cs typeface="Consolas"/>
              </a:rPr>
              <a:t>değerleri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1800" spc="-25">
                <a:solidFill>
                  <a:srgbClr val="0D0D0D"/>
                </a:solidFill>
                <a:latin typeface="Consolas"/>
                <a:cs typeface="Consolas"/>
              </a:rPr>
              <a:t>ile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1800" spc="-10">
                <a:solidFill>
                  <a:srgbClr val="0D0D0D"/>
                </a:solidFill>
                <a:latin typeface="Consolas"/>
                <a:cs typeface="Consolas"/>
              </a:rPr>
              <a:t>toplanarak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1800" spc="-20">
                <a:solidFill>
                  <a:srgbClr val="0D0D0D"/>
                </a:solidFill>
                <a:latin typeface="Consolas"/>
                <a:cs typeface="Consolas"/>
              </a:rPr>
              <a:t>yeni </a:t>
            </a:r>
            <a:r>
              <a:rPr dirty="0" sz="1800" spc="-10">
                <a:solidFill>
                  <a:srgbClr val="0D0D0D"/>
                </a:solidFill>
                <a:latin typeface="Consolas"/>
                <a:cs typeface="Consolas"/>
              </a:rPr>
              <a:t>belirlenir.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10370858" y="770647"/>
            <a:ext cx="140589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solidFill>
                  <a:srgbClr val="0D0D0D"/>
                </a:solidFill>
                <a:latin typeface="Consolas"/>
                <a:cs typeface="Consolas"/>
              </a:rPr>
              <a:t>parçacıklar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6" name="object 6" descr="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P1</a:t>
            </a:r>
            <a:r>
              <a:rPr dirty="0" spc="-5"/>
              <a:t> </a:t>
            </a:r>
            <a:r>
              <a:rPr dirty="0"/>
              <a:t>-&gt;</a:t>
            </a:r>
            <a:r>
              <a:rPr dirty="0" spc="-5"/>
              <a:t> </a:t>
            </a:r>
            <a:r>
              <a:rPr dirty="0"/>
              <a:t>3</a:t>
            </a:r>
            <a:r>
              <a:rPr dirty="0" spc="-10"/>
              <a:t> </a:t>
            </a:r>
            <a:r>
              <a:rPr dirty="0"/>
              <a:t>+</a:t>
            </a:r>
            <a:r>
              <a:rPr dirty="0" spc="5"/>
              <a:t> </a:t>
            </a:r>
            <a:r>
              <a:rPr dirty="0"/>
              <a:t>0</a:t>
            </a:r>
            <a:r>
              <a:rPr dirty="0" spc="-10"/>
              <a:t> </a:t>
            </a:r>
            <a:r>
              <a:rPr dirty="0"/>
              <a:t>=</a:t>
            </a:r>
            <a:r>
              <a:rPr dirty="0" spc="-5"/>
              <a:t> </a:t>
            </a:r>
            <a:r>
              <a:rPr dirty="0" spc="-50"/>
              <a:t>3</a:t>
            </a:r>
          </a:p>
          <a:p>
            <a:pPr marL="12700">
              <a:lnSpc>
                <a:spcPct val="100000"/>
              </a:lnSpc>
            </a:pPr>
            <a:r>
              <a:rPr dirty="0"/>
              <a:t>P2</a:t>
            </a:r>
            <a:r>
              <a:rPr dirty="0" spc="-5"/>
              <a:t> </a:t>
            </a:r>
            <a:r>
              <a:rPr dirty="0"/>
              <a:t>-&gt;</a:t>
            </a:r>
            <a:r>
              <a:rPr dirty="0" spc="-10"/>
              <a:t> </a:t>
            </a:r>
            <a:r>
              <a:rPr dirty="0"/>
              <a:t>7</a:t>
            </a:r>
            <a:r>
              <a:rPr dirty="0" spc="-10"/>
              <a:t> </a:t>
            </a:r>
            <a:r>
              <a:rPr dirty="0"/>
              <a:t>-16</a:t>
            </a:r>
            <a:r>
              <a:rPr dirty="0" spc="-5"/>
              <a:t> </a:t>
            </a:r>
            <a:r>
              <a:rPr dirty="0"/>
              <a:t>=</a:t>
            </a:r>
            <a:r>
              <a:rPr dirty="0" spc="-5"/>
              <a:t> </a:t>
            </a:r>
            <a:r>
              <a:rPr dirty="0"/>
              <a:t>-</a:t>
            </a:r>
            <a:r>
              <a:rPr dirty="0" spc="-50"/>
              <a:t>9</a:t>
            </a:r>
          </a:p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dirty="0"/>
              <a:t>P3</a:t>
            </a:r>
            <a:r>
              <a:rPr dirty="0" spc="-5"/>
              <a:t> </a:t>
            </a:r>
            <a:r>
              <a:rPr dirty="0"/>
              <a:t>-&gt;</a:t>
            </a:r>
            <a:r>
              <a:rPr dirty="0" spc="-5"/>
              <a:t> </a:t>
            </a:r>
            <a:r>
              <a:rPr dirty="0"/>
              <a:t>5</a:t>
            </a:r>
            <a:r>
              <a:rPr dirty="0" spc="-10"/>
              <a:t> </a:t>
            </a:r>
            <a:r>
              <a:rPr dirty="0"/>
              <a:t>–</a:t>
            </a:r>
            <a:r>
              <a:rPr dirty="0" spc="5"/>
              <a:t> </a:t>
            </a:r>
            <a:r>
              <a:rPr dirty="0"/>
              <a:t>8</a:t>
            </a:r>
            <a:r>
              <a:rPr dirty="0" spc="-10"/>
              <a:t> </a:t>
            </a:r>
            <a:r>
              <a:rPr dirty="0"/>
              <a:t>=</a:t>
            </a:r>
            <a:r>
              <a:rPr dirty="0" spc="-5"/>
              <a:t> </a:t>
            </a:r>
            <a:r>
              <a:rPr dirty="0"/>
              <a:t>-</a:t>
            </a:r>
            <a:r>
              <a:rPr dirty="0" spc="-50"/>
              <a:t>3</a:t>
            </a:r>
          </a:p>
          <a:p>
            <a:pPr marL="12700" marR="5080">
              <a:lnSpc>
                <a:spcPct val="100000"/>
              </a:lnSpc>
              <a:spcBef>
                <a:spcPts val="2160"/>
              </a:spcBef>
            </a:pPr>
            <a:r>
              <a:rPr dirty="0" b="0">
                <a:solidFill>
                  <a:srgbClr val="0D0D0D"/>
                </a:solidFill>
                <a:latin typeface="Consolas"/>
                <a:cs typeface="Consolas"/>
              </a:rPr>
              <a:t>Şimdiki</a:t>
            </a:r>
            <a:r>
              <a:rPr dirty="0" spc="50" b="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b="0">
                <a:solidFill>
                  <a:srgbClr val="0D0D0D"/>
                </a:solidFill>
                <a:latin typeface="Consolas"/>
                <a:cs typeface="Consolas"/>
              </a:rPr>
              <a:t>görevimiz</a:t>
            </a:r>
            <a:r>
              <a:rPr dirty="0" spc="55" b="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b="0">
                <a:solidFill>
                  <a:srgbClr val="0D0D0D"/>
                </a:solidFill>
                <a:latin typeface="Consolas"/>
                <a:cs typeface="Consolas"/>
              </a:rPr>
              <a:t>bu</a:t>
            </a:r>
            <a:r>
              <a:rPr dirty="0" spc="65" b="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b="0">
                <a:solidFill>
                  <a:srgbClr val="0D0D0D"/>
                </a:solidFill>
                <a:latin typeface="Consolas"/>
                <a:cs typeface="Consolas"/>
              </a:rPr>
              <a:t>parçacıklar</a:t>
            </a:r>
            <a:r>
              <a:rPr dirty="0" spc="55" b="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b="0">
                <a:solidFill>
                  <a:srgbClr val="0D0D0D"/>
                </a:solidFill>
                <a:latin typeface="Consolas"/>
                <a:cs typeface="Consolas"/>
              </a:rPr>
              <a:t>ile</a:t>
            </a:r>
            <a:r>
              <a:rPr dirty="0" spc="65" b="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b="0">
                <a:solidFill>
                  <a:srgbClr val="0D0D0D"/>
                </a:solidFill>
                <a:latin typeface="Consolas"/>
                <a:cs typeface="Consolas"/>
              </a:rPr>
              <a:t>çözüme</a:t>
            </a:r>
            <a:r>
              <a:rPr dirty="0" spc="60" b="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b="0">
                <a:solidFill>
                  <a:srgbClr val="0D0D0D"/>
                </a:solidFill>
                <a:latin typeface="Consolas"/>
                <a:cs typeface="Consolas"/>
              </a:rPr>
              <a:t>ne</a:t>
            </a:r>
            <a:r>
              <a:rPr dirty="0" spc="55" b="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b="0">
                <a:solidFill>
                  <a:srgbClr val="0D0D0D"/>
                </a:solidFill>
                <a:latin typeface="Consolas"/>
                <a:cs typeface="Consolas"/>
              </a:rPr>
              <a:t>kadar</a:t>
            </a:r>
            <a:r>
              <a:rPr dirty="0" spc="60" b="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b="0">
                <a:solidFill>
                  <a:srgbClr val="0D0D0D"/>
                </a:solidFill>
                <a:latin typeface="Consolas"/>
                <a:cs typeface="Consolas"/>
              </a:rPr>
              <a:t>yaklaştığımızı</a:t>
            </a:r>
            <a:r>
              <a:rPr dirty="0" spc="60" b="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pc="-10" b="0">
                <a:solidFill>
                  <a:srgbClr val="0D0D0D"/>
                </a:solidFill>
                <a:latin typeface="Consolas"/>
                <a:cs typeface="Consolas"/>
              </a:rPr>
              <a:t>değerlendirmek. </a:t>
            </a:r>
            <a:r>
              <a:rPr dirty="0" b="0">
                <a:solidFill>
                  <a:srgbClr val="0D0D0D"/>
                </a:solidFill>
                <a:latin typeface="Consolas"/>
                <a:cs typeface="Consolas"/>
              </a:rPr>
              <a:t>Bunun</a:t>
            </a:r>
            <a:r>
              <a:rPr dirty="0" spc="-35" b="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b="0">
                <a:solidFill>
                  <a:srgbClr val="0D0D0D"/>
                </a:solidFill>
                <a:latin typeface="Consolas"/>
                <a:cs typeface="Consolas"/>
              </a:rPr>
              <a:t>için</a:t>
            </a:r>
            <a:r>
              <a:rPr dirty="0" spc="-25" b="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b="0">
                <a:solidFill>
                  <a:srgbClr val="0D0D0D"/>
                </a:solidFill>
                <a:latin typeface="Consolas"/>
                <a:cs typeface="Consolas"/>
              </a:rPr>
              <a:t>güncel</a:t>
            </a:r>
            <a:r>
              <a:rPr dirty="0" spc="-25" b="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b="0">
                <a:solidFill>
                  <a:srgbClr val="0D0D0D"/>
                </a:solidFill>
                <a:latin typeface="Consolas"/>
                <a:cs typeface="Consolas"/>
              </a:rPr>
              <a:t>değerleri</a:t>
            </a:r>
            <a:r>
              <a:rPr dirty="0" spc="-25" b="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b="0">
                <a:solidFill>
                  <a:srgbClr val="0D0D0D"/>
                </a:solidFill>
                <a:latin typeface="Consolas"/>
                <a:cs typeface="Consolas"/>
              </a:rPr>
              <a:t>amaç</a:t>
            </a:r>
            <a:r>
              <a:rPr dirty="0" spc="-20" b="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b="0">
                <a:solidFill>
                  <a:srgbClr val="0D0D0D"/>
                </a:solidFill>
                <a:latin typeface="Consolas"/>
                <a:cs typeface="Consolas"/>
              </a:rPr>
              <a:t>fonksiyonuna</a:t>
            </a:r>
            <a:r>
              <a:rPr dirty="0" spc="-30" b="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pc="-10" b="0">
                <a:solidFill>
                  <a:srgbClr val="0D0D0D"/>
                </a:solidFill>
                <a:latin typeface="Consolas"/>
                <a:cs typeface="Consolas"/>
              </a:rPr>
              <a:t>uyguluyoruz.</a:t>
            </a:r>
          </a:p>
        </p:txBody>
      </p:sp>
      <p:sp>
        <p:nvSpPr>
          <p:cNvPr id="7" name="object 7" descr=""/>
          <p:cNvSpPr txBox="1"/>
          <p:nvPr/>
        </p:nvSpPr>
        <p:spPr>
          <a:xfrm>
            <a:off x="1243774" y="3513847"/>
            <a:ext cx="240728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f(3)=12,</a:t>
            </a:r>
            <a:r>
              <a:rPr dirty="0" sz="1800" spc="-2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 spc="-10">
                <a:solidFill>
                  <a:srgbClr val="0D0D0D"/>
                </a:solidFill>
                <a:latin typeface="Consolas"/>
                <a:cs typeface="Consolas"/>
              </a:rPr>
              <a:t>f(-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9)=34</a:t>
            </a:r>
            <a:r>
              <a:rPr dirty="0" sz="1800" spc="-1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 spc="-50">
                <a:solidFill>
                  <a:srgbClr val="0D0D0D"/>
                </a:solidFill>
                <a:latin typeface="Consolas"/>
                <a:cs typeface="Consolas"/>
              </a:rPr>
              <a:t>,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3674694" y="3451517"/>
            <a:ext cx="1076960" cy="452120"/>
          </a:xfrm>
          <a:prstGeom prst="rect">
            <a:avLst/>
          </a:prstGeom>
          <a:solidFill>
            <a:srgbClr val="C2F0C7"/>
          </a:solidFill>
          <a:ln w="19050">
            <a:solidFill>
              <a:srgbClr val="042333"/>
            </a:solidFill>
          </a:ln>
        </p:spPr>
        <p:txBody>
          <a:bodyPr wrap="square" lIns="0" tIns="74930" rIns="0" bIns="0" rtlCol="0" vert="horz">
            <a:spAutoFit/>
          </a:bodyPr>
          <a:lstStyle/>
          <a:p>
            <a:pPr marL="88900">
              <a:lnSpc>
                <a:spcPct val="100000"/>
              </a:lnSpc>
              <a:spcBef>
                <a:spcPts val="590"/>
              </a:spcBef>
            </a:pPr>
            <a:r>
              <a:rPr dirty="0" sz="1800" spc="-10">
                <a:solidFill>
                  <a:srgbClr val="B94609"/>
                </a:solidFill>
                <a:latin typeface="Consolas"/>
                <a:cs typeface="Consolas"/>
              </a:rPr>
              <a:t>f(-</a:t>
            </a:r>
            <a:r>
              <a:rPr dirty="0" sz="1800" spc="-20">
                <a:solidFill>
                  <a:srgbClr val="B94609"/>
                </a:solidFill>
                <a:latin typeface="Consolas"/>
                <a:cs typeface="Consolas"/>
              </a:rPr>
              <a:t>3)=0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1244003" y="4062487"/>
            <a:ext cx="501523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232323"/>
                </a:solidFill>
                <a:latin typeface="Calibri"/>
                <a:cs typeface="Calibri"/>
              </a:rPr>
              <a:t>Denklemimizi</a:t>
            </a:r>
            <a:r>
              <a:rPr dirty="0" sz="1800" spc="-40">
                <a:solidFill>
                  <a:srgbClr val="232323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232323"/>
                </a:solidFill>
                <a:latin typeface="Calibri"/>
                <a:cs typeface="Calibri"/>
              </a:rPr>
              <a:t>0</a:t>
            </a:r>
            <a:r>
              <a:rPr dirty="0" sz="1800" spc="-40">
                <a:solidFill>
                  <a:srgbClr val="232323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232323"/>
                </a:solidFill>
                <a:latin typeface="Calibri"/>
                <a:cs typeface="Calibri"/>
              </a:rPr>
              <a:t>yapan</a:t>
            </a:r>
            <a:r>
              <a:rPr dirty="0" sz="1800" spc="-45">
                <a:solidFill>
                  <a:srgbClr val="232323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232323"/>
                </a:solidFill>
                <a:latin typeface="Calibri"/>
                <a:cs typeface="Calibri"/>
              </a:rPr>
              <a:t>değer</a:t>
            </a:r>
            <a:r>
              <a:rPr dirty="0" sz="1800" spc="-55">
                <a:solidFill>
                  <a:srgbClr val="232323"/>
                </a:solidFill>
                <a:latin typeface="Calibri"/>
                <a:cs typeface="Calibri"/>
              </a:rPr>
              <a:t> </a:t>
            </a:r>
            <a:r>
              <a:rPr dirty="0" sz="1800" b="1" i="1">
                <a:solidFill>
                  <a:srgbClr val="232323"/>
                </a:solidFill>
                <a:latin typeface="Calibri"/>
                <a:cs typeface="Calibri"/>
              </a:rPr>
              <a:t>-3</a:t>
            </a:r>
            <a:r>
              <a:rPr dirty="0" sz="1800" spc="-50" b="1" i="1">
                <a:solidFill>
                  <a:srgbClr val="232323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232323"/>
                </a:solidFill>
                <a:latin typeface="Calibri"/>
                <a:cs typeface="Calibri"/>
              </a:rPr>
              <a:t>olarak</a:t>
            </a:r>
            <a:r>
              <a:rPr dirty="0" sz="1800" spc="-40">
                <a:solidFill>
                  <a:srgbClr val="232323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232323"/>
                </a:solidFill>
                <a:latin typeface="Calibri"/>
                <a:cs typeface="Calibri"/>
              </a:rPr>
              <a:t>bulunmuş</a:t>
            </a:r>
            <a:r>
              <a:rPr dirty="0" sz="1800" spc="-45">
                <a:solidFill>
                  <a:srgbClr val="232323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232323"/>
                </a:solidFill>
                <a:latin typeface="Calibri"/>
                <a:cs typeface="Calibri"/>
              </a:rPr>
              <a:t>oldu.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4305871" y="4611127"/>
            <a:ext cx="340487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Consolas"/>
                <a:cs typeface="Consolas"/>
              </a:rPr>
              <a:t>olsaydık;</a:t>
            </a:r>
            <a:r>
              <a:rPr dirty="0" sz="1800" spc="455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yeni</a:t>
            </a:r>
            <a:r>
              <a:rPr dirty="0" sz="1800" spc="450">
                <a:latin typeface="Consolas"/>
                <a:cs typeface="Consolas"/>
              </a:rPr>
              <a:t> </a:t>
            </a:r>
            <a:r>
              <a:rPr dirty="0" sz="1800" spc="-10">
                <a:latin typeface="Consolas"/>
                <a:cs typeface="Consolas"/>
              </a:rPr>
              <a:t>parçacıklar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7870431" y="4611127"/>
            <a:ext cx="84010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Consolas"/>
                <a:cs typeface="Consolas"/>
              </a:rPr>
              <a:t>da</a:t>
            </a:r>
            <a:r>
              <a:rPr dirty="0" sz="1800" spc="450">
                <a:latin typeface="Consolas"/>
                <a:cs typeface="Consolas"/>
              </a:rPr>
              <a:t> </a:t>
            </a:r>
            <a:r>
              <a:rPr dirty="0" sz="1800" spc="-25">
                <a:latin typeface="Consolas"/>
                <a:cs typeface="Consolas"/>
              </a:rPr>
              <a:t>göz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8868727" y="4611127"/>
            <a:ext cx="290512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Consolas"/>
                <a:cs typeface="Consolas"/>
              </a:rPr>
              <a:t>ününe</a:t>
            </a:r>
            <a:r>
              <a:rPr dirty="0" sz="1800" spc="450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alınarak</a:t>
            </a:r>
            <a:r>
              <a:rPr dirty="0" sz="1800" spc="455">
                <a:latin typeface="Consolas"/>
                <a:cs typeface="Consolas"/>
              </a:rPr>
              <a:t> </a:t>
            </a:r>
            <a:r>
              <a:rPr dirty="0" sz="1800" spc="-10">
                <a:latin typeface="Consolas"/>
                <a:cs typeface="Consolas"/>
              </a:rPr>
              <a:t>yeniden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1244003" y="4611127"/>
            <a:ext cx="290195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Consolas"/>
                <a:cs typeface="Consolas"/>
              </a:rPr>
              <a:t>Eğer</a:t>
            </a:r>
            <a:r>
              <a:rPr dirty="0" sz="1800" spc="450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çözüme</a:t>
            </a:r>
            <a:r>
              <a:rPr dirty="0" sz="1800" spc="450">
                <a:latin typeface="Consolas"/>
                <a:cs typeface="Consolas"/>
              </a:rPr>
              <a:t> </a:t>
            </a:r>
            <a:r>
              <a:rPr dirty="0" sz="1800" spc="-10">
                <a:latin typeface="Consolas"/>
                <a:cs typeface="Consolas"/>
              </a:rPr>
              <a:t>ulaşamamış</a:t>
            </a:r>
            <a:endParaRPr sz="18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dirty="0" sz="1800" spc="-10" b="1">
                <a:latin typeface="Consolas"/>
                <a:cs typeface="Consolas"/>
              </a:rPr>
              <a:t>pbest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2023300" y="4885447"/>
            <a:ext cx="974979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Consolas"/>
                <a:cs typeface="Consolas"/>
              </a:rPr>
              <a:t>değeri</a:t>
            </a:r>
            <a:r>
              <a:rPr dirty="0" sz="1800" spc="180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ve</a:t>
            </a:r>
            <a:r>
              <a:rPr dirty="0" sz="1800" spc="190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bu</a:t>
            </a:r>
            <a:r>
              <a:rPr dirty="0" sz="1800" spc="195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zamana</a:t>
            </a:r>
            <a:r>
              <a:rPr dirty="0" sz="1800" spc="190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kadar</a:t>
            </a:r>
            <a:r>
              <a:rPr dirty="0" sz="1800" spc="190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gelmiş</a:t>
            </a:r>
            <a:r>
              <a:rPr dirty="0" sz="1800" spc="190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tüm</a:t>
            </a:r>
            <a:r>
              <a:rPr dirty="0" sz="1800" spc="204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pbest’lerin</a:t>
            </a:r>
            <a:r>
              <a:rPr dirty="0" sz="1800" spc="185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en</a:t>
            </a:r>
            <a:r>
              <a:rPr dirty="0" sz="1800" spc="190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iyisi</a:t>
            </a:r>
            <a:r>
              <a:rPr dirty="0" sz="1800" spc="190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olan</a:t>
            </a:r>
            <a:r>
              <a:rPr dirty="0" sz="1800" spc="190">
                <a:latin typeface="Consolas"/>
                <a:cs typeface="Consolas"/>
              </a:rPr>
              <a:t> </a:t>
            </a:r>
            <a:r>
              <a:rPr dirty="0" sz="1800" b="1">
                <a:latin typeface="Consolas"/>
                <a:cs typeface="Consolas"/>
              </a:rPr>
              <a:t>gbest</a:t>
            </a:r>
            <a:r>
              <a:rPr dirty="0" sz="1800" spc="195" b="1">
                <a:latin typeface="Consolas"/>
                <a:cs typeface="Consolas"/>
              </a:rPr>
              <a:t> </a:t>
            </a:r>
            <a:r>
              <a:rPr dirty="0" sz="1800" spc="-10">
                <a:latin typeface="Consolas"/>
                <a:cs typeface="Consolas"/>
              </a:rPr>
              <a:t>değeri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1244917" y="5159767"/>
            <a:ext cx="190627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latin typeface="Consolas"/>
                <a:cs typeface="Consolas"/>
              </a:rPr>
              <a:t>belirlenecekti.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1244917" y="5434087"/>
            <a:ext cx="739965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09270" algn="l"/>
                <a:tab pos="1510030" algn="l"/>
                <a:tab pos="2383790" algn="l"/>
                <a:tab pos="2881630" algn="l"/>
                <a:tab pos="3756660" algn="l"/>
                <a:tab pos="5132705" algn="l"/>
                <a:tab pos="6132830" algn="l"/>
              </a:tabLst>
            </a:pPr>
            <a:r>
              <a:rPr dirty="0" sz="1800" spc="-25">
                <a:latin typeface="Consolas"/>
                <a:cs typeface="Consolas"/>
              </a:rPr>
              <a:t>Ek</a:t>
            </a:r>
            <a:r>
              <a:rPr dirty="0" sz="1800">
                <a:latin typeface="Consolas"/>
                <a:cs typeface="Consolas"/>
              </a:rPr>
              <a:t>	</a:t>
            </a:r>
            <a:r>
              <a:rPr dirty="0" sz="1800" spc="-10">
                <a:latin typeface="Consolas"/>
                <a:cs typeface="Consolas"/>
              </a:rPr>
              <a:t>olarak</a:t>
            </a:r>
            <a:r>
              <a:rPr dirty="0" sz="1800">
                <a:latin typeface="Consolas"/>
                <a:cs typeface="Consolas"/>
              </a:rPr>
              <a:t>	</a:t>
            </a:r>
            <a:r>
              <a:rPr dirty="0" sz="1800" spc="-10">
                <a:latin typeface="Consolas"/>
                <a:cs typeface="Consolas"/>
              </a:rPr>
              <a:t>rand1</a:t>
            </a:r>
            <a:r>
              <a:rPr dirty="0" sz="1800">
                <a:latin typeface="Consolas"/>
                <a:cs typeface="Consolas"/>
              </a:rPr>
              <a:t>	</a:t>
            </a:r>
            <a:r>
              <a:rPr dirty="0" sz="1800" spc="-25">
                <a:latin typeface="Consolas"/>
                <a:cs typeface="Consolas"/>
              </a:rPr>
              <a:t>ve</a:t>
            </a:r>
            <a:r>
              <a:rPr dirty="0" sz="1800">
                <a:latin typeface="Consolas"/>
                <a:cs typeface="Consolas"/>
              </a:rPr>
              <a:t>	</a:t>
            </a:r>
            <a:r>
              <a:rPr dirty="0" sz="1800" spc="-10">
                <a:latin typeface="Consolas"/>
                <a:cs typeface="Consolas"/>
              </a:rPr>
              <a:t>rand2</a:t>
            </a:r>
            <a:r>
              <a:rPr dirty="0" sz="1800">
                <a:latin typeface="Consolas"/>
                <a:cs typeface="Consolas"/>
              </a:rPr>
              <a:t>	</a:t>
            </a:r>
            <a:r>
              <a:rPr dirty="0" sz="1800" spc="-10">
                <a:latin typeface="Consolas"/>
                <a:cs typeface="Consolas"/>
              </a:rPr>
              <a:t>değerleri</a:t>
            </a:r>
            <a:r>
              <a:rPr dirty="0" sz="1800">
                <a:latin typeface="Consolas"/>
                <a:cs typeface="Consolas"/>
              </a:rPr>
              <a:t>	</a:t>
            </a:r>
            <a:r>
              <a:rPr dirty="0" sz="1800" spc="-10">
                <a:latin typeface="Consolas"/>
                <a:cs typeface="Consolas"/>
              </a:rPr>
              <a:t>tekrar</a:t>
            </a:r>
            <a:r>
              <a:rPr dirty="0" sz="1800">
                <a:latin typeface="Consolas"/>
                <a:cs typeface="Consolas"/>
              </a:rPr>
              <a:t>	</a:t>
            </a:r>
            <a:r>
              <a:rPr dirty="0" sz="1800" spc="-10">
                <a:latin typeface="Consolas"/>
                <a:cs typeface="Consolas"/>
              </a:rPr>
              <a:t>belirlenip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8866441" y="5434087"/>
            <a:ext cx="290957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889760" algn="l"/>
              </a:tabLst>
            </a:pPr>
            <a:r>
              <a:rPr dirty="0" sz="1800" spc="-10">
                <a:latin typeface="Consolas"/>
                <a:cs typeface="Consolas"/>
              </a:rPr>
              <a:t>parçacıkların</a:t>
            </a:r>
            <a:r>
              <a:rPr dirty="0" sz="1800">
                <a:latin typeface="Consolas"/>
                <a:cs typeface="Consolas"/>
              </a:rPr>
              <a:t>	</a:t>
            </a:r>
            <a:r>
              <a:rPr dirty="0" sz="1800" spc="-10">
                <a:latin typeface="Consolas"/>
                <a:cs typeface="Consolas"/>
              </a:rPr>
              <a:t>değişimi</a:t>
            </a:r>
            <a:endParaRPr sz="1800">
              <a:latin typeface="Consolas"/>
              <a:cs typeface="Consolas"/>
            </a:endParaRPr>
          </a:p>
          <a:p>
            <a:pPr marL="15875">
              <a:lnSpc>
                <a:spcPct val="100000"/>
              </a:lnSpc>
            </a:pPr>
            <a:r>
              <a:rPr dirty="0" sz="1800">
                <a:latin typeface="Consolas"/>
                <a:cs typeface="Consolas"/>
              </a:rPr>
              <a:t>daha</a:t>
            </a:r>
            <a:r>
              <a:rPr dirty="0" sz="1800" spc="450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uygunluk</a:t>
            </a:r>
            <a:r>
              <a:rPr dirty="0" sz="1800" spc="459">
                <a:latin typeface="Consolas"/>
                <a:cs typeface="Consolas"/>
              </a:rPr>
              <a:t> </a:t>
            </a:r>
            <a:r>
              <a:rPr dirty="0" sz="1800" spc="-10">
                <a:latin typeface="Consolas"/>
                <a:cs typeface="Consolas"/>
              </a:rPr>
              <a:t>değerini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1244917" y="5708407"/>
            <a:ext cx="746569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3335" marR="5080" indent="-127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Consolas"/>
                <a:cs typeface="Consolas"/>
              </a:rPr>
              <a:t>hesaplanacak</a:t>
            </a:r>
            <a:r>
              <a:rPr dirty="0" sz="1800" spc="445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ve</a:t>
            </a:r>
            <a:r>
              <a:rPr dirty="0" sz="1800" spc="450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yeni</a:t>
            </a:r>
            <a:r>
              <a:rPr dirty="0" sz="1800" spc="440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parçacıklar</a:t>
            </a:r>
            <a:r>
              <a:rPr dirty="0" sz="1800" spc="440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bulunacaktı.</a:t>
            </a:r>
            <a:r>
              <a:rPr dirty="0" sz="1800" spc="445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Ve</a:t>
            </a:r>
            <a:r>
              <a:rPr dirty="0" sz="1800" spc="450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bir</a:t>
            </a:r>
            <a:r>
              <a:rPr dirty="0" sz="1800" spc="455">
                <a:latin typeface="Consolas"/>
                <a:cs typeface="Consolas"/>
              </a:rPr>
              <a:t> </a:t>
            </a:r>
            <a:r>
              <a:rPr dirty="0" sz="1800" spc="-25">
                <a:latin typeface="Consolas"/>
                <a:cs typeface="Consolas"/>
              </a:rPr>
              <a:t>kez </a:t>
            </a:r>
            <a:r>
              <a:rPr dirty="0" sz="1800">
                <a:latin typeface="Consolas"/>
                <a:cs typeface="Consolas"/>
              </a:rPr>
              <a:t>bulup</a:t>
            </a:r>
            <a:r>
              <a:rPr dirty="0" sz="1800" spc="-35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çözüme</a:t>
            </a:r>
            <a:r>
              <a:rPr dirty="0" sz="1800" spc="-20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ne</a:t>
            </a:r>
            <a:r>
              <a:rPr dirty="0" sz="1800" spc="-25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kadar</a:t>
            </a:r>
            <a:r>
              <a:rPr dirty="0" sz="1800" spc="-30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yaklaştığımızı</a:t>
            </a:r>
            <a:r>
              <a:rPr dirty="0" sz="1800" spc="-20">
                <a:latin typeface="Consolas"/>
                <a:cs typeface="Consolas"/>
              </a:rPr>
              <a:t> </a:t>
            </a:r>
            <a:r>
              <a:rPr dirty="0" sz="1800" spc="-10">
                <a:latin typeface="Consolas"/>
                <a:cs typeface="Consolas"/>
              </a:rPr>
              <a:t>değerlendirecektik.</a:t>
            </a:r>
            <a:endParaRPr sz="18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PSO</a:t>
            </a:r>
            <a:r>
              <a:rPr dirty="0" spc="-120"/>
              <a:t> </a:t>
            </a:r>
            <a:r>
              <a:rPr dirty="0"/>
              <a:t>PARAMETRELERİ</a:t>
            </a:r>
            <a:r>
              <a:rPr dirty="0" spc="-120"/>
              <a:t> </a:t>
            </a:r>
            <a:r>
              <a:rPr dirty="0"/>
              <a:t>–</a:t>
            </a:r>
            <a:r>
              <a:rPr dirty="0" spc="-120"/>
              <a:t> </a:t>
            </a:r>
            <a:r>
              <a:rPr dirty="0"/>
              <a:t>Sayısal</a:t>
            </a:r>
            <a:r>
              <a:rPr dirty="0" spc="-120"/>
              <a:t> </a:t>
            </a:r>
            <a:r>
              <a:rPr dirty="0"/>
              <a:t>Örnek</a:t>
            </a:r>
            <a:r>
              <a:rPr dirty="0" spc="-114"/>
              <a:t> </a:t>
            </a:r>
            <a:r>
              <a:rPr dirty="0"/>
              <a:t>Çalışma</a:t>
            </a:r>
            <a:r>
              <a:rPr dirty="0" spc="-120"/>
              <a:t> </a:t>
            </a:r>
            <a:r>
              <a:rPr dirty="0" spc="-50"/>
              <a:t>2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0018" cy="6857999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1243088" y="776014"/>
            <a:ext cx="749871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630">
                <a:solidFill>
                  <a:srgbClr val="0D0D0D"/>
                </a:solidFill>
                <a:latin typeface="Cambria Math"/>
                <a:cs typeface="Cambria Math"/>
              </a:rPr>
              <a:t>ℎ𝑝𝑝𝑝𝑝𝑝𝑝𝑝𝑝://𝑤𝑤𝑤𝑤𝑤𝑤.</a:t>
            </a:r>
            <a:r>
              <a:rPr dirty="0" sz="2400" spc="-110">
                <a:solidFill>
                  <a:srgbClr val="0D0D0D"/>
                </a:solidFill>
                <a:latin typeface="Cambria Math"/>
                <a:cs typeface="Cambria Math"/>
              </a:rPr>
              <a:t> </a:t>
            </a:r>
            <a:r>
              <a:rPr dirty="0" sz="2400" spc="-680">
                <a:solidFill>
                  <a:srgbClr val="0D0D0D"/>
                </a:solidFill>
                <a:latin typeface="Cambria Math"/>
                <a:cs typeface="Cambria Math"/>
              </a:rPr>
              <a:t>𝑦𝑦𝑦𝑦𝑦𝑦𝑝𝑝𝑦𝑦𝑝𝑝𝑝𝑝.</a:t>
            </a:r>
            <a:r>
              <a:rPr dirty="0" sz="2400" spc="-105">
                <a:solidFill>
                  <a:srgbClr val="0D0D0D"/>
                </a:solidFill>
                <a:latin typeface="Cambria Math"/>
                <a:cs typeface="Cambria Math"/>
              </a:rPr>
              <a:t> </a:t>
            </a:r>
            <a:r>
              <a:rPr dirty="0" sz="2400" spc="-490">
                <a:solidFill>
                  <a:srgbClr val="0D0D0D"/>
                </a:solidFill>
                <a:latin typeface="Cambria Math"/>
                <a:cs typeface="Cambria Math"/>
              </a:rPr>
              <a:t>𝑐𝑐𝑦𝑦𝑐𝑐/𝑤𝑤𝑟𝑟𝑝𝑝𝑐𝑐ℎ?</a:t>
            </a:r>
            <a:r>
              <a:rPr dirty="0" sz="2400" spc="-100">
                <a:solidFill>
                  <a:srgbClr val="0D0D0D"/>
                </a:solidFill>
                <a:latin typeface="Cambria Math"/>
                <a:cs typeface="Cambria Math"/>
              </a:rPr>
              <a:t> </a:t>
            </a:r>
            <a:r>
              <a:rPr dirty="0" sz="2400" spc="-650">
                <a:solidFill>
                  <a:srgbClr val="0D0D0D"/>
                </a:solidFill>
                <a:latin typeface="Cambria Math"/>
                <a:cs typeface="Cambria Math"/>
              </a:rPr>
              <a:t>𝑣𝑣</a:t>
            </a:r>
            <a:r>
              <a:rPr dirty="0" sz="2400" spc="254">
                <a:solidFill>
                  <a:srgbClr val="0D0D0D"/>
                </a:solidFill>
                <a:latin typeface="Cambria Math"/>
                <a:cs typeface="Cambria Math"/>
              </a:rPr>
              <a:t> </a:t>
            </a:r>
            <a:r>
              <a:rPr dirty="0" sz="2400">
                <a:solidFill>
                  <a:srgbClr val="0D0D0D"/>
                </a:solidFill>
                <a:latin typeface="Cambria Math"/>
                <a:cs typeface="Cambria Math"/>
              </a:rPr>
              <a:t>=</a:t>
            </a:r>
            <a:r>
              <a:rPr dirty="0" sz="2400" spc="175">
                <a:solidFill>
                  <a:srgbClr val="0D0D0D"/>
                </a:solidFill>
                <a:latin typeface="Cambria Math"/>
                <a:cs typeface="Cambria Math"/>
              </a:rPr>
              <a:t> </a:t>
            </a:r>
            <a:r>
              <a:rPr dirty="0" sz="2400" spc="-665">
                <a:solidFill>
                  <a:srgbClr val="0D0D0D"/>
                </a:solidFill>
                <a:latin typeface="Cambria Math"/>
                <a:cs typeface="Cambria Math"/>
              </a:rPr>
              <a:t>𝐸𝐸𝑝𝑝𝐸𝐸5𝑝𝑝𝑔𝑔𝑒𝑒𝑝𝑝𝐸𝐸𝑒𝑒𝑤𝑤</a:t>
            </a:r>
            <a:endParaRPr sz="2400">
              <a:latin typeface="Cambria Math"/>
              <a:cs typeface="Cambria Math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85286" y="3163685"/>
            <a:ext cx="6935470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Mühendislik</a:t>
            </a:r>
            <a:r>
              <a:rPr dirty="0" spc="-190"/>
              <a:t> </a:t>
            </a:r>
            <a:r>
              <a:rPr dirty="0"/>
              <a:t>Problemi</a:t>
            </a:r>
            <a:r>
              <a:rPr dirty="0" spc="-190"/>
              <a:t> </a:t>
            </a:r>
            <a:r>
              <a:rPr dirty="0" spc="-10"/>
              <a:t>Uygulamaları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0018" cy="6857999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147827" y="100583"/>
            <a:ext cx="10655935" cy="1996439"/>
            <a:chOff x="147827" y="100583"/>
            <a:chExt cx="10655935" cy="1996439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7827" y="100583"/>
              <a:ext cx="10655807" cy="1338071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7827" y="758952"/>
              <a:ext cx="7964423" cy="1338071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10110" y="232723"/>
            <a:ext cx="9801860" cy="1415415"/>
          </a:xfrm>
          <a:prstGeom prst="rect"/>
        </p:spPr>
        <p:txBody>
          <a:bodyPr wrap="square" lIns="0" tIns="95885" rIns="0" bIns="0" rtlCol="0" vert="horz">
            <a:spAutoFit/>
          </a:bodyPr>
          <a:lstStyle/>
          <a:p>
            <a:pPr marL="12700" marR="5080">
              <a:lnSpc>
                <a:spcPts val="5180"/>
              </a:lnSpc>
              <a:spcBef>
                <a:spcPts val="755"/>
              </a:spcBef>
            </a:pPr>
            <a:r>
              <a:rPr dirty="0" sz="4800" spc="-585" b="0">
                <a:solidFill>
                  <a:srgbClr val="00AF50"/>
                </a:solidFill>
                <a:latin typeface="Times New Roman"/>
                <a:cs typeface="Times New Roman"/>
              </a:rPr>
              <a:t>K</a:t>
            </a:r>
            <a:r>
              <a:rPr dirty="0" sz="4800" spc="-840" b="0">
                <a:solidFill>
                  <a:srgbClr val="00AF50"/>
                </a:solidFill>
                <a:latin typeface="Times New Roman"/>
                <a:cs typeface="Times New Roman"/>
              </a:rPr>
              <a:t>A</a:t>
            </a:r>
            <a:r>
              <a:rPr dirty="0" sz="4800" spc="-730" b="0">
                <a:solidFill>
                  <a:srgbClr val="00AF50"/>
                </a:solidFill>
                <a:latin typeface="Times New Roman"/>
                <a:cs typeface="Times New Roman"/>
              </a:rPr>
              <a:t>Y</a:t>
            </a:r>
            <a:r>
              <a:rPr dirty="0" sz="4800" spc="-130" b="0">
                <a:solidFill>
                  <a:srgbClr val="00AF50"/>
                </a:solidFill>
                <a:latin typeface="Times New Roman"/>
                <a:cs typeface="Times New Roman"/>
              </a:rPr>
              <a:t>N</a:t>
            </a:r>
            <a:r>
              <a:rPr dirty="0" sz="4800" spc="-550" b="0">
                <a:solidFill>
                  <a:srgbClr val="00AF50"/>
                </a:solidFill>
                <a:latin typeface="Times New Roman"/>
                <a:cs typeface="Times New Roman"/>
              </a:rPr>
              <a:t>A</a:t>
            </a:r>
            <a:r>
              <a:rPr dirty="0" sz="4800" spc="-585" b="0">
                <a:solidFill>
                  <a:srgbClr val="00AF50"/>
                </a:solidFill>
                <a:latin typeface="Times New Roman"/>
                <a:cs typeface="Times New Roman"/>
              </a:rPr>
              <a:t>K</a:t>
            </a:r>
            <a:r>
              <a:rPr dirty="0" sz="4800" spc="-500" b="0">
                <a:solidFill>
                  <a:srgbClr val="00AF50"/>
                </a:solidFill>
                <a:latin typeface="Times New Roman"/>
                <a:cs typeface="Times New Roman"/>
              </a:rPr>
              <a:t>L</a:t>
            </a:r>
            <a:r>
              <a:rPr dirty="0" sz="4800" spc="-565" b="0">
                <a:solidFill>
                  <a:srgbClr val="00AF50"/>
                </a:solidFill>
                <a:latin typeface="Times New Roman"/>
                <a:cs typeface="Times New Roman"/>
              </a:rPr>
              <a:t>A</a:t>
            </a:r>
            <a:r>
              <a:rPr dirty="0" sz="4800" spc="-25" b="0">
                <a:solidFill>
                  <a:srgbClr val="00AF50"/>
                </a:solidFill>
                <a:latin typeface="Times New Roman"/>
                <a:cs typeface="Times New Roman"/>
              </a:rPr>
              <a:t>Ş</a:t>
            </a:r>
            <a:r>
              <a:rPr dirty="0" sz="4800" spc="-555" b="0">
                <a:solidFill>
                  <a:srgbClr val="00AF50"/>
                </a:solidFill>
                <a:latin typeface="Times New Roman"/>
                <a:cs typeface="Times New Roman"/>
              </a:rPr>
              <a:t>T</a:t>
            </a:r>
            <a:r>
              <a:rPr dirty="0" sz="4800" spc="-330" b="0">
                <a:solidFill>
                  <a:srgbClr val="00AF50"/>
                </a:solidFill>
                <a:latin typeface="Times New Roman"/>
                <a:cs typeface="Times New Roman"/>
              </a:rPr>
              <a:t>I</a:t>
            </a:r>
            <a:r>
              <a:rPr dirty="0" sz="4800" spc="-285" b="0">
                <a:solidFill>
                  <a:srgbClr val="00AF50"/>
                </a:solidFill>
                <a:latin typeface="Times New Roman"/>
                <a:cs typeface="Times New Roman"/>
              </a:rPr>
              <a:t>R</a:t>
            </a:r>
            <a:r>
              <a:rPr dirty="0" sz="4800" spc="-330" b="0">
                <a:solidFill>
                  <a:srgbClr val="00AF50"/>
                </a:solidFill>
                <a:latin typeface="Times New Roman"/>
                <a:cs typeface="Times New Roman"/>
              </a:rPr>
              <a:t>I</a:t>
            </a:r>
            <a:r>
              <a:rPr dirty="0" sz="4800" spc="-590" b="0">
                <a:solidFill>
                  <a:srgbClr val="00AF50"/>
                </a:solidFill>
                <a:latin typeface="Times New Roman"/>
                <a:cs typeface="Times New Roman"/>
              </a:rPr>
              <a:t>L</a:t>
            </a:r>
            <a:r>
              <a:rPr dirty="0" sz="4800" spc="-465" b="0">
                <a:solidFill>
                  <a:srgbClr val="00AF50"/>
                </a:solidFill>
                <a:latin typeface="Times New Roman"/>
                <a:cs typeface="Times New Roman"/>
              </a:rPr>
              <a:t>M</a:t>
            </a:r>
            <a:r>
              <a:rPr dirty="0" sz="4800" spc="-330" b="0">
                <a:solidFill>
                  <a:srgbClr val="00AF50"/>
                </a:solidFill>
                <a:latin typeface="Times New Roman"/>
                <a:cs typeface="Times New Roman"/>
              </a:rPr>
              <a:t>I</a:t>
            </a:r>
            <a:r>
              <a:rPr dirty="0" sz="4800" spc="-10" b="0">
                <a:solidFill>
                  <a:srgbClr val="00AF50"/>
                </a:solidFill>
                <a:latin typeface="Times New Roman"/>
                <a:cs typeface="Times New Roman"/>
              </a:rPr>
              <a:t>Ş</a:t>
            </a:r>
            <a:r>
              <a:rPr dirty="0" sz="4800" spc="-190" b="0">
                <a:solidFill>
                  <a:srgbClr val="00AF50"/>
                </a:solidFill>
                <a:latin typeface="Times New Roman"/>
                <a:cs typeface="Times New Roman"/>
              </a:rPr>
              <a:t> </a:t>
            </a:r>
            <a:r>
              <a:rPr dirty="0" sz="4800" spc="-585" b="0">
                <a:solidFill>
                  <a:srgbClr val="00AF50"/>
                </a:solidFill>
                <a:latin typeface="Times New Roman"/>
                <a:cs typeface="Times New Roman"/>
              </a:rPr>
              <a:t>K</a:t>
            </a:r>
            <a:r>
              <a:rPr dirty="0" sz="4800" spc="-330" b="0">
                <a:solidFill>
                  <a:srgbClr val="00AF50"/>
                </a:solidFill>
                <a:latin typeface="Times New Roman"/>
                <a:cs typeface="Times New Roman"/>
              </a:rPr>
              <a:t>İ</a:t>
            </a:r>
            <a:r>
              <a:rPr dirty="0" sz="4800" spc="-285" b="0">
                <a:solidFill>
                  <a:srgbClr val="00AF50"/>
                </a:solidFill>
                <a:latin typeface="Times New Roman"/>
                <a:cs typeface="Times New Roman"/>
              </a:rPr>
              <a:t>R</a:t>
            </a:r>
            <a:r>
              <a:rPr dirty="0" sz="4800" spc="-330" b="0">
                <a:solidFill>
                  <a:srgbClr val="00AF50"/>
                </a:solidFill>
                <a:latin typeface="Times New Roman"/>
                <a:cs typeface="Times New Roman"/>
              </a:rPr>
              <a:t>İ</a:t>
            </a:r>
            <a:r>
              <a:rPr dirty="0" sz="4800" spc="-10" b="0">
                <a:solidFill>
                  <a:srgbClr val="00AF50"/>
                </a:solidFill>
                <a:latin typeface="Times New Roman"/>
                <a:cs typeface="Times New Roman"/>
              </a:rPr>
              <a:t>Ş</a:t>
            </a:r>
            <a:r>
              <a:rPr dirty="0" sz="4800" spc="-175" b="0">
                <a:solidFill>
                  <a:srgbClr val="00AF50"/>
                </a:solidFill>
                <a:latin typeface="Times New Roman"/>
                <a:cs typeface="Times New Roman"/>
              </a:rPr>
              <a:t> </a:t>
            </a:r>
            <a:r>
              <a:rPr dirty="0" sz="4800" spc="50" b="0">
                <a:solidFill>
                  <a:srgbClr val="00AF50"/>
                </a:solidFill>
                <a:latin typeface="Times New Roman"/>
                <a:cs typeface="Times New Roman"/>
              </a:rPr>
              <a:t>(</a:t>
            </a:r>
            <a:r>
              <a:rPr dirty="0" sz="4800" spc="-85" b="0">
                <a:solidFill>
                  <a:srgbClr val="00AF50"/>
                </a:solidFill>
                <a:latin typeface="Times New Roman"/>
                <a:cs typeface="Times New Roman"/>
              </a:rPr>
              <a:t>W</a:t>
            </a:r>
            <a:r>
              <a:rPr dirty="0" sz="4800" spc="-270" b="0">
                <a:solidFill>
                  <a:srgbClr val="00AF50"/>
                </a:solidFill>
                <a:latin typeface="Times New Roman"/>
                <a:cs typeface="Times New Roman"/>
              </a:rPr>
              <a:t>E</a:t>
            </a:r>
            <a:r>
              <a:rPr dirty="0" sz="4800" spc="-550" b="0">
                <a:solidFill>
                  <a:srgbClr val="00AF50"/>
                </a:solidFill>
                <a:latin typeface="Times New Roman"/>
                <a:cs typeface="Times New Roman"/>
              </a:rPr>
              <a:t>L</a:t>
            </a:r>
            <a:r>
              <a:rPr dirty="0" sz="4800" spc="-185" b="0">
                <a:solidFill>
                  <a:srgbClr val="00AF50"/>
                </a:solidFill>
                <a:latin typeface="Times New Roman"/>
                <a:cs typeface="Times New Roman"/>
              </a:rPr>
              <a:t>D</a:t>
            </a:r>
            <a:r>
              <a:rPr dirty="0" sz="4800" spc="-270" b="0">
                <a:solidFill>
                  <a:srgbClr val="00AF50"/>
                </a:solidFill>
                <a:latin typeface="Times New Roman"/>
                <a:cs typeface="Times New Roman"/>
              </a:rPr>
              <a:t>E</a:t>
            </a:r>
            <a:r>
              <a:rPr dirty="0" sz="4800" spc="30" b="0">
                <a:solidFill>
                  <a:srgbClr val="00AF50"/>
                </a:solidFill>
                <a:latin typeface="Times New Roman"/>
                <a:cs typeface="Times New Roman"/>
              </a:rPr>
              <a:t>D</a:t>
            </a:r>
            <a:r>
              <a:rPr dirty="0" sz="4800" spc="-185" b="0">
                <a:solidFill>
                  <a:srgbClr val="00AF50"/>
                </a:solidFill>
                <a:latin typeface="Times New Roman"/>
                <a:cs typeface="Times New Roman"/>
              </a:rPr>
              <a:t> </a:t>
            </a:r>
            <a:r>
              <a:rPr dirty="0" sz="4800" spc="-340" b="0">
                <a:solidFill>
                  <a:srgbClr val="00AF50"/>
                </a:solidFill>
                <a:latin typeface="Times New Roman"/>
                <a:cs typeface="Times New Roman"/>
              </a:rPr>
              <a:t>B</a:t>
            </a:r>
            <a:r>
              <a:rPr dirty="0" sz="4800" spc="-315" b="0">
                <a:solidFill>
                  <a:srgbClr val="00AF50"/>
                </a:solidFill>
                <a:latin typeface="Times New Roman"/>
                <a:cs typeface="Times New Roman"/>
              </a:rPr>
              <a:t>E</a:t>
            </a:r>
            <a:r>
              <a:rPr dirty="0" sz="4800" spc="-555" b="0">
                <a:solidFill>
                  <a:srgbClr val="00AF50"/>
                </a:solidFill>
                <a:latin typeface="Times New Roman"/>
                <a:cs typeface="Times New Roman"/>
              </a:rPr>
              <a:t>A</a:t>
            </a:r>
            <a:r>
              <a:rPr dirty="0" sz="4800" spc="-470" b="0">
                <a:solidFill>
                  <a:srgbClr val="00AF50"/>
                </a:solidFill>
                <a:latin typeface="Times New Roman"/>
                <a:cs typeface="Times New Roman"/>
              </a:rPr>
              <a:t>M</a:t>
            </a:r>
            <a:r>
              <a:rPr dirty="0" sz="4800" spc="-15" b="0">
                <a:solidFill>
                  <a:srgbClr val="00AF50"/>
                </a:solidFill>
                <a:latin typeface="Times New Roman"/>
                <a:cs typeface="Times New Roman"/>
              </a:rPr>
              <a:t>)</a:t>
            </a:r>
            <a:r>
              <a:rPr dirty="0" sz="4800" spc="-260" b="0">
                <a:solidFill>
                  <a:srgbClr val="00AF50"/>
                </a:solidFill>
                <a:latin typeface="Times New Roman"/>
                <a:cs typeface="Times New Roman"/>
              </a:rPr>
              <a:t> </a:t>
            </a:r>
            <a:r>
              <a:rPr dirty="0" sz="4800" spc="-780" b="0">
                <a:solidFill>
                  <a:srgbClr val="00AF50"/>
                </a:solidFill>
                <a:latin typeface="Times New Roman"/>
                <a:cs typeface="Times New Roman"/>
              </a:rPr>
              <a:t>T</a:t>
            </a:r>
            <a:r>
              <a:rPr dirty="0" sz="4800" spc="-565" b="0">
                <a:solidFill>
                  <a:srgbClr val="00AF50"/>
                </a:solidFill>
                <a:latin typeface="Times New Roman"/>
                <a:cs typeface="Times New Roman"/>
              </a:rPr>
              <a:t>A</a:t>
            </a:r>
            <a:r>
              <a:rPr dirty="0" sz="4800" spc="55" b="0">
                <a:solidFill>
                  <a:srgbClr val="00AF50"/>
                </a:solidFill>
                <a:latin typeface="Times New Roman"/>
                <a:cs typeface="Times New Roman"/>
              </a:rPr>
              <a:t>S</a:t>
            </a:r>
            <a:r>
              <a:rPr dirty="0" sz="4800" spc="-550" b="0">
                <a:solidFill>
                  <a:srgbClr val="00AF50"/>
                </a:solidFill>
                <a:latin typeface="Times New Roman"/>
                <a:cs typeface="Times New Roman"/>
              </a:rPr>
              <a:t>A</a:t>
            </a:r>
            <a:r>
              <a:rPr dirty="0" sz="4800" spc="-285" b="0">
                <a:solidFill>
                  <a:srgbClr val="00AF50"/>
                </a:solidFill>
                <a:latin typeface="Times New Roman"/>
                <a:cs typeface="Times New Roman"/>
              </a:rPr>
              <a:t>R</a:t>
            </a:r>
            <a:r>
              <a:rPr dirty="0" sz="4800" spc="-330" b="0">
                <a:solidFill>
                  <a:srgbClr val="00AF50"/>
                </a:solidFill>
                <a:latin typeface="Times New Roman"/>
                <a:cs typeface="Times New Roman"/>
              </a:rPr>
              <a:t>I</a:t>
            </a:r>
            <a:r>
              <a:rPr dirty="0" sz="4800" spc="-10" b="0">
                <a:solidFill>
                  <a:srgbClr val="00AF50"/>
                </a:solidFill>
                <a:latin typeface="Times New Roman"/>
                <a:cs typeface="Times New Roman"/>
              </a:rPr>
              <a:t>M</a:t>
            </a:r>
            <a:r>
              <a:rPr dirty="0" sz="4800" spc="-720" b="0">
                <a:solidFill>
                  <a:srgbClr val="00AF50"/>
                </a:solidFill>
                <a:latin typeface="Times New Roman"/>
                <a:cs typeface="Times New Roman"/>
              </a:rPr>
              <a:t> </a:t>
            </a:r>
            <a:r>
              <a:rPr dirty="0" sz="4800" spc="114" b="0">
                <a:solidFill>
                  <a:srgbClr val="00AF50"/>
                </a:solidFill>
                <a:latin typeface="Times New Roman"/>
                <a:cs typeface="Times New Roman"/>
              </a:rPr>
              <a:t>P</a:t>
            </a:r>
            <a:r>
              <a:rPr dirty="0" sz="4800" spc="-380" b="0">
                <a:solidFill>
                  <a:srgbClr val="00AF50"/>
                </a:solidFill>
                <a:latin typeface="Times New Roman"/>
                <a:cs typeface="Times New Roman"/>
              </a:rPr>
              <a:t>R</a:t>
            </a:r>
            <a:r>
              <a:rPr dirty="0" sz="4800" spc="-105" b="0">
                <a:solidFill>
                  <a:srgbClr val="00AF50"/>
                </a:solidFill>
                <a:latin typeface="Times New Roman"/>
                <a:cs typeface="Times New Roman"/>
              </a:rPr>
              <a:t>O</a:t>
            </a:r>
            <a:r>
              <a:rPr dirty="0" sz="4800" spc="-345" b="0">
                <a:solidFill>
                  <a:srgbClr val="00AF50"/>
                </a:solidFill>
                <a:latin typeface="Times New Roman"/>
                <a:cs typeface="Times New Roman"/>
              </a:rPr>
              <a:t>B</a:t>
            </a:r>
            <a:r>
              <a:rPr dirty="0" sz="4800" spc="-600" b="0">
                <a:solidFill>
                  <a:srgbClr val="00AF50"/>
                </a:solidFill>
                <a:latin typeface="Times New Roman"/>
                <a:cs typeface="Times New Roman"/>
              </a:rPr>
              <a:t>L</a:t>
            </a:r>
            <a:r>
              <a:rPr dirty="0" sz="4800" spc="-320" b="0">
                <a:solidFill>
                  <a:srgbClr val="00AF50"/>
                </a:solidFill>
                <a:latin typeface="Times New Roman"/>
                <a:cs typeface="Times New Roman"/>
              </a:rPr>
              <a:t>E</a:t>
            </a:r>
            <a:r>
              <a:rPr dirty="0" sz="4800" spc="-475" b="0">
                <a:solidFill>
                  <a:srgbClr val="00AF50"/>
                </a:solidFill>
                <a:latin typeface="Times New Roman"/>
                <a:cs typeface="Times New Roman"/>
              </a:rPr>
              <a:t>M</a:t>
            </a:r>
            <a:r>
              <a:rPr dirty="0" sz="4800" spc="-480" b="0">
                <a:solidFill>
                  <a:srgbClr val="00AF50"/>
                </a:solidFill>
                <a:latin typeface="Times New Roman"/>
                <a:cs typeface="Times New Roman"/>
              </a:rPr>
              <a:t>İ</a:t>
            </a:r>
            <a:endParaRPr sz="4800">
              <a:latin typeface="Times New Roman"/>
              <a:cs typeface="Times New Roman"/>
            </a:endParaRP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52433" y="2623140"/>
            <a:ext cx="10527004" cy="1884771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33797" y="1444815"/>
            <a:ext cx="10414697" cy="4421885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51595" y="485547"/>
            <a:ext cx="7326206" cy="577771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OPTİMİZASYON</a:t>
            </a:r>
            <a:r>
              <a:rPr dirty="0" spc="-260"/>
              <a:t> </a:t>
            </a:r>
            <a:r>
              <a:rPr dirty="0"/>
              <a:t>PROBLEMLERİNİN</a:t>
            </a:r>
            <a:r>
              <a:rPr dirty="0" spc="-260"/>
              <a:t> </a:t>
            </a:r>
            <a:r>
              <a:rPr dirty="0" spc="-10"/>
              <a:t>SINIFLANDIRILMASI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281981" y="1"/>
            <a:ext cx="910018" cy="6857998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452672" y="2762896"/>
            <a:ext cx="5714995" cy="3886188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47208" y="836114"/>
            <a:ext cx="4497925" cy="3712676"/>
          </a:xfrm>
          <a:prstGeom prst="rect">
            <a:avLst/>
          </a:prstGeom>
        </p:spPr>
      </p:pic>
      <p:sp>
        <p:nvSpPr>
          <p:cNvPr id="6" name="object 6" descr=""/>
          <p:cNvSpPr txBox="1"/>
          <p:nvPr/>
        </p:nvSpPr>
        <p:spPr>
          <a:xfrm>
            <a:off x="6728612" y="2294452"/>
            <a:ext cx="4037329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 i="1">
                <a:latin typeface="Consolas"/>
                <a:cs typeface="Consolas"/>
              </a:rPr>
              <a:t>Sınırsız</a:t>
            </a:r>
            <a:r>
              <a:rPr dirty="0" sz="1800" spc="-35" b="1" i="1">
                <a:latin typeface="Consolas"/>
                <a:cs typeface="Consolas"/>
              </a:rPr>
              <a:t> </a:t>
            </a:r>
            <a:r>
              <a:rPr dirty="0" sz="1800" b="1" i="1">
                <a:latin typeface="Consolas"/>
                <a:cs typeface="Consolas"/>
              </a:rPr>
              <a:t>(Kısıtsız)</a:t>
            </a:r>
            <a:r>
              <a:rPr dirty="0" sz="1800" spc="-25" b="1" i="1">
                <a:latin typeface="Consolas"/>
                <a:cs typeface="Consolas"/>
              </a:rPr>
              <a:t> </a:t>
            </a:r>
            <a:r>
              <a:rPr dirty="0" sz="1800" spc="-10" b="1" i="1">
                <a:latin typeface="Consolas"/>
                <a:cs typeface="Consolas"/>
              </a:rPr>
              <a:t>Optimizasyon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634822" y="4736586"/>
            <a:ext cx="378777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 i="1">
                <a:latin typeface="Consolas"/>
                <a:cs typeface="Consolas"/>
              </a:rPr>
              <a:t>Sınırlı</a:t>
            </a:r>
            <a:r>
              <a:rPr dirty="0" sz="1800" spc="-35" b="1" i="1">
                <a:latin typeface="Consolas"/>
                <a:cs typeface="Consolas"/>
              </a:rPr>
              <a:t> </a:t>
            </a:r>
            <a:r>
              <a:rPr dirty="0" sz="1800" b="1" i="1">
                <a:latin typeface="Consolas"/>
                <a:cs typeface="Consolas"/>
              </a:rPr>
              <a:t>(Kısıtlı)</a:t>
            </a:r>
            <a:r>
              <a:rPr dirty="0" sz="1800" spc="-25" b="1" i="1">
                <a:latin typeface="Consolas"/>
                <a:cs typeface="Consolas"/>
              </a:rPr>
              <a:t> </a:t>
            </a:r>
            <a:r>
              <a:rPr dirty="0" sz="1800" spc="-10" b="1" i="1">
                <a:latin typeface="Consolas"/>
                <a:cs typeface="Consolas"/>
              </a:rPr>
              <a:t>Optimizasyon</a:t>
            </a:r>
            <a:endParaRPr sz="18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147828" y="0"/>
            <a:ext cx="10256520" cy="1809114"/>
            <a:chOff x="147828" y="0"/>
            <a:chExt cx="10256520" cy="1809114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7828" y="0"/>
              <a:ext cx="10256519" cy="1150620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7828" y="470916"/>
              <a:ext cx="6085331" cy="1338071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10110" y="-55312"/>
            <a:ext cx="9373235" cy="1415415"/>
          </a:xfrm>
          <a:prstGeom prst="rect"/>
        </p:spPr>
        <p:txBody>
          <a:bodyPr wrap="square" lIns="0" tIns="95885" rIns="0" bIns="0" rtlCol="0" vert="horz">
            <a:spAutoFit/>
          </a:bodyPr>
          <a:lstStyle/>
          <a:p>
            <a:pPr marL="12700" marR="5080">
              <a:lnSpc>
                <a:spcPts val="5180"/>
              </a:lnSpc>
              <a:spcBef>
                <a:spcPts val="755"/>
              </a:spcBef>
            </a:pPr>
            <a:r>
              <a:rPr dirty="0" sz="4800" spc="-395" b="0">
                <a:solidFill>
                  <a:srgbClr val="00AF50"/>
                </a:solidFill>
                <a:latin typeface="Times New Roman"/>
                <a:cs typeface="Times New Roman"/>
              </a:rPr>
              <a:t>B</a:t>
            </a:r>
            <a:r>
              <a:rPr dirty="0" sz="4800" spc="-565" b="0">
                <a:solidFill>
                  <a:srgbClr val="00AF50"/>
                </a:solidFill>
                <a:latin typeface="Times New Roman"/>
                <a:cs typeface="Times New Roman"/>
              </a:rPr>
              <a:t>A</a:t>
            </a:r>
            <a:r>
              <a:rPr dirty="0" sz="4800" spc="65" b="0">
                <a:solidFill>
                  <a:srgbClr val="00AF50"/>
                </a:solidFill>
                <a:latin typeface="Times New Roman"/>
                <a:cs typeface="Times New Roman"/>
              </a:rPr>
              <a:t>S</a:t>
            </a:r>
            <a:r>
              <a:rPr dirty="0" sz="4800" spc="-330" b="0">
                <a:solidFill>
                  <a:srgbClr val="00AF50"/>
                </a:solidFill>
                <a:latin typeface="Times New Roman"/>
                <a:cs typeface="Times New Roman"/>
              </a:rPr>
              <a:t>I</a:t>
            </a:r>
            <a:r>
              <a:rPr dirty="0" sz="4800" spc="-130" b="0">
                <a:solidFill>
                  <a:srgbClr val="00AF50"/>
                </a:solidFill>
                <a:latin typeface="Times New Roman"/>
                <a:cs typeface="Times New Roman"/>
              </a:rPr>
              <a:t>N</a:t>
            </a:r>
            <a:r>
              <a:rPr dirty="0" sz="4800" spc="-10" b="0">
                <a:solidFill>
                  <a:srgbClr val="00AF50"/>
                </a:solidFill>
                <a:latin typeface="Times New Roman"/>
                <a:cs typeface="Times New Roman"/>
              </a:rPr>
              <a:t>Ç</a:t>
            </a:r>
            <a:r>
              <a:rPr dirty="0" sz="4800" spc="-215" b="0">
                <a:solidFill>
                  <a:srgbClr val="00AF50"/>
                </a:solidFill>
                <a:latin typeface="Times New Roman"/>
                <a:cs typeface="Times New Roman"/>
              </a:rPr>
              <a:t> </a:t>
            </a:r>
            <a:r>
              <a:rPr dirty="0" sz="4800" spc="-780" b="0">
                <a:solidFill>
                  <a:srgbClr val="00AF50"/>
                </a:solidFill>
                <a:latin typeface="Times New Roman"/>
                <a:cs typeface="Times New Roman"/>
              </a:rPr>
              <a:t>T</a:t>
            </a:r>
            <a:r>
              <a:rPr dirty="0" sz="4800" spc="-550" b="0">
                <a:solidFill>
                  <a:srgbClr val="00AF50"/>
                </a:solidFill>
                <a:latin typeface="Times New Roman"/>
                <a:cs typeface="Times New Roman"/>
              </a:rPr>
              <a:t>A</a:t>
            </a:r>
            <a:r>
              <a:rPr dirty="0" sz="4800" spc="-130" b="0">
                <a:solidFill>
                  <a:srgbClr val="00AF50"/>
                </a:solidFill>
                <a:latin typeface="Times New Roman"/>
                <a:cs typeface="Times New Roman"/>
              </a:rPr>
              <a:t>N</a:t>
            </a:r>
            <a:r>
              <a:rPr dirty="0" sz="4800" spc="-585" b="0">
                <a:solidFill>
                  <a:srgbClr val="00AF50"/>
                </a:solidFill>
                <a:latin typeface="Times New Roman"/>
                <a:cs typeface="Times New Roman"/>
              </a:rPr>
              <a:t>K</a:t>
            </a:r>
            <a:r>
              <a:rPr dirty="0" sz="4800" spc="-10" b="0">
                <a:solidFill>
                  <a:srgbClr val="00AF50"/>
                </a:solidFill>
                <a:latin typeface="Times New Roman"/>
                <a:cs typeface="Times New Roman"/>
              </a:rPr>
              <a:t>I</a:t>
            </a:r>
            <a:r>
              <a:rPr dirty="0" sz="4800" spc="-555" b="0">
                <a:solidFill>
                  <a:srgbClr val="00AF50"/>
                </a:solidFill>
                <a:latin typeface="Times New Roman"/>
                <a:cs typeface="Times New Roman"/>
              </a:rPr>
              <a:t> </a:t>
            </a:r>
            <a:r>
              <a:rPr dirty="0" sz="4800" spc="-114" b="0">
                <a:solidFill>
                  <a:srgbClr val="00AF50"/>
                </a:solidFill>
                <a:latin typeface="Times New Roman"/>
                <a:cs typeface="Times New Roman"/>
              </a:rPr>
              <a:t>(PRESSURE</a:t>
            </a:r>
            <a:r>
              <a:rPr dirty="0" sz="4800" spc="-555" b="0">
                <a:solidFill>
                  <a:srgbClr val="00AF50"/>
                </a:solidFill>
                <a:latin typeface="Times New Roman"/>
                <a:cs typeface="Times New Roman"/>
              </a:rPr>
              <a:t> </a:t>
            </a:r>
            <a:r>
              <a:rPr dirty="0" sz="4800" spc="-620" b="0">
                <a:solidFill>
                  <a:srgbClr val="00AF50"/>
                </a:solidFill>
                <a:latin typeface="Times New Roman"/>
                <a:cs typeface="Times New Roman"/>
              </a:rPr>
              <a:t>V</a:t>
            </a:r>
            <a:r>
              <a:rPr dirty="0" sz="4800" spc="-330" b="0">
                <a:solidFill>
                  <a:srgbClr val="00AF50"/>
                </a:solidFill>
                <a:latin typeface="Times New Roman"/>
                <a:cs typeface="Times New Roman"/>
              </a:rPr>
              <a:t>E</a:t>
            </a:r>
            <a:r>
              <a:rPr dirty="0" sz="4800" spc="45" b="0">
                <a:solidFill>
                  <a:srgbClr val="00AF50"/>
                </a:solidFill>
                <a:latin typeface="Times New Roman"/>
                <a:cs typeface="Times New Roman"/>
              </a:rPr>
              <a:t>SS</a:t>
            </a:r>
            <a:r>
              <a:rPr dirty="0" sz="4800" spc="-330" b="0">
                <a:solidFill>
                  <a:srgbClr val="00AF50"/>
                </a:solidFill>
                <a:latin typeface="Times New Roman"/>
                <a:cs typeface="Times New Roman"/>
              </a:rPr>
              <a:t>E</a:t>
            </a:r>
            <a:r>
              <a:rPr dirty="0" sz="4800" spc="-610" b="0">
                <a:solidFill>
                  <a:srgbClr val="00AF50"/>
                </a:solidFill>
                <a:latin typeface="Times New Roman"/>
                <a:cs typeface="Times New Roman"/>
              </a:rPr>
              <a:t>L</a:t>
            </a:r>
            <a:r>
              <a:rPr dirty="0" sz="4800" spc="-30" b="0">
                <a:solidFill>
                  <a:srgbClr val="00AF50"/>
                </a:solidFill>
                <a:latin typeface="Times New Roman"/>
                <a:cs typeface="Times New Roman"/>
              </a:rPr>
              <a:t>)</a:t>
            </a:r>
            <a:r>
              <a:rPr dirty="0" sz="4800" spc="-265" b="0">
                <a:solidFill>
                  <a:srgbClr val="00AF50"/>
                </a:solidFill>
                <a:latin typeface="Times New Roman"/>
                <a:cs typeface="Times New Roman"/>
              </a:rPr>
              <a:t> </a:t>
            </a:r>
            <a:r>
              <a:rPr dirty="0" sz="4800" spc="-780" b="0">
                <a:solidFill>
                  <a:srgbClr val="00AF50"/>
                </a:solidFill>
                <a:latin typeface="Times New Roman"/>
                <a:cs typeface="Times New Roman"/>
              </a:rPr>
              <a:t>T</a:t>
            </a:r>
            <a:r>
              <a:rPr dirty="0" sz="4800" spc="-565" b="0">
                <a:solidFill>
                  <a:srgbClr val="00AF50"/>
                </a:solidFill>
                <a:latin typeface="Times New Roman"/>
                <a:cs typeface="Times New Roman"/>
              </a:rPr>
              <a:t>A</a:t>
            </a:r>
            <a:r>
              <a:rPr dirty="0" sz="4800" spc="55" b="0">
                <a:solidFill>
                  <a:srgbClr val="00AF50"/>
                </a:solidFill>
                <a:latin typeface="Times New Roman"/>
                <a:cs typeface="Times New Roman"/>
              </a:rPr>
              <a:t>S</a:t>
            </a:r>
            <a:r>
              <a:rPr dirty="0" sz="4800" spc="-550" b="0">
                <a:solidFill>
                  <a:srgbClr val="00AF50"/>
                </a:solidFill>
                <a:latin typeface="Times New Roman"/>
                <a:cs typeface="Times New Roman"/>
              </a:rPr>
              <a:t>A</a:t>
            </a:r>
            <a:r>
              <a:rPr dirty="0" sz="4800" spc="-285" b="0">
                <a:solidFill>
                  <a:srgbClr val="00AF50"/>
                </a:solidFill>
                <a:latin typeface="Times New Roman"/>
                <a:cs typeface="Times New Roman"/>
              </a:rPr>
              <a:t>R</a:t>
            </a:r>
            <a:r>
              <a:rPr dirty="0" sz="4800" spc="-330" b="0">
                <a:solidFill>
                  <a:srgbClr val="00AF50"/>
                </a:solidFill>
                <a:latin typeface="Times New Roman"/>
                <a:cs typeface="Times New Roman"/>
              </a:rPr>
              <a:t>I</a:t>
            </a:r>
            <a:r>
              <a:rPr dirty="0" sz="4800" spc="-10" b="0">
                <a:solidFill>
                  <a:srgbClr val="00AF50"/>
                </a:solidFill>
                <a:latin typeface="Times New Roman"/>
                <a:cs typeface="Times New Roman"/>
              </a:rPr>
              <a:t>M</a:t>
            </a:r>
            <a:r>
              <a:rPr dirty="0" sz="4800" spc="-750" b="0">
                <a:solidFill>
                  <a:srgbClr val="00AF50"/>
                </a:solidFill>
                <a:latin typeface="Times New Roman"/>
                <a:cs typeface="Times New Roman"/>
              </a:rPr>
              <a:t> </a:t>
            </a:r>
            <a:r>
              <a:rPr dirty="0" sz="4800" spc="114" b="0">
                <a:solidFill>
                  <a:srgbClr val="00AF50"/>
                </a:solidFill>
                <a:latin typeface="Times New Roman"/>
                <a:cs typeface="Times New Roman"/>
              </a:rPr>
              <a:t>P</a:t>
            </a:r>
            <a:r>
              <a:rPr dirty="0" sz="4800" spc="-380" b="0">
                <a:solidFill>
                  <a:srgbClr val="00AF50"/>
                </a:solidFill>
                <a:latin typeface="Times New Roman"/>
                <a:cs typeface="Times New Roman"/>
              </a:rPr>
              <a:t>R</a:t>
            </a:r>
            <a:r>
              <a:rPr dirty="0" sz="4800" spc="-105" b="0">
                <a:solidFill>
                  <a:srgbClr val="00AF50"/>
                </a:solidFill>
                <a:latin typeface="Times New Roman"/>
                <a:cs typeface="Times New Roman"/>
              </a:rPr>
              <a:t>O</a:t>
            </a:r>
            <a:r>
              <a:rPr dirty="0" sz="4800" spc="-345" b="0">
                <a:solidFill>
                  <a:srgbClr val="00AF50"/>
                </a:solidFill>
                <a:latin typeface="Times New Roman"/>
                <a:cs typeface="Times New Roman"/>
              </a:rPr>
              <a:t>B</a:t>
            </a:r>
            <a:r>
              <a:rPr dirty="0" sz="4800" spc="-600" b="0">
                <a:solidFill>
                  <a:srgbClr val="00AF50"/>
                </a:solidFill>
                <a:latin typeface="Times New Roman"/>
                <a:cs typeface="Times New Roman"/>
              </a:rPr>
              <a:t>L</a:t>
            </a:r>
            <a:r>
              <a:rPr dirty="0" sz="4800" spc="-320" b="0">
                <a:solidFill>
                  <a:srgbClr val="00AF50"/>
                </a:solidFill>
                <a:latin typeface="Times New Roman"/>
                <a:cs typeface="Times New Roman"/>
              </a:rPr>
              <a:t>E</a:t>
            </a:r>
            <a:r>
              <a:rPr dirty="0" sz="4800" spc="-475" b="0">
                <a:solidFill>
                  <a:srgbClr val="00AF50"/>
                </a:solidFill>
                <a:latin typeface="Times New Roman"/>
                <a:cs typeface="Times New Roman"/>
              </a:rPr>
              <a:t>M</a:t>
            </a:r>
            <a:r>
              <a:rPr dirty="0" sz="4800" spc="-480" b="0">
                <a:solidFill>
                  <a:srgbClr val="00AF50"/>
                </a:solidFill>
                <a:latin typeface="Times New Roman"/>
                <a:cs typeface="Times New Roman"/>
              </a:rPr>
              <a:t>İ</a:t>
            </a:r>
            <a:endParaRPr sz="4800">
              <a:latin typeface="Times New Roman"/>
              <a:cs typeface="Times New Roman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510110" y="1518946"/>
            <a:ext cx="11602085" cy="11226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391160" marR="5080" indent="-37846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93700" algn="l"/>
              </a:tabLst>
            </a:pPr>
            <a:r>
              <a:rPr dirty="0" sz="2400" spc="90">
                <a:latin typeface="Calibri"/>
                <a:cs typeface="Calibri"/>
              </a:rPr>
              <a:t>Şekil</a:t>
            </a:r>
            <a:r>
              <a:rPr dirty="0" sz="2400" spc="135">
                <a:latin typeface="Calibri"/>
                <a:cs typeface="Calibri"/>
              </a:rPr>
              <a:t>  </a:t>
            </a:r>
            <a:r>
              <a:rPr dirty="0" sz="2400">
                <a:latin typeface="Calibri"/>
                <a:cs typeface="Calibri"/>
              </a:rPr>
              <a:t>8.4’te</a:t>
            </a:r>
            <a:r>
              <a:rPr dirty="0" sz="2400" spc="140">
                <a:latin typeface="Calibri"/>
                <a:cs typeface="Calibri"/>
              </a:rPr>
              <a:t>  </a:t>
            </a:r>
            <a:r>
              <a:rPr dirty="0" sz="2400" spc="45">
                <a:latin typeface="Calibri"/>
                <a:cs typeface="Calibri"/>
              </a:rPr>
              <a:t>gösterilen</a:t>
            </a:r>
            <a:r>
              <a:rPr dirty="0" sz="2400" spc="130">
                <a:latin typeface="Calibri"/>
                <a:cs typeface="Calibri"/>
              </a:rPr>
              <a:t>  </a:t>
            </a:r>
            <a:r>
              <a:rPr dirty="0" sz="2400" spc="50">
                <a:latin typeface="Calibri"/>
                <a:cs typeface="Calibri"/>
              </a:rPr>
              <a:t>silindir</a:t>
            </a:r>
            <a:r>
              <a:rPr dirty="0" sz="2400" spc="135">
                <a:latin typeface="Calibri"/>
                <a:cs typeface="Calibri"/>
              </a:rPr>
              <a:t>  </a:t>
            </a:r>
            <a:r>
              <a:rPr dirty="0" sz="2400" spc="114">
                <a:latin typeface="Calibri"/>
                <a:cs typeface="Calibri"/>
              </a:rPr>
              <a:t>basınç</a:t>
            </a:r>
            <a:r>
              <a:rPr dirty="0" sz="2400" spc="135">
                <a:latin typeface="Calibri"/>
                <a:cs typeface="Calibri"/>
              </a:rPr>
              <a:t>  </a:t>
            </a:r>
            <a:r>
              <a:rPr dirty="0" sz="2400">
                <a:latin typeface="Calibri"/>
                <a:cs typeface="Calibri"/>
              </a:rPr>
              <a:t>tankının</a:t>
            </a:r>
            <a:r>
              <a:rPr dirty="0" sz="2400" spc="135">
                <a:latin typeface="Calibri"/>
                <a:cs typeface="Calibri"/>
              </a:rPr>
              <a:t>  </a:t>
            </a:r>
            <a:r>
              <a:rPr dirty="0" sz="2400" spc="85">
                <a:latin typeface="Calibri"/>
                <a:cs typeface="Calibri"/>
              </a:rPr>
              <a:t>malzeme</a:t>
            </a:r>
            <a:r>
              <a:rPr dirty="0" sz="2400" spc="130">
                <a:latin typeface="Calibri"/>
                <a:cs typeface="Calibri"/>
              </a:rPr>
              <a:t>  </a:t>
            </a:r>
            <a:r>
              <a:rPr dirty="0" sz="2400">
                <a:latin typeface="Calibri"/>
                <a:cs typeface="Calibri"/>
              </a:rPr>
              <a:t>ve</a:t>
            </a:r>
            <a:r>
              <a:rPr dirty="0" sz="2400" spc="135">
                <a:latin typeface="Calibri"/>
                <a:cs typeface="Calibri"/>
              </a:rPr>
              <a:t>  </a:t>
            </a:r>
            <a:r>
              <a:rPr dirty="0" sz="2400" spc="60">
                <a:latin typeface="Calibri"/>
                <a:cs typeface="Calibri"/>
              </a:rPr>
              <a:t>kaynak</a:t>
            </a:r>
            <a:r>
              <a:rPr dirty="0" sz="2400" spc="130">
                <a:latin typeface="Calibri"/>
                <a:cs typeface="Calibri"/>
              </a:rPr>
              <a:t>  </a:t>
            </a:r>
            <a:r>
              <a:rPr dirty="0" sz="2400" spc="-10">
                <a:latin typeface="Calibri"/>
                <a:cs typeface="Calibri"/>
              </a:rPr>
              <a:t>maliyetlerinin </a:t>
            </a:r>
            <a:r>
              <a:rPr dirty="0" sz="2400" spc="-10">
                <a:latin typeface="Calibri"/>
                <a:cs typeface="Calibri"/>
              </a:rPr>
              <a:t>	</a:t>
            </a:r>
            <a:r>
              <a:rPr dirty="0" sz="2400" spc="60">
                <a:latin typeface="Calibri"/>
                <a:cs typeface="Calibri"/>
              </a:rPr>
              <a:t>minimize</a:t>
            </a:r>
            <a:r>
              <a:rPr dirty="0" sz="2400" spc="570">
                <a:latin typeface="Calibri"/>
                <a:cs typeface="Calibri"/>
              </a:rPr>
              <a:t> </a:t>
            </a:r>
            <a:r>
              <a:rPr dirty="0" sz="2400" spc="65">
                <a:latin typeface="Calibri"/>
                <a:cs typeface="Calibri"/>
              </a:rPr>
              <a:t>edilmesini</a:t>
            </a:r>
            <a:r>
              <a:rPr dirty="0" sz="2400" spc="575">
                <a:latin typeface="Calibri"/>
                <a:cs typeface="Calibri"/>
              </a:rPr>
              <a:t> </a:t>
            </a:r>
            <a:r>
              <a:rPr dirty="0" sz="2400" spc="85">
                <a:latin typeface="Calibri"/>
                <a:cs typeface="Calibri"/>
              </a:rPr>
              <a:t>kapsayan</a:t>
            </a:r>
            <a:r>
              <a:rPr dirty="0" sz="2400" spc="570">
                <a:latin typeface="Calibri"/>
                <a:cs typeface="Calibri"/>
              </a:rPr>
              <a:t> </a:t>
            </a:r>
            <a:r>
              <a:rPr dirty="0" sz="2400" spc="70">
                <a:latin typeface="Calibri"/>
                <a:cs typeface="Calibri"/>
              </a:rPr>
              <a:t>ikinci</a:t>
            </a:r>
            <a:r>
              <a:rPr dirty="0" sz="2400" spc="580">
                <a:latin typeface="Calibri"/>
                <a:cs typeface="Calibri"/>
              </a:rPr>
              <a:t> </a:t>
            </a:r>
            <a:r>
              <a:rPr dirty="0" sz="2400" spc="70">
                <a:latin typeface="Calibri"/>
                <a:cs typeface="Calibri"/>
              </a:rPr>
              <a:t>tasarım</a:t>
            </a:r>
            <a:r>
              <a:rPr dirty="0" sz="2400" spc="580">
                <a:latin typeface="Calibri"/>
                <a:cs typeface="Calibri"/>
              </a:rPr>
              <a:t> </a:t>
            </a:r>
            <a:r>
              <a:rPr dirty="0" sz="2400" spc="45">
                <a:latin typeface="Calibri"/>
                <a:cs typeface="Calibri"/>
              </a:rPr>
              <a:t>problemi</a:t>
            </a:r>
            <a:r>
              <a:rPr dirty="0" sz="2400" spc="575">
                <a:latin typeface="Calibri"/>
                <a:cs typeface="Calibri"/>
              </a:rPr>
              <a:t> </a:t>
            </a:r>
            <a:r>
              <a:rPr dirty="0" sz="2400" spc="65">
                <a:latin typeface="Calibri"/>
                <a:cs typeface="Calibri"/>
              </a:rPr>
              <a:t>Sandgren</a:t>
            </a:r>
            <a:r>
              <a:rPr dirty="0" sz="2400" spc="58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tarafından</a:t>
            </a:r>
            <a:r>
              <a:rPr dirty="0" sz="2400" spc="58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ortaya </a:t>
            </a:r>
            <a:r>
              <a:rPr dirty="0" sz="2400" spc="-10">
                <a:latin typeface="Calibri"/>
                <a:cs typeface="Calibri"/>
              </a:rPr>
              <a:t>	</a:t>
            </a:r>
            <a:r>
              <a:rPr dirty="0" sz="2400" spc="55">
                <a:latin typeface="Calibri"/>
                <a:cs typeface="Calibri"/>
              </a:rPr>
              <a:t>konmuştur</a:t>
            </a:r>
            <a:r>
              <a:rPr dirty="0" sz="2400" spc="-50">
                <a:latin typeface="Calibri"/>
                <a:cs typeface="Calibri"/>
              </a:rPr>
              <a:t> </a:t>
            </a:r>
            <a:r>
              <a:rPr dirty="0" sz="2400" spc="55">
                <a:latin typeface="Calibri"/>
                <a:cs typeface="Calibri"/>
              </a:rPr>
              <a:t>(Sandgren,</a:t>
            </a:r>
            <a:r>
              <a:rPr dirty="0" sz="2400" spc="1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1990).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503711" y="2630055"/>
            <a:ext cx="5613399" cy="4089395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147828" y="100584"/>
            <a:ext cx="11391900" cy="1996439"/>
            <a:chOff x="147828" y="100584"/>
            <a:chExt cx="11391900" cy="1996439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7828" y="100584"/>
              <a:ext cx="11391900" cy="1338071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7828" y="758952"/>
              <a:ext cx="6085331" cy="1338071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10110" y="232723"/>
            <a:ext cx="10508615" cy="1415415"/>
          </a:xfrm>
          <a:prstGeom prst="rect"/>
        </p:spPr>
        <p:txBody>
          <a:bodyPr wrap="square" lIns="0" tIns="95885" rIns="0" bIns="0" rtlCol="0" vert="horz">
            <a:spAutoFit/>
          </a:bodyPr>
          <a:lstStyle/>
          <a:p>
            <a:pPr marL="12700" marR="5080">
              <a:lnSpc>
                <a:spcPts val="5180"/>
              </a:lnSpc>
              <a:spcBef>
                <a:spcPts val="755"/>
              </a:spcBef>
            </a:pPr>
            <a:r>
              <a:rPr dirty="0" sz="4800" spc="-1019" b="0">
                <a:solidFill>
                  <a:srgbClr val="00AF50"/>
                </a:solidFill>
                <a:latin typeface="Times New Roman"/>
                <a:cs typeface="Times New Roman"/>
              </a:rPr>
              <a:t>Y</a:t>
            </a:r>
            <a:r>
              <a:rPr dirty="0" sz="4800" spc="-840" b="0">
                <a:solidFill>
                  <a:srgbClr val="00AF50"/>
                </a:solidFill>
                <a:latin typeface="Times New Roman"/>
                <a:cs typeface="Times New Roman"/>
              </a:rPr>
              <a:t>A</a:t>
            </a:r>
            <a:r>
              <a:rPr dirty="0" sz="4800" spc="195" b="0">
                <a:solidFill>
                  <a:srgbClr val="00AF50"/>
                </a:solidFill>
                <a:latin typeface="Times New Roman"/>
                <a:cs typeface="Times New Roman"/>
              </a:rPr>
              <a:t>Y</a:t>
            </a:r>
            <a:r>
              <a:rPr dirty="0" sz="4800" spc="10" b="0">
                <a:solidFill>
                  <a:srgbClr val="00AF50"/>
                </a:solidFill>
                <a:latin typeface="Times New Roman"/>
                <a:cs typeface="Times New Roman"/>
              </a:rPr>
              <a:t>(</a:t>
            </a:r>
            <a:r>
              <a:rPr dirty="0" sz="4800" spc="-555" b="0">
                <a:solidFill>
                  <a:srgbClr val="00AF50"/>
                </a:solidFill>
                <a:latin typeface="Times New Roman"/>
                <a:cs typeface="Times New Roman"/>
              </a:rPr>
              <a:t>T</a:t>
            </a:r>
            <a:r>
              <a:rPr dirty="0" sz="4800" spc="-310" b="0">
                <a:solidFill>
                  <a:srgbClr val="00AF50"/>
                </a:solidFill>
                <a:latin typeface="Times New Roman"/>
                <a:cs typeface="Times New Roman"/>
              </a:rPr>
              <a:t>E</a:t>
            </a:r>
            <a:r>
              <a:rPr dirty="0" sz="4800" spc="-135" b="0">
                <a:solidFill>
                  <a:srgbClr val="00AF50"/>
                </a:solidFill>
                <a:latin typeface="Times New Roman"/>
                <a:cs typeface="Times New Roman"/>
              </a:rPr>
              <a:t>N</a:t>
            </a:r>
            <a:r>
              <a:rPr dirty="0" sz="4800" spc="65" b="0">
                <a:solidFill>
                  <a:srgbClr val="00AF50"/>
                </a:solidFill>
                <a:latin typeface="Times New Roman"/>
                <a:cs typeface="Times New Roman"/>
              </a:rPr>
              <a:t>S</a:t>
            </a:r>
            <a:r>
              <a:rPr dirty="0" sz="4800" spc="-330" b="0">
                <a:solidFill>
                  <a:srgbClr val="00AF50"/>
                </a:solidFill>
                <a:latin typeface="Times New Roman"/>
                <a:cs typeface="Times New Roman"/>
              </a:rPr>
              <a:t>İ</a:t>
            </a:r>
            <a:r>
              <a:rPr dirty="0" sz="4800" spc="-95" b="0">
                <a:solidFill>
                  <a:srgbClr val="00AF50"/>
                </a:solidFill>
                <a:latin typeface="Times New Roman"/>
                <a:cs typeface="Times New Roman"/>
              </a:rPr>
              <a:t>O</a:t>
            </a:r>
            <a:r>
              <a:rPr dirty="0" sz="4800" spc="-130" b="0">
                <a:solidFill>
                  <a:srgbClr val="00AF50"/>
                </a:solidFill>
                <a:latin typeface="Times New Roman"/>
                <a:cs typeface="Times New Roman"/>
              </a:rPr>
              <a:t>N</a:t>
            </a:r>
            <a:r>
              <a:rPr dirty="0" sz="4800" spc="-10" b="0">
                <a:solidFill>
                  <a:srgbClr val="00AF50"/>
                </a:solidFill>
                <a:latin typeface="Times New Roman"/>
                <a:cs typeface="Times New Roman"/>
              </a:rPr>
              <a:t>/</a:t>
            </a:r>
            <a:r>
              <a:rPr dirty="0" sz="4800" spc="-700" b="0">
                <a:solidFill>
                  <a:srgbClr val="00AF50"/>
                </a:solidFill>
                <a:latin typeface="Times New Roman"/>
                <a:cs typeface="Times New Roman"/>
              </a:rPr>
              <a:t> </a:t>
            </a:r>
            <a:r>
              <a:rPr dirty="0" sz="4800" spc="-10" b="0">
                <a:solidFill>
                  <a:srgbClr val="00AF50"/>
                </a:solidFill>
                <a:latin typeface="Times New Roman"/>
                <a:cs typeface="Times New Roman"/>
              </a:rPr>
              <a:t>C</a:t>
            </a:r>
            <a:r>
              <a:rPr dirty="0" sz="4800" spc="-105" b="0">
                <a:solidFill>
                  <a:srgbClr val="00AF50"/>
                </a:solidFill>
                <a:latin typeface="Times New Roman"/>
                <a:cs typeface="Times New Roman"/>
              </a:rPr>
              <a:t>O</a:t>
            </a:r>
            <a:r>
              <a:rPr dirty="0" sz="4800" spc="-475" b="0">
                <a:solidFill>
                  <a:srgbClr val="00AF50"/>
                </a:solidFill>
                <a:latin typeface="Times New Roman"/>
                <a:cs typeface="Times New Roman"/>
              </a:rPr>
              <a:t>M</a:t>
            </a:r>
            <a:r>
              <a:rPr dirty="0" sz="4800" spc="114" b="0">
                <a:solidFill>
                  <a:srgbClr val="00AF50"/>
                </a:solidFill>
                <a:latin typeface="Times New Roman"/>
                <a:cs typeface="Times New Roman"/>
              </a:rPr>
              <a:t>P</a:t>
            </a:r>
            <a:r>
              <a:rPr dirty="0" sz="4800" spc="-295" b="0">
                <a:solidFill>
                  <a:srgbClr val="00AF50"/>
                </a:solidFill>
                <a:latin typeface="Times New Roman"/>
                <a:cs typeface="Times New Roman"/>
              </a:rPr>
              <a:t>R</a:t>
            </a:r>
            <a:r>
              <a:rPr dirty="0" sz="4800" spc="-320" b="0">
                <a:solidFill>
                  <a:srgbClr val="00AF50"/>
                </a:solidFill>
                <a:latin typeface="Times New Roman"/>
                <a:cs typeface="Times New Roman"/>
              </a:rPr>
              <a:t>E</a:t>
            </a:r>
            <a:r>
              <a:rPr dirty="0" sz="4800" spc="55" b="0">
                <a:solidFill>
                  <a:srgbClr val="00AF50"/>
                </a:solidFill>
                <a:latin typeface="Times New Roman"/>
                <a:cs typeface="Times New Roman"/>
              </a:rPr>
              <a:t>SS</a:t>
            </a:r>
            <a:r>
              <a:rPr dirty="0" sz="4800" spc="-340" b="0">
                <a:solidFill>
                  <a:srgbClr val="00AF50"/>
                </a:solidFill>
                <a:latin typeface="Times New Roman"/>
                <a:cs typeface="Times New Roman"/>
              </a:rPr>
              <a:t>İ</a:t>
            </a:r>
            <a:r>
              <a:rPr dirty="0" sz="4800" spc="-105" b="0">
                <a:solidFill>
                  <a:srgbClr val="00AF50"/>
                </a:solidFill>
                <a:latin typeface="Times New Roman"/>
                <a:cs typeface="Times New Roman"/>
              </a:rPr>
              <a:t>O</a:t>
            </a:r>
            <a:r>
              <a:rPr dirty="0" sz="4800" spc="-20" b="0">
                <a:solidFill>
                  <a:srgbClr val="00AF50"/>
                </a:solidFill>
                <a:latin typeface="Times New Roman"/>
                <a:cs typeface="Times New Roman"/>
              </a:rPr>
              <a:t>N</a:t>
            </a:r>
            <a:r>
              <a:rPr dirty="0" sz="4800" spc="-340" b="0">
                <a:solidFill>
                  <a:srgbClr val="00AF50"/>
                </a:solidFill>
                <a:latin typeface="Times New Roman"/>
                <a:cs typeface="Times New Roman"/>
              </a:rPr>
              <a:t> </a:t>
            </a:r>
            <a:r>
              <a:rPr dirty="0" sz="4800" spc="-65" b="0">
                <a:solidFill>
                  <a:srgbClr val="00AF50"/>
                </a:solidFill>
                <a:latin typeface="Times New Roman"/>
                <a:cs typeface="Times New Roman"/>
              </a:rPr>
              <a:t>SPRİNG) </a:t>
            </a:r>
            <a:r>
              <a:rPr dirty="0" sz="4800" spc="-780" b="0">
                <a:solidFill>
                  <a:srgbClr val="00AF50"/>
                </a:solidFill>
                <a:latin typeface="Times New Roman"/>
                <a:cs typeface="Times New Roman"/>
              </a:rPr>
              <a:t>T</a:t>
            </a:r>
            <a:r>
              <a:rPr dirty="0" sz="4800" spc="-565" b="0">
                <a:solidFill>
                  <a:srgbClr val="00AF50"/>
                </a:solidFill>
                <a:latin typeface="Times New Roman"/>
                <a:cs typeface="Times New Roman"/>
              </a:rPr>
              <a:t>A</a:t>
            </a:r>
            <a:r>
              <a:rPr dirty="0" sz="4800" spc="55" b="0">
                <a:solidFill>
                  <a:srgbClr val="00AF50"/>
                </a:solidFill>
                <a:latin typeface="Times New Roman"/>
                <a:cs typeface="Times New Roman"/>
              </a:rPr>
              <a:t>S</a:t>
            </a:r>
            <a:r>
              <a:rPr dirty="0" sz="4800" spc="-550" b="0">
                <a:solidFill>
                  <a:srgbClr val="00AF50"/>
                </a:solidFill>
                <a:latin typeface="Times New Roman"/>
                <a:cs typeface="Times New Roman"/>
              </a:rPr>
              <a:t>A</a:t>
            </a:r>
            <a:r>
              <a:rPr dirty="0" sz="4800" spc="-285" b="0">
                <a:solidFill>
                  <a:srgbClr val="00AF50"/>
                </a:solidFill>
                <a:latin typeface="Times New Roman"/>
                <a:cs typeface="Times New Roman"/>
              </a:rPr>
              <a:t>R</a:t>
            </a:r>
            <a:r>
              <a:rPr dirty="0" sz="4800" spc="-330" b="0">
                <a:solidFill>
                  <a:srgbClr val="00AF50"/>
                </a:solidFill>
                <a:latin typeface="Times New Roman"/>
                <a:cs typeface="Times New Roman"/>
              </a:rPr>
              <a:t>I</a:t>
            </a:r>
            <a:r>
              <a:rPr dirty="0" sz="4800" spc="-10" b="0">
                <a:solidFill>
                  <a:srgbClr val="00AF50"/>
                </a:solidFill>
                <a:latin typeface="Times New Roman"/>
                <a:cs typeface="Times New Roman"/>
              </a:rPr>
              <a:t>M</a:t>
            </a:r>
            <a:r>
              <a:rPr dirty="0" sz="4800" spc="-750" b="0">
                <a:solidFill>
                  <a:srgbClr val="00AF50"/>
                </a:solidFill>
                <a:latin typeface="Times New Roman"/>
                <a:cs typeface="Times New Roman"/>
              </a:rPr>
              <a:t> </a:t>
            </a:r>
            <a:r>
              <a:rPr dirty="0" sz="4800" spc="114" b="0">
                <a:solidFill>
                  <a:srgbClr val="00AF50"/>
                </a:solidFill>
                <a:latin typeface="Times New Roman"/>
                <a:cs typeface="Times New Roman"/>
              </a:rPr>
              <a:t>P</a:t>
            </a:r>
            <a:r>
              <a:rPr dirty="0" sz="4800" spc="-380" b="0">
                <a:solidFill>
                  <a:srgbClr val="00AF50"/>
                </a:solidFill>
                <a:latin typeface="Times New Roman"/>
                <a:cs typeface="Times New Roman"/>
              </a:rPr>
              <a:t>R</a:t>
            </a:r>
            <a:r>
              <a:rPr dirty="0" sz="4800" spc="-105" b="0">
                <a:solidFill>
                  <a:srgbClr val="00AF50"/>
                </a:solidFill>
                <a:latin typeface="Times New Roman"/>
                <a:cs typeface="Times New Roman"/>
              </a:rPr>
              <a:t>O</a:t>
            </a:r>
            <a:r>
              <a:rPr dirty="0" sz="4800" spc="-345" b="0">
                <a:solidFill>
                  <a:srgbClr val="00AF50"/>
                </a:solidFill>
                <a:latin typeface="Times New Roman"/>
                <a:cs typeface="Times New Roman"/>
              </a:rPr>
              <a:t>B</a:t>
            </a:r>
            <a:r>
              <a:rPr dirty="0" sz="4800" spc="-600" b="0">
                <a:solidFill>
                  <a:srgbClr val="00AF50"/>
                </a:solidFill>
                <a:latin typeface="Times New Roman"/>
                <a:cs typeface="Times New Roman"/>
              </a:rPr>
              <a:t>L</a:t>
            </a:r>
            <a:r>
              <a:rPr dirty="0" sz="4800" spc="-320" b="0">
                <a:solidFill>
                  <a:srgbClr val="00AF50"/>
                </a:solidFill>
                <a:latin typeface="Times New Roman"/>
                <a:cs typeface="Times New Roman"/>
              </a:rPr>
              <a:t>E</a:t>
            </a:r>
            <a:r>
              <a:rPr dirty="0" sz="4800" spc="-475" b="0">
                <a:solidFill>
                  <a:srgbClr val="00AF50"/>
                </a:solidFill>
                <a:latin typeface="Times New Roman"/>
                <a:cs typeface="Times New Roman"/>
              </a:rPr>
              <a:t>M</a:t>
            </a:r>
            <a:r>
              <a:rPr dirty="0" sz="4800" spc="-480" b="0">
                <a:solidFill>
                  <a:srgbClr val="00AF50"/>
                </a:solidFill>
                <a:latin typeface="Times New Roman"/>
                <a:cs typeface="Times New Roman"/>
              </a:rPr>
              <a:t>İ</a:t>
            </a:r>
            <a:endParaRPr sz="4800">
              <a:latin typeface="Times New Roman"/>
              <a:cs typeface="Times New Roman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510110" y="1999003"/>
            <a:ext cx="11604625" cy="11226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390525" marR="5080" indent="-37846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93065" algn="l"/>
              </a:tabLst>
            </a:pPr>
            <a:r>
              <a:rPr dirty="0" sz="2400">
                <a:latin typeface="Calibri"/>
                <a:cs typeface="Calibri"/>
              </a:rPr>
              <a:t>Yay</a:t>
            </a:r>
            <a:r>
              <a:rPr dirty="0" sz="2400" spc="50">
                <a:latin typeface="Calibri"/>
                <a:cs typeface="Calibri"/>
              </a:rPr>
              <a:t> </a:t>
            </a:r>
            <a:r>
              <a:rPr dirty="0" sz="2400" spc="70">
                <a:latin typeface="Calibri"/>
                <a:cs typeface="Calibri"/>
              </a:rPr>
              <a:t>tasarım</a:t>
            </a:r>
            <a:r>
              <a:rPr dirty="0" sz="2400" spc="65">
                <a:latin typeface="Calibri"/>
                <a:cs typeface="Calibri"/>
              </a:rPr>
              <a:t> </a:t>
            </a:r>
            <a:r>
              <a:rPr dirty="0" sz="2400" spc="45">
                <a:latin typeface="Calibri"/>
                <a:cs typeface="Calibri"/>
              </a:rPr>
              <a:t>problemi</a:t>
            </a:r>
            <a:r>
              <a:rPr dirty="0" sz="2400" spc="60">
                <a:latin typeface="Calibri"/>
                <a:cs typeface="Calibri"/>
              </a:rPr>
              <a:t> </a:t>
            </a:r>
            <a:r>
              <a:rPr dirty="0" sz="2400" spc="90">
                <a:latin typeface="Calibri"/>
                <a:cs typeface="Calibri"/>
              </a:rPr>
              <a:t>Şekil</a:t>
            </a:r>
            <a:r>
              <a:rPr dirty="0" sz="2400" spc="5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8.5’te</a:t>
            </a:r>
            <a:r>
              <a:rPr dirty="0" sz="2400" spc="55">
                <a:latin typeface="Calibri"/>
                <a:cs typeface="Calibri"/>
              </a:rPr>
              <a:t> </a:t>
            </a:r>
            <a:r>
              <a:rPr dirty="0" sz="2400" spc="45">
                <a:latin typeface="Calibri"/>
                <a:cs typeface="Calibri"/>
              </a:rPr>
              <a:t>gösterilen</a:t>
            </a:r>
            <a:r>
              <a:rPr dirty="0" sz="2400" spc="5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yayın</a:t>
            </a:r>
            <a:r>
              <a:rPr dirty="0" sz="2400" spc="5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ağırlığının</a:t>
            </a:r>
            <a:r>
              <a:rPr dirty="0" sz="2400" spc="60">
                <a:latin typeface="Calibri"/>
                <a:cs typeface="Calibri"/>
              </a:rPr>
              <a:t> </a:t>
            </a:r>
            <a:r>
              <a:rPr dirty="0" sz="2400" spc="65">
                <a:latin typeface="Calibri"/>
                <a:cs typeface="Calibri"/>
              </a:rPr>
              <a:t>minimizasyonu</a:t>
            </a:r>
            <a:r>
              <a:rPr dirty="0" sz="2400" spc="5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ile</a:t>
            </a:r>
            <a:r>
              <a:rPr dirty="0" sz="2400" spc="4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ilgilenir. </a:t>
            </a:r>
            <a:r>
              <a:rPr dirty="0" sz="2400" spc="-10">
                <a:latin typeface="Calibri"/>
                <a:cs typeface="Calibri"/>
              </a:rPr>
              <a:t>	</a:t>
            </a:r>
            <a:r>
              <a:rPr dirty="0" sz="2400" spc="90">
                <a:latin typeface="Calibri"/>
                <a:cs typeface="Calibri"/>
              </a:rPr>
              <a:t>Buna</a:t>
            </a:r>
            <a:r>
              <a:rPr dirty="0" sz="2400" spc="8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ilave</a:t>
            </a:r>
            <a:r>
              <a:rPr dirty="0" sz="2400" spc="90">
                <a:latin typeface="Calibri"/>
                <a:cs typeface="Calibri"/>
              </a:rPr>
              <a:t> </a:t>
            </a:r>
            <a:r>
              <a:rPr dirty="0" sz="2400" spc="50">
                <a:latin typeface="Calibri"/>
                <a:cs typeface="Calibri"/>
              </a:rPr>
              <a:t>olarak</a:t>
            </a:r>
            <a:r>
              <a:rPr dirty="0" sz="2400" spc="75">
                <a:latin typeface="Calibri"/>
                <a:cs typeface="Calibri"/>
              </a:rPr>
              <a:t> </a:t>
            </a:r>
            <a:r>
              <a:rPr dirty="0" sz="2400" spc="80">
                <a:latin typeface="Calibri"/>
                <a:cs typeface="Calibri"/>
              </a:rPr>
              <a:t>minimum</a:t>
            </a:r>
            <a:r>
              <a:rPr dirty="0" sz="2400" spc="90">
                <a:latin typeface="Calibri"/>
                <a:cs typeface="Calibri"/>
              </a:rPr>
              <a:t> </a:t>
            </a:r>
            <a:r>
              <a:rPr dirty="0" sz="2400" spc="65">
                <a:latin typeface="Calibri"/>
                <a:cs typeface="Calibri"/>
              </a:rPr>
              <a:t>burkulma,</a:t>
            </a:r>
            <a:r>
              <a:rPr dirty="0" sz="2400" spc="80">
                <a:latin typeface="Calibri"/>
                <a:cs typeface="Calibri"/>
              </a:rPr>
              <a:t> </a:t>
            </a:r>
            <a:r>
              <a:rPr dirty="0" sz="2400" spc="95">
                <a:latin typeface="Calibri"/>
                <a:cs typeface="Calibri"/>
              </a:rPr>
              <a:t>kesme </a:t>
            </a:r>
            <a:r>
              <a:rPr dirty="0" sz="2400">
                <a:latin typeface="Calibri"/>
                <a:cs typeface="Calibri"/>
              </a:rPr>
              <a:t>gerilimleri,</a:t>
            </a:r>
            <a:r>
              <a:rPr dirty="0" sz="2400" spc="65">
                <a:latin typeface="Calibri"/>
                <a:cs typeface="Calibri"/>
              </a:rPr>
              <a:t> </a:t>
            </a:r>
            <a:r>
              <a:rPr dirty="0" sz="2400" spc="45">
                <a:latin typeface="Calibri"/>
                <a:cs typeface="Calibri"/>
              </a:rPr>
              <a:t>gerilme</a:t>
            </a:r>
            <a:r>
              <a:rPr dirty="0" sz="2400" spc="80">
                <a:latin typeface="Calibri"/>
                <a:cs typeface="Calibri"/>
              </a:rPr>
              <a:t> </a:t>
            </a:r>
            <a:r>
              <a:rPr dirty="0" sz="2400" spc="50">
                <a:latin typeface="Calibri"/>
                <a:cs typeface="Calibri"/>
              </a:rPr>
              <a:t>frekansı,</a:t>
            </a:r>
            <a:r>
              <a:rPr dirty="0" sz="2400" spc="80">
                <a:latin typeface="Calibri"/>
                <a:cs typeface="Calibri"/>
              </a:rPr>
              <a:t> </a:t>
            </a:r>
            <a:r>
              <a:rPr dirty="0" sz="2400" spc="140">
                <a:latin typeface="Calibri"/>
                <a:cs typeface="Calibri"/>
              </a:rPr>
              <a:t>çap</a:t>
            </a:r>
            <a:r>
              <a:rPr dirty="0" sz="2400" spc="9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boyutu </a:t>
            </a:r>
            <a:r>
              <a:rPr dirty="0" sz="2400" spc="-10">
                <a:latin typeface="Calibri"/>
                <a:cs typeface="Calibri"/>
              </a:rPr>
              <a:t>	</a:t>
            </a:r>
            <a:r>
              <a:rPr dirty="0" sz="2400">
                <a:latin typeface="Calibri"/>
                <a:cs typeface="Calibri"/>
              </a:rPr>
              <a:t>gibi</a:t>
            </a:r>
            <a:r>
              <a:rPr dirty="0" sz="2400" spc="25">
                <a:latin typeface="Calibri"/>
                <a:cs typeface="Calibri"/>
              </a:rPr>
              <a:t> </a:t>
            </a:r>
            <a:r>
              <a:rPr dirty="0" sz="2400" spc="60">
                <a:latin typeface="Calibri"/>
                <a:cs typeface="Calibri"/>
              </a:rPr>
              <a:t>sınırlamaları</a:t>
            </a:r>
            <a:r>
              <a:rPr dirty="0" sz="2400" spc="25">
                <a:latin typeface="Calibri"/>
                <a:cs typeface="Calibri"/>
              </a:rPr>
              <a:t> </a:t>
            </a:r>
            <a:r>
              <a:rPr dirty="0" sz="2400" spc="105">
                <a:latin typeface="Calibri"/>
                <a:cs typeface="Calibri"/>
              </a:rPr>
              <a:t>sağlamak</a:t>
            </a:r>
            <a:r>
              <a:rPr dirty="0" sz="2400" spc="2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zorundadır.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884528" y="3594100"/>
            <a:ext cx="6908799" cy="2844799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2245986" y="3008368"/>
            <a:ext cx="7146290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b="1">
                <a:solidFill>
                  <a:srgbClr val="B94609"/>
                </a:solidFill>
                <a:latin typeface="Consolas"/>
                <a:cs typeface="Consolas"/>
              </a:rPr>
              <a:t>BIL416</a:t>
            </a:r>
            <a:r>
              <a:rPr dirty="0" sz="3000" spc="-125" b="1">
                <a:solidFill>
                  <a:srgbClr val="B94609"/>
                </a:solidFill>
                <a:latin typeface="Consolas"/>
                <a:cs typeface="Consolas"/>
              </a:rPr>
              <a:t> </a:t>
            </a:r>
            <a:r>
              <a:rPr dirty="0" sz="3000" b="1">
                <a:solidFill>
                  <a:srgbClr val="B94609"/>
                </a:solidFill>
                <a:latin typeface="Consolas"/>
                <a:cs typeface="Consolas"/>
              </a:rPr>
              <a:t>–</a:t>
            </a:r>
            <a:r>
              <a:rPr dirty="0" sz="3000" spc="-140" b="1">
                <a:solidFill>
                  <a:srgbClr val="B94609"/>
                </a:solidFill>
                <a:latin typeface="Consolas"/>
                <a:cs typeface="Consolas"/>
              </a:rPr>
              <a:t> </a:t>
            </a:r>
            <a:r>
              <a:rPr dirty="0" sz="3000" b="1">
                <a:solidFill>
                  <a:srgbClr val="B94609"/>
                </a:solidFill>
                <a:latin typeface="Consolas"/>
                <a:cs typeface="Consolas"/>
              </a:rPr>
              <a:t>Metasezgisel</a:t>
            </a:r>
            <a:r>
              <a:rPr dirty="0" sz="3000" spc="-120" b="1">
                <a:solidFill>
                  <a:srgbClr val="B94609"/>
                </a:solidFill>
                <a:latin typeface="Consolas"/>
                <a:cs typeface="Consolas"/>
              </a:rPr>
              <a:t> </a:t>
            </a:r>
            <a:r>
              <a:rPr dirty="0" sz="3000" spc="-10" b="1">
                <a:solidFill>
                  <a:srgbClr val="B94609"/>
                </a:solidFill>
                <a:latin typeface="Consolas"/>
                <a:cs typeface="Consolas"/>
              </a:rPr>
              <a:t>Algoritmalar</a:t>
            </a:r>
            <a:endParaRPr sz="3000">
              <a:latin typeface="Consolas"/>
              <a:cs typeface="Consolas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3111842" y="1497291"/>
            <a:ext cx="5968365" cy="708025"/>
          </a:xfrm>
          <a:prstGeom prst="rect">
            <a:avLst/>
          </a:prstGeom>
          <a:ln w="9525">
            <a:solidFill>
              <a:srgbClr val="B94609"/>
            </a:solidFill>
          </a:ln>
        </p:spPr>
        <p:txBody>
          <a:bodyPr wrap="square" lIns="0" tIns="31114" rIns="0" bIns="0" rtlCol="0" vert="horz">
            <a:spAutoFit/>
          </a:bodyPr>
          <a:lstStyle/>
          <a:p>
            <a:pPr algn="ctr" marL="635">
              <a:lnSpc>
                <a:spcPct val="100000"/>
              </a:lnSpc>
              <a:spcBef>
                <a:spcPts val="244"/>
              </a:spcBef>
            </a:pPr>
            <a:r>
              <a:rPr dirty="0" sz="2000">
                <a:latin typeface="Consolas"/>
                <a:cs typeface="Consolas"/>
              </a:rPr>
              <a:t>Amasya</a:t>
            </a:r>
            <a:r>
              <a:rPr dirty="0" sz="2000" spc="-45">
                <a:latin typeface="Consolas"/>
                <a:cs typeface="Consolas"/>
              </a:rPr>
              <a:t> </a:t>
            </a:r>
            <a:r>
              <a:rPr dirty="0" sz="2000">
                <a:latin typeface="Consolas"/>
                <a:cs typeface="Consolas"/>
              </a:rPr>
              <a:t>Üniversitesi</a:t>
            </a:r>
            <a:r>
              <a:rPr dirty="0" sz="2000" spc="-30">
                <a:latin typeface="Consolas"/>
                <a:cs typeface="Consolas"/>
              </a:rPr>
              <a:t> </a:t>
            </a:r>
            <a:r>
              <a:rPr dirty="0" sz="2000">
                <a:latin typeface="Consolas"/>
                <a:cs typeface="Consolas"/>
              </a:rPr>
              <a:t>Mühendislik</a:t>
            </a:r>
            <a:r>
              <a:rPr dirty="0" sz="2000" spc="-30">
                <a:latin typeface="Consolas"/>
                <a:cs typeface="Consolas"/>
              </a:rPr>
              <a:t> </a:t>
            </a:r>
            <a:r>
              <a:rPr dirty="0" sz="2000" spc="-10">
                <a:latin typeface="Consolas"/>
                <a:cs typeface="Consolas"/>
              </a:rPr>
              <a:t>Fakültesi</a:t>
            </a:r>
            <a:endParaRPr sz="2000">
              <a:latin typeface="Consolas"/>
              <a:cs typeface="Consolas"/>
            </a:endParaRPr>
          </a:p>
          <a:p>
            <a:pPr algn="ctr">
              <a:lnSpc>
                <a:spcPct val="100000"/>
              </a:lnSpc>
            </a:pPr>
            <a:r>
              <a:rPr dirty="0" sz="2000">
                <a:latin typeface="Consolas"/>
                <a:cs typeface="Consolas"/>
              </a:rPr>
              <a:t>Bilgisayar</a:t>
            </a:r>
            <a:r>
              <a:rPr dirty="0" sz="2000" spc="-50">
                <a:latin typeface="Consolas"/>
                <a:cs typeface="Consolas"/>
              </a:rPr>
              <a:t> </a:t>
            </a:r>
            <a:r>
              <a:rPr dirty="0" sz="2000">
                <a:latin typeface="Consolas"/>
                <a:cs typeface="Consolas"/>
              </a:rPr>
              <a:t>Mühendisliği</a:t>
            </a:r>
            <a:r>
              <a:rPr dirty="0" sz="2000" spc="-25">
                <a:latin typeface="Consolas"/>
                <a:cs typeface="Consolas"/>
              </a:rPr>
              <a:t> </a:t>
            </a:r>
            <a:r>
              <a:rPr dirty="0" sz="2000" spc="-10">
                <a:latin typeface="Consolas"/>
                <a:cs typeface="Consolas"/>
              </a:rPr>
              <a:t>Bölümü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4446450" y="3839094"/>
            <a:ext cx="2821305" cy="14103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15290" marR="405765" indent="627380">
              <a:lnSpc>
                <a:spcPct val="100000"/>
              </a:lnSpc>
              <a:spcBef>
                <a:spcPts val="100"/>
              </a:spcBef>
            </a:pPr>
            <a:r>
              <a:rPr dirty="0" sz="1500">
                <a:solidFill>
                  <a:srgbClr val="B94609"/>
                </a:solidFill>
                <a:latin typeface="Consolas"/>
                <a:cs typeface="Consolas"/>
              </a:rPr>
              <a:t>Hafta</a:t>
            </a:r>
            <a:r>
              <a:rPr dirty="0" sz="1500" spc="-55">
                <a:solidFill>
                  <a:srgbClr val="B94609"/>
                </a:solidFill>
                <a:latin typeface="Consolas"/>
                <a:cs typeface="Consolas"/>
              </a:rPr>
              <a:t> </a:t>
            </a:r>
            <a:r>
              <a:rPr dirty="0" sz="1500" spc="-50">
                <a:solidFill>
                  <a:srgbClr val="B94609"/>
                </a:solidFill>
                <a:latin typeface="Consolas"/>
                <a:cs typeface="Consolas"/>
              </a:rPr>
              <a:t>3 </a:t>
            </a:r>
            <a:r>
              <a:rPr dirty="0" sz="1500" b="1">
                <a:solidFill>
                  <a:srgbClr val="B94609"/>
                </a:solidFill>
                <a:latin typeface="Consolas"/>
                <a:cs typeface="Consolas"/>
              </a:rPr>
              <a:t>GENETİK</a:t>
            </a:r>
            <a:r>
              <a:rPr dirty="0" sz="1500" spc="-65" b="1">
                <a:solidFill>
                  <a:srgbClr val="B94609"/>
                </a:solidFill>
                <a:latin typeface="Consolas"/>
                <a:cs typeface="Consolas"/>
              </a:rPr>
              <a:t> </a:t>
            </a:r>
            <a:r>
              <a:rPr dirty="0" sz="1500" spc="-10" b="1">
                <a:solidFill>
                  <a:srgbClr val="B94609"/>
                </a:solidFill>
                <a:latin typeface="Consolas"/>
                <a:cs typeface="Consolas"/>
              </a:rPr>
              <a:t>ALGORİTMA </a:t>
            </a:r>
            <a:r>
              <a:rPr dirty="0" sz="1500" b="1">
                <a:solidFill>
                  <a:srgbClr val="B94609"/>
                </a:solidFill>
                <a:latin typeface="Consolas"/>
                <a:cs typeface="Consolas"/>
              </a:rPr>
              <a:t>(GENETIC</a:t>
            </a:r>
            <a:r>
              <a:rPr dirty="0" sz="1500" spc="-90" b="1">
                <a:solidFill>
                  <a:srgbClr val="B94609"/>
                </a:solidFill>
                <a:latin typeface="Consolas"/>
                <a:cs typeface="Consolas"/>
              </a:rPr>
              <a:t> </a:t>
            </a:r>
            <a:r>
              <a:rPr dirty="0" sz="1500" spc="-10" b="1">
                <a:solidFill>
                  <a:srgbClr val="B94609"/>
                </a:solidFill>
                <a:latin typeface="Consolas"/>
                <a:cs typeface="Consolas"/>
              </a:rPr>
              <a:t>ALGORITHM)</a:t>
            </a:r>
            <a:endParaRPr sz="15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1345"/>
              </a:spcBef>
            </a:pPr>
            <a:endParaRPr sz="15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dirty="0" sz="2000">
                <a:latin typeface="Consolas"/>
                <a:cs typeface="Consolas"/>
              </a:rPr>
              <a:t>Dr.</a:t>
            </a:r>
            <a:r>
              <a:rPr dirty="0" sz="2000" spc="-15">
                <a:latin typeface="Consolas"/>
                <a:cs typeface="Consolas"/>
              </a:rPr>
              <a:t> </a:t>
            </a:r>
            <a:r>
              <a:rPr dirty="0" sz="2000">
                <a:latin typeface="Consolas"/>
                <a:cs typeface="Consolas"/>
              </a:rPr>
              <a:t>Funda</a:t>
            </a:r>
            <a:r>
              <a:rPr dirty="0" sz="2000" spc="-10">
                <a:latin typeface="Consolas"/>
                <a:cs typeface="Consolas"/>
              </a:rPr>
              <a:t> </a:t>
            </a:r>
            <a:r>
              <a:rPr dirty="0" sz="2000">
                <a:latin typeface="Consolas"/>
                <a:cs typeface="Consolas"/>
              </a:rPr>
              <a:t>KUTLU</a:t>
            </a:r>
            <a:r>
              <a:rPr dirty="0" sz="2000" spc="-15">
                <a:latin typeface="Consolas"/>
                <a:cs typeface="Consolas"/>
              </a:rPr>
              <a:t> </a:t>
            </a:r>
            <a:r>
              <a:rPr dirty="0" sz="2000" spc="-20">
                <a:latin typeface="Consolas"/>
                <a:cs typeface="Consolas"/>
              </a:rPr>
              <a:t>ONAY</a:t>
            </a:r>
            <a:endParaRPr sz="2000">
              <a:latin typeface="Consolas"/>
              <a:cs typeface="Consolas"/>
            </a:endParaRPr>
          </a:p>
        </p:txBody>
      </p:sp>
      <p:pic>
        <p:nvPicPr>
          <p:cNvPr id="5" name="object 5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5537682"/>
            <a:ext cx="12191987" cy="1320316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82063" y="641141"/>
            <a:ext cx="8467228" cy="593681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960755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İÇERİK</a:t>
            </a:r>
          </a:p>
        </p:txBody>
      </p:sp>
      <p:sp>
        <p:nvSpPr>
          <p:cNvPr id="4" name="object 4" descr=""/>
          <p:cNvSpPr txBox="1"/>
          <p:nvPr/>
        </p:nvSpPr>
        <p:spPr>
          <a:xfrm>
            <a:off x="1243088" y="777538"/>
            <a:ext cx="3620770" cy="27692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05"/>
              </a:spcBef>
              <a:buFont typeface="Arial"/>
              <a:buChar char="•"/>
              <a:tabLst>
                <a:tab pos="354965" algn="l"/>
              </a:tabLst>
            </a:pP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Temel</a:t>
            </a:r>
            <a:r>
              <a:rPr dirty="0" sz="2000" spc="-1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evrim</a:t>
            </a:r>
            <a:r>
              <a:rPr dirty="0" sz="2000" spc="-2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algoritması</a:t>
            </a:r>
            <a:endParaRPr sz="2000">
              <a:latin typeface="Consolas"/>
              <a:cs typeface="Consolas"/>
            </a:endParaRPr>
          </a:p>
          <a:p>
            <a:pPr marL="354965" indent="-342265">
              <a:lnSpc>
                <a:spcPct val="100000"/>
              </a:lnSpc>
              <a:buFont typeface="Arial"/>
              <a:buChar char="•"/>
              <a:tabLst>
                <a:tab pos="354965" algn="l"/>
              </a:tabLst>
            </a:pP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Genetik</a:t>
            </a:r>
            <a:r>
              <a:rPr dirty="0" sz="2000" spc="-3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Algoritma</a:t>
            </a:r>
            <a:r>
              <a:rPr dirty="0" sz="2000" spc="-3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 spc="-20">
                <a:solidFill>
                  <a:srgbClr val="0D0D0D"/>
                </a:solidFill>
                <a:latin typeface="Consolas"/>
                <a:cs typeface="Consolas"/>
              </a:rPr>
              <a:t>(GA)</a:t>
            </a:r>
            <a:endParaRPr sz="2000">
              <a:latin typeface="Consolas"/>
              <a:cs typeface="Consolas"/>
            </a:endParaRPr>
          </a:p>
          <a:p>
            <a:pPr lvl="1" marL="812165" indent="-342265">
              <a:lnSpc>
                <a:spcPct val="100000"/>
              </a:lnSpc>
              <a:buFont typeface="Arial"/>
              <a:buChar char="•"/>
              <a:tabLst>
                <a:tab pos="812165" algn="l"/>
              </a:tabLst>
            </a:pP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Amacı,</a:t>
            </a:r>
            <a:endParaRPr sz="2000">
              <a:latin typeface="Consolas"/>
              <a:cs typeface="Consolas"/>
            </a:endParaRPr>
          </a:p>
          <a:p>
            <a:pPr lvl="1" marL="812165" indent="-342265">
              <a:lnSpc>
                <a:spcPct val="100000"/>
              </a:lnSpc>
              <a:buFont typeface="Arial"/>
              <a:buChar char="•"/>
              <a:tabLst>
                <a:tab pos="812165" algn="l"/>
              </a:tabLst>
            </a:pP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Kullanım</a:t>
            </a:r>
            <a:r>
              <a:rPr dirty="0" sz="2000" spc="-1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alanları,</a:t>
            </a:r>
            <a:endParaRPr sz="2000">
              <a:latin typeface="Consolas"/>
              <a:cs typeface="Consolas"/>
            </a:endParaRPr>
          </a:p>
          <a:p>
            <a:pPr lvl="1" marL="812165" indent="-342265">
              <a:lnSpc>
                <a:spcPct val="100000"/>
              </a:lnSpc>
              <a:buFont typeface="Arial"/>
              <a:buChar char="•"/>
              <a:tabLst>
                <a:tab pos="812165" algn="l"/>
              </a:tabLst>
            </a:pP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Terimler,</a:t>
            </a:r>
            <a:endParaRPr sz="2000">
              <a:latin typeface="Consolas"/>
              <a:cs typeface="Consolas"/>
            </a:endParaRPr>
          </a:p>
          <a:p>
            <a:pPr lvl="1" marL="812165" indent="-342265">
              <a:lnSpc>
                <a:spcPct val="100000"/>
              </a:lnSpc>
              <a:buFont typeface="Arial"/>
              <a:buChar char="•"/>
              <a:tabLst>
                <a:tab pos="812165" algn="l"/>
              </a:tabLst>
            </a:pP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Parametreler,</a:t>
            </a:r>
            <a:endParaRPr sz="2000">
              <a:latin typeface="Consolas"/>
              <a:cs typeface="Consolas"/>
            </a:endParaRPr>
          </a:p>
          <a:p>
            <a:pPr lvl="1" marL="812165" indent="-342265">
              <a:lnSpc>
                <a:spcPct val="100000"/>
              </a:lnSpc>
              <a:buFont typeface="Arial"/>
              <a:buChar char="•"/>
              <a:tabLst>
                <a:tab pos="812165" algn="l"/>
              </a:tabLst>
            </a:pP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Genetik</a:t>
            </a:r>
            <a:r>
              <a:rPr dirty="0" sz="2000" spc="-2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operatörler,</a:t>
            </a:r>
            <a:endParaRPr sz="2000">
              <a:latin typeface="Consolas"/>
              <a:cs typeface="Consolas"/>
            </a:endParaRPr>
          </a:p>
          <a:p>
            <a:pPr lvl="1" marL="812165" indent="-342265">
              <a:lnSpc>
                <a:spcPct val="100000"/>
              </a:lnSpc>
              <a:buFont typeface="Arial"/>
              <a:buChar char="•"/>
              <a:tabLst>
                <a:tab pos="812165" algn="l"/>
              </a:tabLst>
            </a:pP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GA</a:t>
            </a: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Çalışma</a:t>
            </a:r>
            <a:r>
              <a:rPr dirty="0" sz="2000" spc="-2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modeli</a:t>
            </a:r>
            <a:endParaRPr sz="2000">
              <a:latin typeface="Consolas"/>
              <a:cs typeface="Consolas"/>
            </a:endParaRPr>
          </a:p>
          <a:p>
            <a:pPr lvl="1" marL="812165" indent="-342265">
              <a:lnSpc>
                <a:spcPct val="100000"/>
              </a:lnSpc>
              <a:buFont typeface="Arial"/>
              <a:buChar char="•"/>
              <a:tabLst>
                <a:tab pos="812165" algn="l"/>
              </a:tabLst>
            </a:pP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Örnek</a:t>
            </a:r>
            <a:r>
              <a:rPr dirty="0" sz="2000" spc="-1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uygulama</a:t>
            </a:r>
            <a:endParaRPr sz="2000">
              <a:latin typeface="Consolas"/>
              <a:cs typeface="Consolas"/>
            </a:endParaRPr>
          </a:p>
        </p:txBody>
      </p:sp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0018" cy="6857999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960755">
              <a:lnSpc>
                <a:spcPct val="100000"/>
              </a:lnSpc>
              <a:spcBef>
                <a:spcPts val="100"/>
              </a:spcBef>
            </a:pPr>
            <a:r>
              <a:rPr dirty="0"/>
              <a:t>TEMEL</a:t>
            </a:r>
            <a:r>
              <a:rPr dirty="0" spc="-145"/>
              <a:t> </a:t>
            </a:r>
            <a:r>
              <a:rPr dirty="0"/>
              <a:t>EVRİM</a:t>
            </a:r>
            <a:r>
              <a:rPr dirty="0" spc="-140"/>
              <a:t> </a:t>
            </a:r>
            <a:r>
              <a:rPr dirty="0"/>
              <a:t>ALGORİTMASI</a:t>
            </a:r>
            <a:r>
              <a:rPr dirty="0" spc="-140"/>
              <a:t> </a:t>
            </a:r>
            <a:r>
              <a:rPr dirty="0" spc="-20"/>
              <a:t>(EA)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0018" cy="6857999"/>
          </a:xfrm>
          <a:prstGeom prst="rect">
            <a:avLst/>
          </a:prstGeom>
        </p:spPr>
      </p:pic>
      <p:grpSp>
        <p:nvGrpSpPr>
          <p:cNvPr id="4" name="object 4" descr=""/>
          <p:cNvGrpSpPr/>
          <p:nvPr/>
        </p:nvGrpSpPr>
        <p:grpSpPr>
          <a:xfrm>
            <a:off x="1308867" y="908999"/>
            <a:ext cx="10180320" cy="5568950"/>
            <a:chOff x="1308867" y="908999"/>
            <a:chExt cx="10180320" cy="5568950"/>
          </a:xfrm>
        </p:grpSpPr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08867" y="997165"/>
              <a:ext cx="5843779" cy="5480545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30619" y="908999"/>
              <a:ext cx="4858503" cy="251999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960755">
              <a:lnSpc>
                <a:spcPct val="100000"/>
              </a:lnSpc>
              <a:spcBef>
                <a:spcPts val="100"/>
              </a:spcBef>
            </a:pPr>
            <a:r>
              <a:rPr dirty="0"/>
              <a:t>EA</a:t>
            </a:r>
            <a:r>
              <a:rPr dirty="0" spc="-75"/>
              <a:t> </a:t>
            </a:r>
            <a:r>
              <a:rPr dirty="0"/>
              <a:t>İÇİN</a:t>
            </a:r>
            <a:r>
              <a:rPr dirty="0" spc="-70"/>
              <a:t> </a:t>
            </a:r>
            <a:r>
              <a:rPr dirty="0"/>
              <a:t>TEMEL</a:t>
            </a:r>
            <a:r>
              <a:rPr dirty="0" spc="-75"/>
              <a:t> </a:t>
            </a:r>
            <a:r>
              <a:rPr dirty="0" spc="-10"/>
              <a:t>KAVRAMLAR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1243088" y="756555"/>
            <a:ext cx="10530840" cy="30740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05"/>
              </a:spcBef>
              <a:buFont typeface="Wingdings"/>
              <a:buChar char=""/>
              <a:tabLst>
                <a:tab pos="354965" algn="l"/>
              </a:tabLst>
            </a:pPr>
            <a:r>
              <a:rPr dirty="0" sz="2000" b="1">
                <a:solidFill>
                  <a:srgbClr val="0D0D0D"/>
                </a:solidFill>
                <a:latin typeface="Consolas"/>
                <a:cs typeface="Consolas"/>
              </a:rPr>
              <a:t>Population</a:t>
            </a:r>
            <a:r>
              <a:rPr dirty="0" sz="2000" spc="-30" b="1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 b="1">
                <a:solidFill>
                  <a:srgbClr val="0D0D0D"/>
                </a:solidFill>
                <a:latin typeface="Consolas"/>
                <a:cs typeface="Consolas"/>
              </a:rPr>
              <a:t>of</a:t>
            </a:r>
            <a:r>
              <a:rPr dirty="0" sz="2000" spc="-5" b="1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 spc="-10" b="1">
                <a:solidFill>
                  <a:srgbClr val="0D0D0D"/>
                </a:solidFill>
                <a:latin typeface="Consolas"/>
                <a:cs typeface="Consolas"/>
              </a:rPr>
              <a:t>solution:</a:t>
            </a:r>
            <a:endParaRPr sz="2000">
              <a:latin typeface="Consolas"/>
              <a:cs typeface="Consolas"/>
            </a:endParaRPr>
          </a:p>
          <a:p>
            <a:pPr lvl="1" marL="812165" indent="-342265">
              <a:lnSpc>
                <a:spcPct val="100000"/>
              </a:lnSpc>
              <a:buFont typeface="Arial"/>
              <a:buChar char="•"/>
              <a:tabLst>
                <a:tab pos="812165" algn="l"/>
              </a:tabLst>
            </a:pP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Kitlenin</a:t>
            </a:r>
            <a:r>
              <a:rPr dirty="0" sz="2000" spc="-1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büyüklüğü</a:t>
            </a:r>
            <a:r>
              <a:rPr dirty="0" sz="2000" spc="-3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EA’nın</a:t>
            </a:r>
            <a:r>
              <a:rPr dirty="0" sz="2000" spc="-2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en</a:t>
            </a:r>
            <a:r>
              <a:rPr dirty="0" sz="2000" spc="-2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önemli</a:t>
            </a: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 parametresidir.</a:t>
            </a:r>
            <a:endParaRPr sz="2000">
              <a:latin typeface="Consolas"/>
              <a:cs typeface="Consolas"/>
            </a:endParaRPr>
          </a:p>
          <a:p>
            <a:pPr marL="354965" indent="-342265">
              <a:lnSpc>
                <a:spcPct val="100000"/>
              </a:lnSpc>
              <a:buFont typeface="Wingdings"/>
              <a:buChar char=""/>
              <a:tabLst>
                <a:tab pos="354965" algn="l"/>
              </a:tabLst>
            </a:pPr>
            <a:r>
              <a:rPr dirty="0" sz="2000" b="1">
                <a:solidFill>
                  <a:srgbClr val="0D0D0D"/>
                </a:solidFill>
                <a:latin typeface="Consolas"/>
                <a:cs typeface="Consolas"/>
              </a:rPr>
              <a:t>Innovation</a:t>
            </a:r>
            <a:r>
              <a:rPr dirty="0" sz="2000" spc="-40" b="1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 spc="-10" b="1">
                <a:solidFill>
                  <a:srgbClr val="0D0D0D"/>
                </a:solidFill>
                <a:latin typeface="Consolas"/>
                <a:cs typeface="Consolas"/>
              </a:rPr>
              <a:t>(Motivation)</a:t>
            </a:r>
            <a:endParaRPr sz="2000">
              <a:latin typeface="Consolas"/>
              <a:cs typeface="Consolas"/>
            </a:endParaRPr>
          </a:p>
          <a:p>
            <a:pPr lvl="1" marL="812165" marR="6350" indent="-342900">
              <a:lnSpc>
                <a:spcPct val="100000"/>
              </a:lnSpc>
              <a:buFont typeface="Arial"/>
              <a:buChar char="•"/>
              <a:tabLst>
                <a:tab pos="812165" algn="l"/>
                <a:tab pos="1896110" algn="l"/>
                <a:tab pos="4233545" algn="l"/>
                <a:tab pos="5875020" algn="l"/>
                <a:tab pos="6397625" algn="l"/>
                <a:tab pos="8595360" algn="l"/>
                <a:tab pos="9258300" algn="l"/>
              </a:tabLst>
            </a:pP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Farklı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jenerasyonların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oluşmasını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2000" spc="-25">
                <a:solidFill>
                  <a:srgbClr val="0D0D0D"/>
                </a:solidFill>
                <a:latin typeface="Consolas"/>
                <a:cs typeface="Consolas"/>
              </a:rPr>
              <a:t>ve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ulaşılabilecek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2000" spc="-25">
                <a:solidFill>
                  <a:srgbClr val="0D0D0D"/>
                </a:solidFill>
                <a:latin typeface="Consolas"/>
                <a:cs typeface="Consolas"/>
              </a:rPr>
              <a:t>tüm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çözümlere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gidişi</a:t>
            </a:r>
            <a:r>
              <a:rPr dirty="0" sz="2000" spc="-2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sağlar.</a:t>
            </a:r>
            <a:endParaRPr sz="2000">
              <a:latin typeface="Consolas"/>
              <a:cs typeface="Consolas"/>
            </a:endParaRPr>
          </a:p>
          <a:p>
            <a:pPr marL="354965" indent="-342265">
              <a:lnSpc>
                <a:spcPct val="100000"/>
              </a:lnSpc>
              <a:buFont typeface="Wingdings"/>
              <a:buChar char=""/>
              <a:tabLst>
                <a:tab pos="354965" algn="l"/>
              </a:tabLst>
            </a:pPr>
            <a:r>
              <a:rPr dirty="0" sz="2000" spc="-10" b="1">
                <a:solidFill>
                  <a:srgbClr val="0D0D0D"/>
                </a:solidFill>
                <a:latin typeface="Consolas"/>
                <a:cs typeface="Consolas"/>
              </a:rPr>
              <a:t>Conversation</a:t>
            </a:r>
            <a:endParaRPr sz="2000">
              <a:latin typeface="Consolas"/>
              <a:cs typeface="Consolas"/>
            </a:endParaRPr>
          </a:p>
          <a:p>
            <a:pPr lvl="1" marL="812165" indent="-342265">
              <a:lnSpc>
                <a:spcPct val="100000"/>
              </a:lnSpc>
              <a:buFont typeface="Arial"/>
              <a:buChar char="•"/>
              <a:tabLst>
                <a:tab pos="812165" algn="l"/>
              </a:tabLst>
            </a:pP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Yeni</a:t>
            </a:r>
            <a:r>
              <a:rPr dirty="0" sz="2000" spc="-4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jenerasyonlardan</a:t>
            </a:r>
            <a:r>
              <a:rPr dirty="0" sz="2000" spc="-5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öğrenilen</a:t>
            </a:r>
            <a:r>
              <a:rPr dirty="0" sz="2000" spc="-3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bilgidir.</a:t>
            </a:r>
            <a:endParaRPr sz="2000">
              <a:latin typeface="Consolas"/>
              <a:cs typeface="Consolas"/>
            </a:endParaRPr>
          </a:p>
          <a:p>
            <a:pPr lvl="1" marL="812165" indent="-342265">
              <a:lnSpc>
                <a:spcPct val="100000"/>
              </a:lnSpc>
              <a:buFont typeface="Arial"/>
              <a:buChar char="•"/>
              <a:tabLst>
                <a:tab pos="812165" algn="l"/>
                <a:tab pos="1720850" algn="l"/>
                <a:tab pos="3744595" algn="l"/>
                <a:tab pos="4932045" algn="l"/>
                <a:tab pos="5840095" algn="l"/>
                <a:tab pos="7306309" algn="l"/>
                <a:tab pos="8771890" algn="l"/>
                <a:tab pos="9677400" algn="l"/>
              </a:tabLst>
            </a:pPr>
            <a:r>
              <a:rPr dirty="0" sz="2000" spc="-20">
                <a:solidFill>
                  <a:srgbClr val="0D0D0D"/>
                </a:solidFill>
                <a:latin typeface="Consolas"/>
                <a:cs typeface="Consolas"/>
              </a:rPr>
              <a:t>Amaç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fonksiyonuna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gitmek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2000" spc="-20">
                <a:solidFill>
                  <a:srgbClr val="0D0D0D"/>
                </a:solidFill>
                <a:latin typeface="Consolas"/>
                <a:cs typeface="Consolas"/>
              </a:rPr>
              <a:t>için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birincil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derecede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2000" spc="-20">
                <a:solidFill>
                  <a:srgbClr val="0D0D0D"/>
                </a:solidFill>
                <a:latin typeface="Consolas"/>
                <a:cs typeface="Consolas"/>
              </a:rPr>
              <a:t>araç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olarak</a:t>
            </a:r>
            <a:endParaRPr sz="2000">
              <a:latin typeface="Consolas"/>
              <a:cs typeface="Consolas"/>
            </a:endParaRPr>
          </a:p>
          <a:p>
            <a:pPr marL="812165">
              <a:lnSpc>
                <a:spcPct val="100000"/>
              </a:lnSpc>
            </a:pP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kullanılabilir.</a:t>
            </a:r>
            <a:endParaRPr sz="2000">
              <a:latin typeface="Consolas"/>
              <a:cs typeface="Consolas"/>
            </a:endParaRPr>
          </a:p>
          <a:p>
            <a:pPr marL="354965" indent="-342265">
              <a:lnSpc>
                <a:spcPct val="100000"/>
              </a:lnSpc>
              <a:buFont typeface="Wingdings"/>
              <a:buChar char=""/>
              <a:tabLst>
                <a:tab pos="354965" algn="l"/>
              </a:tabLst>
            </a:pPr>
            <a:r>
              <a:rPr dirty="0" sz="2000" b="1">
                <a:solidFill>
                  <a:srgbClr val="0D0D0D"/>
                </a:solidFill>
                <a:latin typeface="Consolas"/>
                <a:cs typeface="Consolas"/>
              </a:rPr>
              <a:t>Quality</a:t>
            </a:r>
            <a:r>
              <a:rPr dirty="0" sz="2000" spc="-20" b="1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 spc="-10" b="1">
                <a:solidFill>
                  <a:srgbClr val="0D0D0D"/>
                </a:solidFill>
                <a:latin typeface="Consolas"/>
                <a:cs typeface="Consolas"/>
              </a:rPr>
              <a:t>differentials: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1700288" y="3804555"/>
            <a:ext cx="3199130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4965" algn="l"/>
              </a:tabLst>
            </a:pP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Yeni</a:t>
            </a:r>
            <a:r>
              <a:rPr dirty="0" sz="2000" spc="254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jenerasyonların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5045619" y="3804555"/>
            <a:ext cx="3727450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oluşumuna</a:t>
            </a:r>
            <a:r>
              <a:rPr dirty="0" sz="2000" spc="24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paralel</a:t>
            </a:r>
            <a:r>
              <a:rPr dirty="0" sz="2000" spc="24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davranış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2043697" y="4109456"/>
            <a:ext cx="865505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çıkar.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1700288" y="4414154"/>
            <a:ext cx="7041515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4965" algn="l"/>
                <a:tab pos="1103630" algn="l"/>
                <a:tab pos="2550160" algn="l"/>
                <a:tab pos="4136390" algn="l"/>
                <a:tab pos="5163185" algn="l"/>
                <a:tab pos="6469380" algn="l"/>
              </a:tabLst>
            </a:pPr>
            <a:r>
              <a:rPr dirty="0" sz="2000" spc="-25">
                <a:solidFill>
                  <a:srgbClr val="0D0D0D"/>
                </a:solidFill>
                <a:latin typeface="Consolas"/>
                <a:cs typeface="Consolas"/>
              </a:rPr>
              <a:t>Tüm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bunların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arasından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amaca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ulaşmak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2000" spc="-20">
                <a:solidFill>
                  <a:srgbClr val="0D0D0D"/>
                </a:solidFill>
                <a:latin typeface="Consolas"/>
                <a:cs typeface="Consolas"/>
              </a:rPr>
              <a:t>için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8919740" y="3804555"/>
            <a:ext cx="2854960" cy="940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farklılıkları</a:t>
            </a:r>
            <a:r>
              <a:rPr dirty="0" sz="2000" spc="21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ortaya</a:t>
            </a:r>
            <a:endParaRPr sz="20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60"/>
              </a:spcBef>
            </a:pPr>
            <a:endParaRPr sz="2000">
              <a:latin typeface="Consolas"/>
              <a:cs typeface="Consolas"/>
            </a:endParaRPr>
          </a:p>
          <a:p>
            <a:pPr marL="138430">
              <a:lnSpc>
                <a:spcPct val="100000"/>
              </a:lnSpc>
              <a:tabLst>
                <a:tab pos="1443990" algn="l"/>
              </a:tabLst>
            </a:pP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fitness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fonksiyonu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1243088" y="4719054"/>
            <a:ext cx="9905365" cy="15500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812165">
              <a:lnSpc>
                <a:spcPct val="100000"/>
              </a:lnSpc>
              <a:spcBef>
                <a:spcPts val="100"/>
              </a:spcBef>
            </a:pP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kullanılmalıdır.</a:t>
            </a:r>
            <a:endParaRPr sz="2000">
              <a:latin typeface="Consolas"/>
              <a:cs typeface="Consolas"/>
            </a:endParaRPr>
          </a:p>
          <a:p>
            <a:pPr marL="354965" indent="-342265">
              <a:lnSpc>
                <a:spcPct val="100000"/>
              </a:lnSpc>
              <a:buFont typeface="Wingdings"/>
              <a:buChar char=""/>
              <a:tabLst>
                <a:tab pos="354965" algn="l"/>
              </a:tabLst>
            </a:pPr>
            <a:r>
              <a:rPr dirty="0" sz="2000" spc="-10" b="1">
                <a:solidFill>
                  <a:srgbClr val="0D0D0D"/>
                </a:solidFill>
                <a:latin typeface="Consolas"/>
                <a:cs typeface="Consolas"/>
              </a:rPr>
              <a:t>Selection</a:t>
            </a:r>
            <a:endParaRPr sz="2000">
              <a:latin typeface="Consolas"/>
              <a:cs typeface="Consolas"/>
            </a:endParaRPr>
          </a:p>
          <a:p>
            <a:pPr lvl="1" marL="812165" indent="-342265">
              <a:lnSpc>
                <a:spcPct val="100000"/>
              </a:lnSpc>
              <a:buFont typeface="Arial"/>
              <a:buChar char="•"/>
              <a:tabLst>
                <a:tab pos="812165" algn="l"/>
              </a:tabLst>
            </a:pP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İlk</a:t>
            </a:r>
            <a:r>
              <a:rPr dirty="0" sz="2000" spc="-3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(başlangıç)</a:t>
            </a:r>
            <a:r>
              <a:rPr dirty="0" sz="2000" spc="-2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çözüm</a:t>
            </a:r>
            <a:r>
              <a:rPr dirty="0" sz="2000" spc="-3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kitlesi</a:t>
            </a:r>
            <a:r>
              <a:rPr dirty="0" sz="2000" spc="-2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tüm</a:t>
            </a:r>
            <a:r>
              <a:rPr dirty="0" sz="2000" spc="-2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çözüm</a:t>
            </a:r>
            <a:r>
              <a:rPr dirty="0" sz="2000" spc="-2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kümesini</a:t>
            </a:r>
            <a:r>
              <a:rPr dirty="0" sz="2000" spc="-2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temsil</a:t>
            </a:r>
            <a:r>
              <a:rPr dirty="0" sz="2000" spc="-2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etmez.</a:t>
            </a:r>
            <a:endParaRPr sz="2000">
              <a:latin typeface="Consolas"/>
              <a:cs typeface="Consolas"/>
            </a:endParaRPr>
          </a:p>
          <a:p>
            <a:pPr lvl="1" marL="812165" indent="-342265">
              <a:lnSpc>
                <a:spcPct val="100000"/>
              </a:lnSpc>
              <a:buFont typeface="Arial"/>
              <a:buChar char="•"/>
              <a:tabLst>
                <a:tab pos="812165" algn="l"/>
              </a:tabLst>
            </a:pP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Seçim</a:t>
            </a:r>
            <a:r>
              <a:rPr dirty="0" sz="2000" spc="-3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işlemi</a:t>
            </a:r>
            <a:r>
              <a:rPr dirty="0" sz="2000" spc="-1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bu</a:t>
            </a:r>
            <a:r>
              <a:rPr dirty="0" sz="2000" spc="-2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kümeyi</a:t>
            </a:r>
            <a:r>
              <a:rPr dirty="0" sz="2000" spc="-3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oluşturmada</a:t>
            </a:r>
            <a:r>
              <a:rPr dirty="0" sz="2000" spc="-1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önemli</a:t>
            </a:r>
            <a:r>
              <a:rPr dirty="0" sz="2000" spc="-1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bir</a:t>
            </a:r>
            <a:r>
              <a:rPr dirty="0" sz="2000" spc="-1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etkendir.</a:t>
            </a:r>
            <a:endParaRPr sz="2000">
              <a:latin typeface="Consolas"/>
              <a:cs typeface="Consolas"/>
            </a:endParaRPr>
          </a:p>
          <a:p>
            <a:pPr lvl="1" marL="812165" indent="-342265">
              <a:lnSpc>
                <a:spcPct val="100000"/>
              </a:lnSpc>
              <a:buFont typeface="Arial"/>
              <a:buChar char="•"/>
              <a:tabLst>
                <a:tab pos="812165" algn="l"/>
              </a:tabLst>
            </a:pP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Darwin</a:t>
            </a:r>
            <a:r>
              <a:rPr dirty="0" sz="2000" spc="-4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sürecini</a:t>
            </a:r>
            <a:r>
              <a:rPr dirty="0" sz="2000" spc="-3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izlemek,</a:t>
            </a:r>
            <a:r>
              <a:rPr dirty="0" sz="2000" spc="-2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seçim</a:t>
            </a:r>
            <a:r>
              <a:rPr dirty="0" sz="2000" spc="-2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(selection)</a:t>
            </a:r>
            <a:r>
              <a:rPr dirty="0" sz="2000" spc="-3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süreci</a:t>
            </a:r>
            <a:r>
              <a:rPr dirty="0" sz="2000" spc="-2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anlamına</a:t>
            </a:r>
            <a:r>
              <a:rPr dirty="0" sz="2000" spc="-3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gelir.</a:t>
            </a:r>
            <a:endParaRPr sz="2000">
              <a:latin typeface="Consolas"/>
              <a:cs typeface="Consolas"/>
            </a:endParaRPr>
          </a:p>
        </p:txBody>
      </p:sp>
      <p:pic>
        <p:nvPicPr>
          <p:cNvPr id="10" name="object 10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0018" cy="6857999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960755">
              <a:lnSpc>
                <a:spcPct val="100000"/>
              </a:lnSpc>
              <a:spcBef>
                <a:spcPts val="100"/>
              </a:spcBef>
            </a:pPr>
            <a:r>
              <a:rPr dirty="0"/>
              <a:t>GENETİK</a:t>
            </a:r>
            <a:r>
              <a:rPr dirty="0" spc="-165"/>
              <a:t> </a:t>
            </a:r>
            <a:r>
              <a:rPr dirty="0"/>
              <a:t>ALGORİTMA</a:t>
            </a:r>
            <a:r>
              <a:rPr dirty="0" spc="-165"/>
              <a:t> </a:t>
            </a:r>
            <a:r>
              <a:rPr dirty="0" spc="-20"/>
              <a:t>(GA)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1243088" y="756555"/>
            <a:ext cx="10425430" cy="3378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05"/>
              </a:spcBef>
              <a:buFont typeface="Wingdings"/>
              <a:buChar char=""/>
              <a:tabLst>
                <a:tab pos="354965" algn="l"/>
              </a:tabLst>
            </a:pP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Evrim</a:t>
            </a:r>
            <a:r>
              <a:rPr dirty="0" sz="2000" spc="-3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Teorisinden</a:t>
            </a:r>
            <a:r>
              <a:rPr dirty="0" sz="2000" spc="-3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esinlenilmektedir.</a:t>
            </a:r>
            <a:endParaRPr sz="20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Clr>
                <a:srgbClr val="0D0D0D"/>
              </a:buClr>
              <a:buFont typeface="Wingdings"/>
              <a:buChar char=""/>
            </a:pPr>
            <a:endParaRPr sz="2000">
              <a:latin typeface="Consolas"/>
              <a:cs typeface="Consolas"/>
            </a:endParaRPr>
          </a:p>
          <a:p>
            <a:pPr marL="354965" indent="-342265">
              <a:lnSpc>
                <a:spcPct val="100000"/>
              </a:lnSpc>
              <a:buFont typeface="Wingdings"/>
              <a:buChar char=""/>
              <a:tabLst>
                <a:tab pos="354965" algn="l"/>
              </a:tabLst>
            </a:pP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Çevre</a:t>
            </a:r>
            <a:r>
              <a:rPr dirty="0" sz="2000" spc="-3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koşullarına</a:t>
            </a:r>
            <a:r>
              <a:rPr dirty="0" sz="2000" spc="-4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uyum</a:t>
            </a:r>
            <a:r>
              <a:rPr dirty="0" sz="2000" spc="-3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sağlayabilenler</a:t>
            </a:r>
            <a:r>
              <a:rPr dirty="0" sz="2000" spc="-3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hayatta</a:t>
            </a:r>
            <a:r>
              <a:rPr dirty="0" sz="2000" spc="-2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kalırlar.</a:t>
            </a:r>
            <a:r>
              <a:rPr dirty="0" sz="2000" spc="-2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(Doğal</a:t>
            </a:r>
            <a:r>
              <a:rPr dirty="0" sz="2000" spc="-2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seçilim)</a:t>
            </a:r>
            <a:endParaRPr sz="20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60"/>
              </a:spcBef>
              <a:buClr>
                <a:srgbClr val="0D0D0D"/>
              </a:buClr>
              <a:buFont typeface="Wingdings"/>
              <a:buChar char=""/>
            </a:pPr>
            <a:endParaRPr sz="2000">
              <a:latin typeface="Consolas"/>
              <a:cs typeface="Consolas"/>
            </a:endParaRPr>
          </a:p>
          <a:p>
            <a:pPr marL="354965" indent="-342265">
              <a:lnSpc>
                <a:spcPct val="100000"/>
              </a:lnSpc>
              <a:buFont typeface="Wingdings"/>
              <a:buChar char=""/>
              <a:tabLst>
                <a:tab pos="354965" algn="l"/>
              </a:tabLst>
            </a:pP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Bir</a:t>
            </a:r>
            <a:r>
              <a:rPr dirty="0" sz="2000" spc="-4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stokastik</a:t>
            </a:r>
            <a:r>
              <a:rPr dirty="0" sz="2000" spc="-2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optimizasyon</a:t>
            </a:r>
            <a:r>
              <a:rPr dirty="0" sz="2000" spc="-3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yöntemidir.</a:t>
            </a:r>
            <a:endParaRPr sz="20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Clr>
                <a:srgbClr val="0D0D0D"/>
              </a:buClr>
              <a:buFont typeface="Wingdings"/>
              <a:buChar char=""/>
            </a:pPr>
            <a:endParaRPr sz="2000">
              <a:latin typeface="Consolas"/>
              <a:cs typeface="Consolas"/>
            </a:endParaRPr>
          </a:p>
          <a:p>
            <a:pPr marL="354965" indent="-342265">
              <a:lnSpc>
                <a:spcPct val="100000"/>
              </a:lnSpc>
              <a:buFont typeface="Wingdings"/>
              <a:buChar char=""/>
              <a:tabLst>
                <a:tab pos="354965" algn="l"/>
              </a:tabLst>
            </a:pP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Hakkında</a:t>
            </a:r>
            <a:r>
              <a:rPr dirty="0" sz="2000" spc="-2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az</a:t>
            </a:r>
            <a:r>
              <a:rPr dirty="0" sz="2000" spc="-2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bilgi</a:t>
            </a:r>
            <a:r>
              <a:rPr dirty="0" sz="2000" spc="-3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bulunan,</a:t>
            </a:r>
            <a:r>
              <a:rPr dirty="0" sz="2000" spc="-2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zor</a:t>
            </a:r>
            <a:r>
              <a:rPr dirty="0" sz="2000" spc="-1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problemler</a:t>
            </a:r>
            <a:r>
              <a:rPr dirty="0" sz="2000" spc="-1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için</a:t>
            </a: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 idealdir.</a:t>
            </a:r>
            <a:endParaRPr sz="20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60"/>
              </a:spcBef>
              <a:buClr>
                <a:srgbClr val="0D0D0D"/>
              </a:buClr>
              <a:buFont typeface="Wingdings"/>
              <a:buChar char=""/>
            </a:pPr>
            <a:endParaRPr sz="2000">
              <a:latin typeface="Consolas"/>
              <a:cs typeface="Consolas"/>
            </a:endParaRPr>
          </a:p>
          <a:p>
            <a:pPr marL="354965" indent="-342265">
              <a:lnSpc>
                <a:spcPct val="100000"/>
              </a:lnSpc>
              <a:buFont typeface="Wingdings"/>
              <a:buChar char=""/>
              <a:tabLst>
                <a:tab pos="354965" algn="l"/>
              </a:tabLst>
            </a:pP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GA</a:t>
            </a:r>
            <a:r>
              <a:rPr dirty="0" sz="2000" spc="-2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doğadaki</a:t>
            </a:r>
            <a:r>
              <a:rPr dirty="0" sz="2000" spc="-2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evrim</a:t>
            </a:r>
            <a:r>
              <a:rPr dirty="0" sz="2000" spc="-3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yöntemlerini</a:t>
            </a: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kullanan</a:t>
            </a:r>
            <a:r>
              <a:rPr dirty="0" sz="2000" spc="-3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bir</a:t>
            </a:r>
            <a:r>
              <a:rPr dirty="0" sz="2000" spc="-3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arama</a:t>
            </a: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 yöntemidir.</a:t>
            </a:r>
            <a:endParaRPr sz="20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60"/>
              </a:spcBef>
              <a:buClr>
                <a:srgbClr val="0D0D0D"/>
              </a:buClr>
              <a:buFont typeface="Wingdings"/>
              <a:buChar char=""/>
            </a:pPr>
            <a:endParaRPr sz="2000">
              <a:latin typeface="Consolas"/>
              <a:cs typeface="Consolas"/>
            </a:endParaRPr>
          </a:p>
          <a:p>
            <a:pPr marL="354965" indent="-342265">
              <a:lnSpc>
                <a:spcPct val="100000"/>
              </a:lnSpc>
              <a:buFont typeface="Wingdings"/>
              <a:buChar char=""/>
              <a:tabLst>
                <a:tab pos="354965" algn="l"/>
              </a:tabLst>
            </a:pP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1960</a:t>
            </a:r>
            <a:r>
              <a:rPr dirty="0" sz="2000" spc="-3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yılında</a:t>
            </a:r>
            <a:r>
              <a:rPr dirty="0" sz="2000" spc="-1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John</a:t>
            </a:r>
            <a:r>
              <a:rPr dirty="0" sz="2000" spc="-2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Holland</a:t>
            </a:r>
            <a:r>
              <a:rPr dirty="0" sz="2000" spc="-3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tarafından</a:t>
            </a:r>
            <a:r>
              <a:rPr dirty="0" sz="2000" spc="-2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bulunmuştur.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1243088" y="4414154"/>
            <a:ext cx="7209790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00"/>
              </a:spcBef>
              <a:buFont typeface="Wingdings"/>
              <a:buChar char=""/>
              <a:tabLst>
                <a:tab pos="354965" algn="l"/>
                <a:tab pos="1556385" algn="l"/>
                <a:tab pos="2616835" algn="l"/>
                <a:tab pos="4097020" algn="l"/>
                <a:tab pos="4876800" algn="l"/>
                <a:tab pos="6078220" algn="l"/>
              </a:tabLst>
            </a:pP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Konuyla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ilgili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Goldberg,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2000" spc="-20">
                <a:solidFill>
                  <a:srgbClr val="0D0D0D"/>
                </a:solidFill>
                <a:latin typeface="Consolas"/>
                <a:cs typeface="Consolas"/>
              </a:rPr>
              <a:t>1989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yılında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“Genetic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8650113" y="4414154"/>
            <a:ext cx="3125470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630680" algn="l"/>
                <a:tab pos="2133600" algn="l"/>
              </a:tabLst>
            </a:pP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Algorithms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2000" spc="-25">
                <a:solidFill>
                  <a:srgbClr val="0D0D0D"/>
                </a:solidFill>
                <a:latin typeface="Consolas"/>
                <a:cs typeface="Consolas"/>
              </a:rPr>
              <a:t>in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Search,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1585988" y="4719054"/>
            <a:ext cx="10187940" cy="6362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068195" algn="l"/>
                <a:tab pos="2728595" algn="l"/>
                <a:tab pos="3945890" algn="l"/>
                <a:tab pos="5442585" algn="l"/>
                <a:tab pos="6241415" algn="l"/>
                <a:tab pos="7599045" algn="l"/>
                <a:tab pos="9095740" algn="l"/>
                <a:tab pos="9615170" algn="l"/>
              </a:tabLst>
            </a:pP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Optimization,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2000" spc="-25">
                <a:solidFill>
                  <a:srgbClr val="0D0D0D"/>
                </a:solidFill>
                <a:latin typeface="Consolas"/>
                <a:cs typeface="Consolas"/>
              </a:rPr>
              <a:t>and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Machine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Learning”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2000" spc="-20">
                <a:solidFill>
                  <a:srgbClr val="0D0D0D"/>
                </a:solidFill>
                <a:latin typeface="Consolas"/>
                <a:cs typeface="Consolas"/>
              </a:rPr>
              <a:t>adlı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eseriyle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birlikte,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2000" spc="-25">
                <a:solidFill>
                  <a:srgbClr val="0D0D0D"/>
                </a:solidFill>
                <a:latin typeface="Consolas"/>
                <a:cs typeface="Consolas"/>
              </a:rPr>
              <a:t>bu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2000" spc="-20">
                <a:solidFill>
                  <a:srgbClr val="0D0D0D"/>
                </a:solidFill>
                <a:latin typeface="Consolas"/>
                <a:cs typeface="Consolas"/>
              </a:rPr>
              <a:t>konu</a:t>
            </a:r>
            <a:endParaRPr sz="20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üzerine</a:t>
            </a:r>
            <a:r>
              <a:rPr dirty="0" sz="2000" spc="-2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yapılan</a:t>
            </a:r>
            <a:r>
              <a:rPr dirty="0" sz="2000" spc="-2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çalışmalar</a:t>
            </a:r>
            <a:r>
              <a:rPr dirty="0" sz="2000" spc="-2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büyük</a:t>
            </a:r>
            <a:r>
              <a:rPr dirty="0" sz="2000" spc="-3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hız</a:t>
            </a:r>
            <a:r>
              <a:rPr dirty="0" sz="2000" spc="-1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kazanmıştır.</a:t>
            </a:r>
            <a:endParaRPr sz="2000">
              <a:latin typeface="Consolas"/>
              <a:cs typeface="Consolas"/>
            </a:endParaRPr>
          </a:p>
        </p:txBody>
      </p:sp>
      <p:pic>
        <p:nvPicPr>
          <p:cNvPr id="7" name="object 7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0018" cy="6857999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960755">
              <a:lnSpc>
                <a:spcPct val="100000"/>
              </a:lnSpc>
              <a:spcBef>
                <a:spcPts val="100"/>
              </a:spcBef>
            </a:pPr>
            <a:r>
              <a:rPr dirty="0"/>
              <a:t>GENETİK</a:t>
            </a:r>
            <a:r>
              <a:rPr dirty="0" spc="-190"/>
              <a:t> </a:t>
            </a:r>
            <a:r>
              <a:rPr dirty="0"/>
              <a:t>ALGORİTMANIN</a:t>
            </a:r>
            <a:r>
              <a:rPr dirty="0" spc="-190"/>
              <a:t> </a:t>
            </a:r>
            <a:r>
              <a:rPr dirty="0" spc="-10"/>
              <a:t>AMACI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1243088" y="756555"/>
            <a:ext cx="10530840" cy="1854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05"/>
              </a:spcBef>
              <a:buFont typeface="Wingdings"/>
              <a:buChar char=""/>
              <a:tabLst>
                <a:tab pos="354965" algn="l"/>
                <a:tab pos="1423670" algn="l"/>
                <a:tab pos="2350135" algn="l"/>
                <a:tab pos="3415665" algn="l"/>
                <a:tab pos="4343400" algn="l"/>
                <a:tab pos="5410835" algn="l"/>
                <a:tab pos="6337300" algn="l"/>
                <a:tab pos="7405370" algn="l"/>
                <a:tab pos="7913370" algn="l"/>
                <a:tab pos="9258935" algn="l"/>
              </a:tabLst>
            </a:pP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GA’nın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2000" spc="-20">
                <a:solidFill>
                  <a:srgbClr val="0D0D0D"/>
                </a:solidFill>
                <a:latin typeface="Consolas"/>
                <a:cs typeface="Consolas"/>
              </a:rPr>
              <a:t>temel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amacı,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fazla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sayıda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kısıt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içeren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2000" spc="-25">
                <a:solidFill>
                  <a:srgbClr val="0D0D0D"/>
                </a:solidFill>
                <a:latin typeface="Consolas"/>
                <a:cs typeface="Consolas"/>
              </a:rPr>
              <a:t>ve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karmaşık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eniyileme</a:t>
            </a:r>
            <a:endParaRPr sz="2000">
              <a:latin typeface="Consolas"/>
              <a:cs typeface="Consolas"/>
            </a:endParaRPr>
          </a:p>
          <a:p>
            <a:pPr marL="355600">
              <a:lnSpc>
                <a:spcPct val="100000"/>
              </a:lnSpc>
            </a:pP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sorunlarının</a:t>
            </a:r>
            <a:r>
              <a:rPr dirty="0" sz="2000" spc="-4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çözümlerini,</a:t>
            </a:r>
            <a:r>
              <a:rPr dirty="0" sz="2000" spc="-4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yazılımlar</a:t>
            </a:r>
            <a:r>
              <a:rPr dirty="0" sz="2000" spc="-4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yardımıyla</a:t>
            </a:r>
            <a:r>
              <a:rPr dirty="0" sz="2000" spc="-4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araştırmaktır.</a:t>
            </a:r>
            <a:endParaRPr sz="20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000">
              <a:latin typeface="Consolas"/>
              <a:cs typeface="Consolas"/>
            </a:endParaRPr>
          </a:p>
          <a:p>
            <a:pPr marL="354965" indent="-342265">
              <a:lnSpc>
                <a:spcPct val="100000"/>
              </a:lnSpc>
              <a:buFont typeface="Wingdings"/>
              <a:buChar char=""/>
              <a:tabLst>
                <a:tab pos="354965" algn="l"/>
              </a:tabLst>
            </a:pP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Bir</a:t>
            </a:r>
            <a:r>
              <a:rPr dirty="0" sz="2000" spc="-3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veri</a:t>
            </a:r>
            <a:r>
              <a:rPr dirty="0" sz="2000" spc="-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grubu</a:t>
            </a:r>
            <a:r>
              <a:rPr dirty="0" sz="2000" spc="-1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içinde</a:t>
            </a:r>
            <a:r>
              <a:rPr dirty="0" sz="2000" spc="-3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özel</a:t>
            </a:r>
            <a:r>
              <a:rPr dirty="0" sz="2000" spc="-2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bir</a:t>
            </a:r>
            <a:r>
              <a:rPr dirty="0" sz="2000" spc="-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veriyi</a:t>
            </a:r>
            <a:r>
              <a:rPr dirty="0" sz="2000" spc="-2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bulmak</a:t>
            </a:r>
            <a:r>
              <a:rPr dirty="0" sz="2000" spc="-2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için</a:t>
            </a:r>
            <a:r>
              <a:rPr dirty="0" sz="2000" spc="-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kullanılır.</a:t>
            </a:r>
            <a:endParaRPr sz="20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60"/>
              </a:spcBef>
              <a:buClr>
                <a:srgbClr val="0D0D0D"/>
              </a:buClr>
              <a:buFont typeface="Wingdings"/>
              <a:buChar char=""/>
            </a:pPr>
            <a:endParaRPr sz="2000">
              <a:latin typeface="Consolas"/>
              <a:cs typeface="Consolas"/>
            </a:endParaRPr>
          </a:p>
          <a:p>
            <a:pPr marL="354965" indent="-342265">
              <a:lnSpc>
                <a:spcPct val="100000"/>
              </a:lnSpc>
              <a:buFont typeface="Wingdings"/>
              <a:buChar char=""/>
              <a:tabLst>
                <a:tab pos="354965" algn="l"/>
              </a:tabLst>
            </a:pP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GA,</a:t>
            </a:r>
            <a:r>
              <a:rPr dirty="0" sz="2000" spc="-3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kötü</a:t>
            </a: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bireyleri</a:t>
            </a:r>
            <a:r>
              <a:rPr dirty="0" sz="2000" spc="-3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yani</a:t>
            </a: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uygun</a:t>
            </a:r>
            <a:r>
              <a:rPr dirty="0" sz="2000" spc="-2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olmayan</a:t>
            </a:r>
            <a:r>
              <a:rPr dirty="0" sz="2000" spc="-2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çözümleri</a:t>
            </a:r>
            <a:r>
              <a:rPr dirty="0" sz="2000" spc="-2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elemektedir.</a:t>
            </a:r>
            <a:endParaRPr sz="2000">
              <a:latin typeface="Consolas"/>
              <a:cs typeface="Consolas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0018" cy="685799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13273" y="0"/>
            <a:ext cx="11578726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960755">
              <a:lnSpc>
                <a:spcPct val="100000"/>
              </a:lnSpc>
              <a:spcBef>
                <a:spcPts val="100"/>
              </a:spcBef>
            </a:pPr>
            <a:r>
              <a:rPr dirty="0"/>
              <a:t>GA</a:t>
            </a:r>
            <a:r>
              <a:rPr dirty="0" spc="-110"/>
              <a:t> </a:t>
            </a:r>
            <a:r>
              <a:rPr dirty="0"/>
              <a:t>KULLANIM</a:t>
            </a:r>
            <a:r>
              <a:rPr dirty="0" spc="-100"/>
              <a:t> </a:t>
            </a:r>
            <a:r>
              <a:rPr dirty="0" spc="-10"/>
              <a:t>ALANLARI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0018" cy="6857999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1243088" y="964313"/>
            <a:ext cx="4369435" cy="3317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99085" algn="l"/>
              </a:tabLst>
            </a:pPr>
            <a:r>
              <a:rPr dirty="0" sz="1800" spc="40">
                <a:latin typeface="Calibri"/>
                <a:cs typeface="Calibri"/>
              </a:rPr>
              <a:t>Optimizasyon</a:t>
            </a:r>
            <a:endParaRPr sz="1800">
              <a:latin typeface="Calibri"/>
              <a:cs typeface="Calibri"/>
            </a:endParaRPr>
          </a:p>
          <a:p>
            <a:pPr marL="299085" indent="-286385">
              <a:lnSpc>
                <a:spcPct val="100000"/>
              </a:lnSpc>
              <a:buFont typeface="Arial"/>
              <a:buChar char="•"/>
              <a:tabLst>
                <a:tab pos="299085" algn="l"/>
              </a:tabLst>
            </a:pPr>
            <a:r>
              <a:rPr dirty="0" sz="1800" spc="20">
                <a:latin typeface="Calibri"/>
                <a:cs typeface="Calibri"/>
              </a:rPr>
              <a:t>Otomatik</a:t>
            </a:r>
            <a:r>
              <a:rPr dirty="0" sz="1800" spc="100">
                <a:latin typeface="Calibri"/>
                <a:cs typeface="Calibri"/>
              </a:rPr>
              <a:t> </a:t>
            </a:r>
            <a:r>
              <a:rPr dirty="0" sz="1800" spc="20">
                <a:latin typeface="Calibri"/>
                <a:cs typeface="Calibri"/>
              </a:rPr>
              <a:t>Programlama</a:t>
            </a:r>
            <a:r>
              <a:rPr dirty="0" sz="1800" spc="85">
                <a:latin typeface="Calibri"/>
                <a:cs typeface="Calibri"/>
              </a:rPr>
              <a:t> </a:t>
            </a:r>
            <a:r>
              <a:rPr dirty="0" sz="1800" spc="20">
                <a:latin typeface="Calibri"/>
                <a:cs typeface="Calibri"/>
              </a:rPr>
              <a:t>ve</a:t>
            </a:r>
            <a:r>
              <a:rPr dirty="0" sz="1800" spc="85">
                <a:latin typeface="Calibri"/>
                <a:cs typeface="Calibri"/>
              </a:rPr>
              <a:t> </a:t>
            </a:r>
            <a:r>
              <a:rPr dirty="0" sz="1800" spc="20">
                <a:latin typeface="Calibri"/>
                <a:cs typeface="Calibri"/>
              </a:rPr>
              <a:t>Bilgi</a:t>
            </a:r>
            <a:r>
              <a:rPr dirty="0" sz="1800" spc="70">
                <a:latin typeface="Calibri"/>
                <a:cs typeface="Calibri"/>
              </a:rPr>
              <a:t> </a:t>
            </a:r>
            <a:r>
              <a:rPr dirty="0" sz="1800" spc="40">
                <a:latin typeface="Calibri"/>
                <a:cs typeface="Calibri"/>
              </a:rPr>
              <a:t>Sistemleri</a:t>
            </a:r>
            <a:endParaRPr sz="1800">
              <a:latin typeface="Calibri"/>
              <a:cs typeface="Calibri"/>
            </a:endParaRPr>
          </a:p>
          <a:p>
            <a:pPr marL="299085" indent="-286385">
              <a:lnSpc>
                <a:spcPct val="100000"/>
              </a:lnSpc>
              <a:buFont typeface="Arial"/>
              <a:buChar char="•"/>
              <a:tabLst>
                <a:tab pos="299085" algn="l"/>
              </a:tabLst>
            </a:pPr>
            <a:r>
              <a:rPr dirty="0" sz="1800">
                <a:latin typeface="Calibri"/>
                <a:cs typeface="Calibri"/>
              </a:rPr>
              <a:t>Mekanik</a:t>
            </a:r>
            <a:r>
              <a:rPr dirty="0" sz="1800" spc="95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Öğrenme</a:t>
            </a:r>
            <a:endParaRPr sz="1800">
              <a:latin typeface="Calibri"/>
              <a:cs typeface="Calibri"/>
            </a:endParaRPr>
          </a:p>
          <a:p>
            <a:pPr marL="299085" indent="-286385">
              <a:lnSpc>
                <a:spcPct val="100000"/>
              </a:lnSpc>
              <a:buFont typeface="Arial"/>
              <a:buChar char="•"/>
              <a:tabLst>
                <a:tab pos="299085" algn="l"/>
              </a:tabLst>
            </a:pPr>
            <a:r>
              <a:rPr dirty="0" sz="1800" spc="50">
                <a:latin typeface="Calibri"/>
                <a:cs typeface="Calibri"/>
              </a:rPr>
              <a:t>Ekonomik</a:t>
            </a:r>
            <a:r>
              <a:rPr dirty="0" sz="1800" spc="-6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ve</a:t>
            </a:r>
            <a:r>
              <a:rPr dirty="0" sz="1800" spc="-40">
                <a:latin typeface="Calibri"/>
                <a:cs typeface="Calibri"/>
              </a:rPr>
              <a:t> </a:t>
            </a:r>
            <a:r>
              <a:rPr dirty="0" sz="1800" spc="85">
                <a:latin typeface="Calibri"/>
                <a:cs typeface="Calibri"/>
              </a:rPr>
              <a:t>Sosyal</a:t>
            </a:r>
            <a:r>
              <a:rPr dirty="0" sz="1800" spc="-65">
                <a:latin typeface="Calibri"/>
                <a:cs typeface="Calibri"/>
              </a:rPr>
              <a:t> </a:t>
            </a:r>
            <a:r>
              <a:rPr dirty="0" sz="1800" spc="75">
                <a:latin typeface="Calibri"/>
                <a:cs typeface="Calibri"/>
              </a:rPr>
              <a:t>Sistem</a:t>
            </a:r>
            <a:r>
              <a:rPr dirty="0" sz="1800" spc="-40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Modelleri</a:t>
            </a:r>
            <a:endParaRPr sz="1800">
              <a:latin typeface="Calibri"/>
              <a:cs typeface="Calibri"/>
            </a:endParaRPr>
          </a:p>
          <a:p>
            <a:pPr marL="299085" indent="-286385">
              <a:lnSpc>
                <a:spcPct val="100000"/>
              </a:lnSpc>
              <a:buFont typeface="Arial"/>
              <a:buChar char="•"/>
              <a:tabLst>
                <a:tab pos="299085" algn="l"/>
              </a:tabLst>
            </a:pPr>
            <a:r>
              <a:rPr dirty="0" sz="1800" spc="65">
                <a:latin typeface="Calibri"/>
                <a:cs typeface="Calibri"/>
              </a:rPr>
              <a:t>Finans</a:t>
            </a:r>
            <a:endParaRPr sz="1800">
              <a:latin typeface="Calibri"/>
              <a:cs typeface="Calibri"/>
            </a:endParaRPr>
          </a:p>
          <a:p>
            <a:pPr marL="299085" indent="-286385">
              <a:lnSpc>
                <a:spcPct val="100000"/>
              </a:lnSpc>
              <a:buFont typeface="Arial"/>
              <a:buChar char="•"/>
              <a:tabLst>
                <a:tab pos="299085" algn="l"/>
              </a:tabLst>
            </a:pPr>
            <a:r>
              <a:rPr dirty="0" sz="1800" spc="50">
                <a:latin typeface="Calibri"/>
                <a:cs typeface="Calibri"/>
              </a:rPr>
              <a:t>Pazarlama</a:t>
            </a:r>
            <a:endParaRPr sz="1800">
              <a:latin typeface="Calibri"/>
              <a:cs typeface="Calibri"/>
            </a:endParaRPr>
          </a:p>
          <a:p>
            <a:pPr marL="299085" indent="-286385">
              <a:lnSpc>
                <a:spcPct val="100000"/>
              </a:lnSpc>
              <a:buFont typeface="Arial"/>
              <a:buChar char="•"/>
              <a:tabLst>
                <a:tab pos="299085" algn="l"/>
              </a:tabLst>
            </a:pPr>
            <a:r>
              <a:rPr dirty="0" sz="1800">
                <a:latin typeface="Calibri"/>
                <a:cs typeface="Calibri"/>
              </a:rPr>
              <a:t>Yapay</a:t>
            </a:r>
            <a:r>
              <a:rPr dirty="0" sz="1800" spc="17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sinir</a:t>
            </a:r>
            <a:r>
              <a:rPr dirty="0" sz="1800" spc="105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ağları</a:t>
            </a:r>
            <a:endParaRPr sz="1800">
              <a:latin typeface="Calibri"/>
              <a:cs typeface="Calibri"/>
            </a:endParaRPr>
          </a:p>
          <a:p>
            <a:pPr marL="299085" indent="-286385">
              <a:lnSpc>
                <a:spcPct val="100000"/>
              </a:lnSpc>
              <a:buFont typeface="Arial"/>
              <a:buChar char="•"/>
              <a:tabLst>
                <a:tab pos="299085" algn="l"/>
              </a:tabLst>
            </a:pPr>
            <a:r>
              <a:rPr dirty="0" sz="1800">
                <a:latin typeface="Calibri"/>
                <a:cs typeface="Calibri"/>
              </a:rPr>
              <a:t>Görüntü</a:t>
            </a:r>
            <a:r>
              <a:rPr dirty="0" sz="1800" spc="190">
                <a:latin typeface="Calibri"/>
                <a:cs typeface="Calibri"/>
              </a:rPr>
              <a:t> </a:t>
            </a:r>
            <a:r>
              <a:rPr dirty="0" sz="1800" spc="55">
                <a:latin typeface="Calibri"/>
                <a:cs typeface="Calibri"/>
              </a:rPr>
              <a:t>işleme</a:t>
            </a:r>
            <a:endParaRPr sz="1800">
              <a:latin typeface="Calibri"/>
              <a:cs typeface="Calibri"/>
            </a:endParaRPr>
          </a:p>
          <a:p>
            <a:pPr marL="299085" indent="-286385">
              <a:lnSpc>
                <a:spcPct val="100000"/>
              </a:lnSpc>
              <a:buFont typeface="Arial"/>
              <a:buChar char="•"/>
              <a:tabLst>
                <a:tab pos="299085" algn="l"/>
              </a:tabLst>
            </a:pPr>
            <a:r>
              <a:rPr dirty="0" sz="1800" spc="-10">
                <a:latin typeface="Calibri"/>
                <a:cs typeface="Calibri"/>
              </a:rPr>
              <a:t>Üretim/İşlemler</a:t>
            </a:r>
            <a:endParaRPr sz="1800">
              <a:latin typeface="Calibri"/>
              <a:cs typeface="Calibri"/>
            </a:endParaRPr>
          </a:p>
          <a:p>
            <a:pPr marL="299085" indent="-286385">
              <a:lnSpc>
                <a:spcPct val="100000"/>
              </a:lnSpc>
              <a:buFont typeface="Arial"/>
              <a:buChar char="•"/>
              <a:tabLst>
                <a:tab pos="299085" algn="l"/>
              </a:tabLst>
            </a:pPr>
            <a:r>
              <a:rPr dirty="0" sz="1800">
                <a:latin typeface="Calibri"/>
                <a:cs typeface="Calibri"/>
              </a:rPr>
              <a:t>Montaj</a:t>
            </a:r>
            <a:r>
              <a:rPr dirty="0" sz="1800" spc="1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Hattı</a:t>
            </a:r>
            <a:r>
              <a:rPr dirty="0" sz="1800" spc="30">
                <a:latin typeface="Calibri"/>
                <a:cs typeface="Calibri"/>
              </a:rPr>
              <a:t> </a:t>
            </a:r>
            <a:r>
              <a:rPr dirty="0" sz="1800" spc="50">
                <a:latin typeface="Calibri"/>
                <a:cs typeface="Calibri"/>
              </a:rPr>
              <a:t>Dengeleme</a:t>
            </a:r>
            <a:r>
              <a:rPr dirty="0" sz="1800" spc="10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Problemi</a:t>
            </a:r>
            <a:endParaRPr sz="1800">
              <a:latin typeface="Calibri"/>
              <a:cs typeface="Calibri"/>
            </a:endParaRPr>
          </a:p>
          <a:p>
            <a:pPr marL="299085" indent="-286385">
              <a:lnSpc>
                <a:spcPct val="100000"/>
              </a:lnSpc>
              <a:buFont typeface="Arial"/>
              <a:buChar char="•"/>
              <a:tabLst>
                <a:tab pos="299085" algn="l"/>
              </a:tabLst>
            </a:pPr>
            <a:r>
              <a:rPr dirty="0" sz="1800" spc="60">
                <a:latin typeface="Calibri"/>
                <a:cs typeface="Calibri"/>
              </a:rPr>
              <a:t>Çizelgeleme</a:t>
            </a:r>
            <a:r>
              <a:rPr dirty="0" sz="1800" spc="-20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Problemi</a:t>
            </a:r>
            <a:endParaRPr sz="1800">
              <a:latin typeface="Calibri"/>
              <a:cs typeface="Calibri"/>
            </a:endParaRPr>
          </a:p>
          <a:p>
            <a:pPr marL="299085" indent="-286385">
              <a:lnSpc>
                <a:spcPct val="100000"/>
              </a:lnSpc>
              <a:buFont typeface="Arial"/>
              <a:buChar char="•"/>
              <a:tabLst>
                <a:tab pos="299085" algn="l"/>
              </a:tabLst>
            </a:pPr>
            <a:r>
              <a:rPr dirty="0" sz="1800">
                <a:latin typeface="Calibri"/>
                <a:cs typeface="Calibri"/>
              </a:rPr>
              <a:t>Tesis</a:t>
            </a:r>
            <a:r>
              <a:rPr dirty="0" sz="1800" spc="22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Yerleşim</a:t>
            </a:r>
            <a:r>
              <a:rPr dirty="0" sz="1800" spc="245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Problemi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6587424" y="964313"/>
            <a:ext cx="3455670" cy="3317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99085" algn="l"/>
              </a:tabLst>
            </a:pPr>
            <a:r>
              <a:rPr dirty="0" sz="1800">
                <a:latin typeface="Calibri"/>
                <a:cs typeface="Calibri"/>
              </a:rPr>
              <a:t>Gezgin</a:t>
            </a:r>
            <a:r>
              <a:rPr dirty="0" sz="1800" spc="110">
                <a:latin typeface="Calibri"/>
                <a:cs typeface="Calibri"/>
              </a:rPr>
              <a:t> </a:t>
            </a:r>
            <a:r>
              <a:rPr dirty="0" sz="1800" spc="70">
                <a:latin typeface="Calibri"/>
                <a:cs typeface="Calibri"/>
              </a:rPr>
              <a:t>satıcı</a:t>
            </a:r>
            <a:r>
              <a:rPr dirty="0" sz="1800" spc="15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problemi</a:t>
            </a:r>
            <a:r>
              <a:rPr dirty="0" sz="1800" spc="150">
                <a:latin typeface="Calibri"/>
                <a:cs typeface="Calibri"/>
              </a:rPr>
              <a:t> </a:t>
            </a:r>
            <a:r>
              <a:rPr dirty="0" sz="1800" spc="-20">
                <a:latin typeface="Calibri"/>
                <a:cs typeface="Calibri"/>
              </a:rPr>
              <a:t>(TSP)</a:t>
            </a:r>
            <a:endParaRPr sz="1800">
              <a:latin typeface="Calibri"/>
              <a:cs typeface="Calibri"/>
            </a:endParaRPr>
          </a:p>
          <a:p>
            <a:pPr marL="299085" indent="-286385">
              <a:lnSpc>
                <a:spcPct val="100000"/>
              </a:lnSpc>
              <a:buFont typeface="Arial"/>
              <a:buChar char="•"/>
              <a:tabLst>
                <a:tab pos="299085" algn="l"/>
              </a:tabLst>
            </a:pPr>
            <a:r>
              <a:rPr dirty="0" sz="1800">
                <a:latin typeface="Calibri"/>
                <a:cs typeface="Calibri"/>
              </a:rPr>
              <a:t>Atama</a:t>
            </a:r>
            <a:r>
              <a:rPr dirty="0" sz="1800" spc="215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Problemi</a:t>
            </a:r>
            <a:endParaRPr sz="1800">
              <a:latin typeface="Calibri"/>
              <a:cs typeface="Calibri"/>
            </a:endParaRPr>
          </a:p>
          <a:p>
            <a:pPr marL="299085" indent="-286385">
              <a:lnSpc>
                <a:spcPct val="100000"/>
              </a:lnSpc>
              <a:buFont typeface="Arial"/>
              <a:buChar char="•"/>
              <a:tabLst>
                <a:tab pos="299085" algn="l"/>
              </a:tabLst>
            </a:pPr>
            <a:r>
              <a:rPr dirty="0" sz="1800" spc="75">
                <a:latin typeface="Calibri"/>
                <a:cs typeface="Calibri"/>
              </a:rPr>
              <a:t>Sistem</a:t>
            </a:r>
            <a:r>
              <a:rPr dirty="0" sz="1800" spc="95">
                <a:latin typeface="Calibri"/>
                <a:cs typeface="Calibri"/>
              </a:rPr>
              <a:t> </a:t>
            </a:r>
            <a:r>
              <a:rPr dirty="0" sz="1800" spc="10">
                <a:latin typeface="Calibri"/>
                <a:cs typeface="Calibri"/>
              </a:rPr>
              <a:t>Güvenilirliği</a:t>
            </a:r>
            <a:r>
              <a:rPr dirty="0" sz="1800" spc="30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Problemi</a:t>
            </a:r>
            <a:endParaRPr sz="1800">
              <a:latin typeface="Calibri"/>
              <a:cs typeface="Calibri"/>
            </a:endParaRPr>
          </a:p>
          <a:p>
            <a:pPr marL="299085" indent="-286385">
              <a:lnSpc>
                <a:spcPct val="100000"/>
              </a:lnSpc>
              <a:buFont typeface="Arial"/>
              <a:buChar char="•"/>
              <a:tabLst>
                <a:tab pos="299085" algn="l"/>
              </a:tabLst>
            </a:pPr>
            <a:r>
              <a:rPr dirty="0" sz="1800" spc="50">
                <a:latin typeface="Calibri"/>
                <a:cs typeface="Calibri"/>
              </a:rPr>
              <a:t>Taşıma</a:t>
            </a:r>
            <a:r>
              <a:rPr dirty="0" sz="1800" spc="-45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Problemi</a:t>
            </a:r>
            <a:endParaRPr sz="1800">
              <a:latin typeface="Calibri"/>
              <a:cs typeface="Calibri"/>
            </a:endParaRPr>
          </a:p>
          <a:p>
            <a:pPr marL="299085" indent="-286385">
              <a:lnSpc>
                <a:spcPct val="100000"/>
              </a:lnSpc>
              <a:buFont typeface="Arial"/>
              <a:buChar char="•"/>
              <a:tabLst>
                <a:tab pos="299085" algn="l"/>
              </a:tabLst>
            </a:pPr>
            <a:r>
              <a:rPr dirty="0" sz="1800">
                <a:latin typeface="Calibri"/>
                <a:cs typeface="Calibri"/>
              </a:rPr>
              <a:t>Minimum</a:t>
            </a:r>
            <a:r>
              <a:rPr dirty="0" sz="1800" spc="5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Yayılan</a:t>
            </a:r>
            <a:r>
              <a:rPr dirty="0" sz="1800" spc="75">
                <a:latin typeface="Calibri"/>
                <a:cs typeface="Calibri"/>
              </a:rPr>
              <a:t> </a:t>
            </a:r>
            <a:r>
              <a:rPr dirty="0" sz="1800" spc="80">
                <a:latin typeface="Calibri"/>
                <a:cs typeface="Calibri"/>
              </a:rPr>
              <a:t>Ağaç</a:t>
            </a:r>
            <a:r>
              <a:rPr dirty="0" sz="1800" spc="100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Problemi</a:t>
            </a:r>
            <a:endParaRPr sz="1800">
              <a:latin typeface="Calibri"/>
              <a:cs typeface="Calibri"/>
            </a:endParaRPr>
          </a:p>
          <a:p>
            <a:pPr marL="299085" indent="-286385">
              <a:lnSpc>
                <a:spcPct val="100000"/>
              </a:lnSpc>
              <a:buFont typeface="Arial"/>
              <a:buChar char="•"/>
              <a:tabLst>
                <a:tab pos="299085" algn="l"/>
              </a:tabLst>
            </a:pPr>
            <a:r>
              <a:rPr dirty="0" sz="1800" spc="75">
                <a:latin typeface="Calibri"/>
                <a:cs typeface="Calibri"/>
              </a:rPr>
              <a:t>Hücresel</a:t>
            </a:r>
            <a:r>
              <a:rPr dirty="0" sz="1800" spc="-50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Programlama</a:t>
            </a:r>
            <a:endParaRPr sz="1800">
              <a:latin typeface="Calibri"/>
              <a:cs typeface="Calibri"/>
            </a:endParaRPr>
          </a:p>
          <a:p>
            <a:pPr marL="299085" indent="-286385">
              <a:lnSpc>
                <a:spcPct val="100000"/>
              </a:lnSpc>
              <a:buFont typeface="Arial"/>
              <a:buChar char="•"/>
              <a:tabLst>
                <a:tab pos="299085" algn="l"/>
              </a:tabLst>
            </a:pPr>
            <a:r>
              <a:rPr dirty="0" sz="1800" spc="55">
                <a:latin typeface="Calibri"/>
                <a:cs typeface="Calibri"/>
              </a:rPr>
              <a:t>İmmün</a:t>
            </a:r>
            <a:r>
              <a:rPr dirty="0" sz="1800" spc="-45">
                <a:latin typeface="Calibri"/>
                <a:cs typeface="Calibri"/>
              </a:rPr>
              <a:t> </a:t>
            </a:r>
            <a:r>
              <a:rPr dirty="0" sz="1800" spc="45">
                <a:latin typeface="Calibri"/>
                <a:cs typeface="Calibri"/>
              </a:rPr>
              <a:t>Sistemler</a:t>
            </a:r>
            <a:endParaRPr sz="1800">
              <a:latin typeface="Calibri"/>
              <a:cs typeface="Calibri"/>
            </a:endParaRPr>
          </a:p>
          <a:p>
            <a:pPr marL="299085" indent="-286385">
              <a:lnSpc>
                <a:spcPct val="100000"/>
              </a:lnSpc>
              <a:buFont typeface="Arial"/>
              <a:buChar char="•"/>
              <a:tabLst>
                <a:tab pos="299085" algn="l"/>
              </a:tabLst>
            </a:pPr>
            <a:r>
              <a:rPr dirty="0" sz="1800" spc="-10">
                <a:latin typeface="Calibri"/>
                <a:cs typeface="Calibri"/>
              </a:rPr>
              <a:t>Ekoloji</a:t>
            </a:r>
            <a:endParaRPr sz="1800">
              <a:latin typeface="Calibri"/>
              <a:cs typeface="Calibri"/>
            </a:endParaRPr>
          </a:p>
          <a:p>
            <a:pPr marL="299085" indent="-286385">
              <a:lnSpc>
                <a:spcPct val="100000"/>
              </a:lnSpc>
              <a:buFont typeface="Arial"/>
              <a:buChar char="•"/>
              <a:tabLst>
                <a:tab pos="299085" algn="l"/>
              </a:tabLst>
            </a:pPr>
            <a:r>
              <a:rPr dirty="0" sz="1800" spc="50">
                <a:latin typeface="Calibri"/>
                <a:cs typeface="Calibri"/>
              </a:rPr>
              <a:t>Populasyon</a:t>
            </a:r>
            <a:r>
              <a:rPr dirty="0" sz="1800" spc="-25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Genetiği</a:t>
            </a:r>
            <a:endParaRPr sz="1800">
              <a:latin typeface="Calibri"/>
              <a:cs typeface="Calibri"/>
            </a:endParaRPr>
          </a:p>
          <a:p>
            <a:pPr marL="299085" indent="-286385">
              <a:lnSpc>
                <a:spcPct val="100000"/>
              </a:lnSpc>
              <a:buFont typeface="Arial"/>
              <a:buChar char="•"/>
              <a:tabLst>
                <a:tab pos="299085" algn="l"/>
              </a:tabLst>
            </a:pPr>
            <a:r>
              <a:rPr dirty="0" sz="1800">
                <a:latin typeface="Calibri"/>
                <a:cs typeface="Calibri"/>
              </a:rPr>
              <a:t>Evrim</a:t>
            </a:r>
            <a:r>
              <a:rPr dirty="0" sz="1800" spc="6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ve</a:t>
            </a:r>
            <a:r>
              <a:rPr dirty="0" sz="1800" spc="60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Öğrenme</a:t>
            </a:r>
            <a:endParaRPr sz="1800">
              <a:latin typeface="Calibri"/>
              <a:cs typeface="Calibri"/>
            </a:endParaRPr>
          </a:p>
          <a:p>
            <a:pPr marL="299085" indent="-286385">
              <a:lnSpc>
                <a:spcPct val="100000"/>
              </a:lnSpc>
              <a:buFont typeface="Arial"/>
              <a:buChar char="•"/>
              <a:tabLst>
                <a:tab pos="299085" algn="l"/>
              </a:tabLst>
            </a:pPr>
            <a:r>
              <a:rPr dirty="0" sz="1800" spc="85">
                <a:latin typeface="Calibri"/>
                <a:cs typeface="Calibri"/>
              </a:rPr>
              <a:t>Sosyal</a:t>
            </a:r>
            <a:r>
              <a:rPr dirty="0" sz="1800" spc="-75">
                <a:latin typeface="Calibri"/>
                <a:cs typeface="Calibri"/>
              </a:rPr>
              <a:t> </a:t>
            </a:r>
            <a:r>
              <a:rPr dirty="0" sz="1800" spc="45">
                <a:latin typeface="Calibri"/>
                <a:cs typeface="Calibri"/>
              </a:rPr>
              <a:t>Sistemler</a:t>
            </a:r>
            <a:endParaRPr sz="1800">
              <a:latin typeface="Calibri"/>
              <a:cs typeface="Calibri"/>
            </a:endParaRPr>
          </a:p>
          <a:p>
            <a:pPr marL="299085" indent="-286385">
              <a:lnSpc>
                <a:spcPct val="100000"/>
              </a:lnSpc>
              <a:buFont typeface="Arial"/>
              <a:buChar char="•"/>
              <a:tabLst>
                <a:tab pos="299085" algn="l"/>
              </a:tabLst>
            </a:pPr>
            <a:r>
              <a:rPr dirty="0" sz="1800">
                <a:latin typeface="Calibri"/>
                <a:cs typeface="Calibri"/>
              </a:rPr>
              <a:t>Biyo-</a:t>
            </a:r>
            <a:r>
              <a:rPr dirty="0" sz="1800" spc="60">
                <a:latin typeface="Calibri"/>
                <a:cs typeface="Calibri"/>
              </a:rPr>
              <a:t>Bilişim</a:t>
            </a:r>
            <a:r>
              <a:rPr dirty="0" sz="1800" spc="32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(Bio-</a:t>
            </a:r>
            <a:r>
              <a:rPr dirty="0" sz="1800" spc="40">
                <a:latin typeface="Calibri"/>
                <a:cs typeface="Calibri"/>
              </a:rPr>
              <a:t>Computing)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960755">
              <a:lnSpc>
                <a:spcPct val="100000"/>
              </a:lnSpc>
              <a:spcBef>
                <a:spcPts val="100"/>
              </a:spcBef>
            </a:pPr>
            <a:r>
              <a:rPr dirty="0"/>
              <a:t>GA</a:t>
            </a:r>
            <a:r>
              <a:rPr dirty="0" spc="-45"/>
              <a:t> </a:t>
            </a:r>
            <a:r>
              <a:rPr dirty="0" spc="-10"/>
              <a:t>TERİMLERİ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1243088" y="761127"/>
            <a:ext cx="650240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05"/>
              </a:spcBef>
              <a:buFont typeface="Wingdings"/>
              <a:buChar char=""/>
              <a:tabLst>
                <a:tab pos="354965" algn="l"/>
              </a:tabLst>
            </a:pPr>
            <a:r>
              <a:rPr dirty="0" sz="1400" spc="-25" b="1">
                <a:solidFill>
                  <a:srgbClr val="0D0D0D"/>
                </a:solidFill>
                <a:latin typeface="Consolas"/>
                <a:cs typeface="Consolas"/>
              </a:rPr>
              <a:t>Gen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1712988" y="974486"/>
            <a:ext cx="2403475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42265" indent="-342265">
              <a:lnSpc>
                <a:spcPct val="100000"/>
              </a:lnSpc>
              <a:spcBef>
                <a:spcPts val="105"/>
              </a:spcBef>
              <a:buFont typeface="Wingdings"/>
              <a:buChar char=""/>
              <a:tabLst>
                <a:tab pos="342265" algn="l"/>
                <a:tab pos="1503680" algn="l"/>
              </a:tabLst>
            </a:pPr>
            <a:r>
              <a:rPr dirty="0" sz="1400" spc="-10">
                <a:solidFill>
                  <a:srgbClr val="0D0D0D"/>
                </a:solidFill>
                <a:latin typeface="Consolas"/>
                <a:cs typeface="Consolas"/>
              </a:rPr>
              <a:t>Kalıtsal</a:t>
            </a:r>
            <a:r>
              <a:rPr dirty="0" sz="14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1400" spc="-10">
                <a:solidFill>
                  <a:srgbClr val="0D0D0D"/>
                </a:solidFill>
                <a:latin typeface="Consolas"/>
                <a:cs typeface="Consolas"/>
              </a:rPr>
              <a:t>molekülde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4466394" y="974486"/>
            <a:ext cx="713740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-10">
                <a:solidFill>
                  <a:srgbClr val="0D0D0D"/>
                </a:solidFill>
                <a:latin typeface="Consolas"/>
                <a:cs typeface="Consolas"/>
              </a:rPr>
              <a:t>bulunan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5530179" y="974486"/>
            <a:ext cx="1780539" cy="4533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584200" algn="l"/>
              </a:tabLst>
            </a:pPr>
            <a:r>
              <a:rPr dirty="0" sz="1400" spc="-25">
                <a:solidFill>
                  <a:srgbClr val="0D0D0D"/>
                </a:solidFill>
                <a:latin typeface="Consolas"/>
                <a:cs typeface="Consolas"/>
              </a:rPr>
              <a:t>ve</a:t>
            </a:r>
            <a:r>
              <a:rPr dirty="0" sz="14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1400" spc="-10">
                <a:solidFill>
                  <a:srgbClr val="0D0D0D"/>
                </a:solidFill>
                <a:latin typeface="Consolas"/>
                <a:cs typeface="Consolas"/>
              </a:rPr>
              <a:t>organizmanın</a:t>
            </a:r>
            <a:endParaRPr sz="1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tabLst>
                <a:tab pos="978535" algn="l"/>
              </a:tabLst>
            </a:pPr>
            <a:r>
              <a:rPr dirty="0" sz="1400" spc="-10">
                <a:solidFill>
                  <a:srgbClr val="0D0D0D"/>
                </a:solidFill>
                <a:latin typeface="Consolas"/>
                <a:cs typeface="Consolas"/>
              </a:rPr>
              <a:t>oynayan</a:t>
            </a:r>
            <a:r>
              <a:rPr dirty="0" sz="14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1400" spc="-10">
                <a:solidFill>
                  <a:srgbClr val="0D0D0D"/>
                </a:solidFill>
                <a:latin typeface="Consolas"/>
                <a:cs typeface="Consolas"/>
              </a:rPr>
              <a:t>kalıtsal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3795956" y="1187920"/>
            <a:ext cx="1482725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1175385" algn="l"/>
              </a:tabLst>
            </a:pPr>
            <a:r>
              <a:rPr dirty="0" sz="1400" spc="-10">
                <a:solidFill>
                  <a:srgbClr val="0D0D0D"/>
                </a:solidFill>
                <a:latin typeface="Consolas"/>
                <a:cs typeface="Consolas"/>
              </a:rPr>
              <a:t>tayininde</a:t>
            </a:r>
            <a:r>
              <a:rPr dirty="0" sz="14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1400" spc="-25">
                <a:solidFill>
                  <a:srgbClr val="0D0D0D"/>
                </a:solidFill>
                <a:latin typeface="Consolas"/>
                <a:cs typeface="Consolas"/>
              </a:rPr>
              <a:t>rol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2043366" y="1187920"/>
            <a:ext cx="1600835" cy="4533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 indent="-635">
              <a:lnSpc>
                <a:spcPct val="100000"/>
              </a:lnSpc>
              <a:spcBef>
                <a:spcPts val="105"/>
              </a:spcBef>
            </a:pPr>
            <a:r>
              <a:rPr dirty="0" sz="1400" spc="-10">
                <a:solidFill>
                  <a:srgbClr val="0D0D0D"/>
                </a:solidFill>
                <a:latin typeface="Consolas"/>
                <a:cs typeface="Consolas"/>
              </a:rPr>
              <a:t>karakterlerinin </a:t>
            </a:r>
            <a:r>
              <a:rPr dirty="0" sz="1400">
                <a:solidFill>
                  <a:srgbClr val="0D0D0D"/>
                </a:solidFill>
                <a:latin typeface="Consolas"/>
                <a:cs typeface="Consolas"/>
              </a:rPr>
              <a:t>birimlere</a:t>
            </a:r>
            <a:r>
              <a:rPr dirty="0" sz="1400" spc="-6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400" spc="-10">
                <a:solidFill>
                  <a:srgbClr val="0D0D0D"/>
                </a:solidFill>
                <a:latin typeface="Consolas"/>
                <a:cs typeface="Consolas"/>
              </a:rPr>
              <a:t>denir.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1700288" y="1614567"/>
            <a:ext cx="859790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05"/>
              </a:spcBef>
              <a:buFont typeface="Wingdings"/>
              <a:buChar char=""/>
              <a:tabLst>
                <a:tab pos="354965" algn="l"/>
              </a:tabLst>
            </a:pPr>
            <a:r>
              <a:rPr dirty="0" sz="1400" spc="-10">
                <a:solidFill>
                  <a:srgbClr val="0D0D0D"/>
                </a:solidFill>
                <a:latin typeface="Consolas"/>
                <a:cs typeface="Consolas"/>
              </a:rPr>
              <a:t>Yapay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2703106" y="1614567"/>
            <a:ext cx="4606290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1262380" algn="l"/>
                <a:tab pos="1824355" algn="l"/>
                <a:tab pos="2484120" algn="l"/>
                <a:tab pos="3243580" algn="l"/>
                <a:tab pos="4098290" algn="l"/>
              </a:tabLst>
            </a:pPr>
            <a:r>
              <a:rPr dirty="0" sz="1400" spc="-10">
                <a:solidFill>
                  <a:srgbClr val="0D0D0D"/>
                </a:solidFill>
                <a:latin typeface="Consolas"/>
                <a:cs typeface="Consolas"/>
              </a:rPr>
              <a:t>sistemlerde</a:t>
            </a:r>
            <a:r>
              <a:rPr dirty="0" sz="14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1400" spc="-20">
                <a:solidFill>
                  <a:srgbClr val="0D0D0D"/>
                </a:solidFill>
                <a:latin typeface="Consolas"/>
                <a:cs typeface="Consolas"/>
              </a:rPr>
              <a:t>gen,</a:t>
            </a:r>
            <a:r>
              <a:rPr dirty="0" sz="14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1400" spc="-20">
                <a:solidFill>
                  <a:srgbClr val="0D0D0D"/>
                </a:solidFill>
                <a:latin typeface="Consolas"/>
                <a:cs typeface="Consolas"/>
              </a:rPr>
              <a:t>kendi</a:t>
            </a:r>
            <a:r>
              <a:rPr dirty="0" sz="14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1400" spc="-10">
                <a:solidFill>
                  <a:srgbClr val="0D0D0D"/>
                </a:solidFill>
                <a:latin typeface="Consolas"/>
                <a:cs typeface="Consolas"/>
              </a:rPr>
              <a:t>başına</a:t>
            </a:r>
            <a:r>
              <a:rPr dirty="0" sz="14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1400" spc="-10">
                <a:solidFill>
                  <a:srgbClr val="0D0D0D"/>
                </a:solidFill>
                <a:latin typeface="Consolas"/>
                <a:cs typeface="Consolas"/>
              </a:rPr>
              <a:t>anlamlı</a:t>
            </a:r>
            <a:r>
              <a:rPr dirty="0" sz="14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1400" spc="-10">
                <a:solidFill>
                  <a:srgbClr val="0D0D0D"/>
                </a:solidFill>
                <a:latin typeface="Consolas"/>
                <a:cs typeface="Consolas"/>
              </a:rPr>
              <a:t>bilgi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1243088" y="1828002"/>
            <a:ext cx="4860925" cy="66611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812800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solidFill>
                  <a:srgbClr val="0D0D0D"/>
                </a:solidFill>
                <a:latin typeface="Consolas"/>
                <a:cs typeface="Consolas"/>
              </a:rPr>
              <a:t>taşıyan</a:t>
            </a:r>
            <a:r>
              <a:rPr dirty="0" sz="1400" spc="-3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0D0D0D"/>
                </a:solidFill>
                <a:latin typeface="Consolas"/>
                <a:cs typeface="Consolas"/>
              </a:rPr>
              <a:t>en</a:t>
            </a:r>
            <a:r>
              <a:rPr dirty="0" sz="1400" spc="-3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0D0D0D"/>
                </a:solidFill>
                <a:latin typeface="Consolas"/>
                <a:cs typeface="Consolas"/>
              </a:rPr>
              <a:t>küçük</a:t>
            </a:r>
            <a:r>
              <a:rPr dirty="0" sz="1400" spc="-3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0D0D0D"/>
                </a:solidFill>
                <a:latin typeface="Consolas"/>
                <a:cs typeface="Consolas"/>
              </a:rPr>
              <a:t>birim</a:t>
            </a:r>
            <a:r>
              <a:rPr dirty="0" sz="1400" spc="-3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0D0D0D"/>
                </a:solidFill>
                <a:latin typeface="Consolas"/>
                <a:cs typeface="Consolas"/>
              </a:rPr>
              <a:t>olarak</a:t>
            </a:r>
            <a:r>
              <a:rPr dirty="0" sz="1400" spc="-2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400" spc="-10">
                <a:solidFill>
                  <a:srgbClr val="0D0D0D"/>
                </a:solidFill>
                <a:latin typeface="Consolas"/>
                <a:cs typeface="Consolas"/>
              </a:rPr>
              <a:t>tanımlanır.</a:t>
            </a:r>
            <a:endParaRPr sz="14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400">
              <a:latin typeface="Consolas"/>
              <a:cs typeface="Consolas"/>
            </a:endParaRPr>
          </a:p>
          <a:p>
            <a:pPr marL="354965" indent="-342265">
              <a:lnSpc>
                <a:spcPct val="100000"/>
              </a:lnSpc>
              <a:spcBef>
                <a:spcPts val="5"/>
              </a:spcBef>
              <a:buFont typeface="Wingdings"/>
              <a:buChar char=""/>
              <a:tabLst>
                <a:tab pos="354965" algn="l"/>
              </a:tabLst>
            </a:pPr>
            <a:r>
              <a:rPr dirty="0" sz="1400" b="1">
                <a:solidFill>
                  <a:srgbClr val="0D0D0D"/>
                </a:solidFill>
                <a:latin typeface="Consolas"/>
                <a:cs typeface="Consolas"/>
              </a:rPr>
              <a:t>Kromozom</a:t>
            </a:r>
            <a:r>
              <a:rPr dirty="0" sz="1400" spc="-55" b="1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400" spc="-10" b="1">
                <a:solidFill>
                  <a:srgbClr val="0D0D0D"/>
                </a:solidFill>
                <a:latin typeface="Consolas"/>
                <a:cs typeface="Consolas"/>
              </a:rPr>
              <a:t>(Birey)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1700288" y="2468007"/>
            <a:ext cx="1633855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05"/>
              </a:spcBef>
              <a:buFont typeface="Wingdings"/>
              <a:buChar char=""/>
              <a:tabLst>
                <a:tab pos="354965" algn="l"/>
                <a:tab pos="1129665" algn="l"/>
              </a:tabLst>
            </a:pPr>
            <a:r>
              <a:rPr dirty="0" sz="1400" spc="-10">
                <a:solidFill>
                  <a:srgbClr val="0D0D0D"/>
                </a:solidFill>
                <a:latin typeface="Consolas"/>
                <a:cs typeface="Consolas"/>
              </a:rPr>
              <a:t>Birden</a:t>
            </a:r>
            <a:r>
              <a:rPr dirty="0" sz="14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1400" spc="-20">
                <a:solidFill>
                  <a:srgbClr val="0D0D0D"/>
                </a:solidFill>
                <a:latin typeface="Consolas"/>
                <a:cs typeface="Consolas"/>
              </a:rPr>
              <a:t>fazla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3494080" y="2468007"/>
            <a:ext cx="3812540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688975" algn="l"/>
                <a:tab pos="1169035" algn="l"/>
                <a:tab pos="1845945" algn="l"/>
                <a:tab pos="2719070" algn="l"/>
              </a:tabLst>
            </a:pPr>
            <a:r>
              <a:rPr dirty="0" sz="1400" spc="-10">
                <a:solidFill>
                  <a:srgbClr val="0D0D0D"/>
                </a:solidFill>
                <a:latin typeface="Consolas"/>
                <a:cs typeface="Consolas"/>
              </a:rPr>
              <a:t>genin</a:t>
            </a:r>
            <a:r>
              <a:rPr dirty="0" sz="14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1400" spc="-25">
                <a:solidFill>
                  <a:srgbClr val="0D0D0D"/>
                </a:solidFill>
                <a:latin typeface="Consolas"/>
                <a:cs typeface="Consolas"/>
              </a:rPr>
              <a:t>bir</a:t>
            </a:r>
            <a:r>
              <a:rPr dirty="0" sz="14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1400" spc="-10">
                <a:solidFill>
                  <a:srgbClr val="0D0D0D"/>
                </a:solidFill>
                <a:latin typeface="Consolas"/>
                <a:cs typeface="Consolas"/>
              </a:rPr>
              <a:t>araya</a:t>
            </a:r>
            <a:r>
              <a:rPr dirty="0" sz="14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1400" spc="-10">
                <a:solidFill>
                  <a:srgbClr val="0D0D0D"/>
                </a:solidFill>
                <a:latin typeface="Consolas"/>
                <a:cs typeface="Consolas"/>
              </a:rPr>
              <a:t>gelerek</a:t>
            </a:r>
            <a:r>
              <a:rPr dirty="0" sz="14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1400" spc="-10">
                <a:solidFill>
                  <a:srgbClr val="0D0D0D"/>
                </a:solidFill>
                <a:latin typeface="Consolas"/>
                <a:cs typeface="Consolas"/>
              </a:rPr>
              <a:t>oluşturduğu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1243088" y="2681442"/>
            <a:ext cx="6067425" cy="34397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812800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solidFill>
                  <a:srgbClr val="0D0D0D"/>
                </a:solidFill>
                <a:latin typeface="Consolas"/>
                <a:cs typeface="Consolas"/>
              </a:rPr>
              <a:t>diziye</a:t>
            </a:r>
            <a:r>
              <a:rPr dirty="0" sz="1400" spc="-4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400" spc="-10">
                <a:solidFill>
                  <a:srgbClr val="0D0D0D"/>
                </a:solidFill>
                <a:latin typeface="Consolas"/>
                <a:cs typeface="Consolas"/>
              </a:rPr>
              <a:t>denir.</a:t>
            </a:r>
            <a:endParaRPr sz="1400">
              <a:latin typeface="Consolas"/>
              <a:cs typeface="Consolas"/>
            </a:endParaRPr>
          </a:p>
          <a:p>
            <a:pPr marL="812165" indent="-342265">
              <a:lnSpc>
                <a:spcPct val="100000"/>
              </a:lnSpc>
              <a:buFont typeface="Wingdings"/>
              <a:buChar char=""/>
              <a:tabLst>
                <a:tab pos="812165" algn="l"/>
              </a:tabLst>
            </a:pPr>
            <a:r>
              <a:rPr dirty="0" sz="1400">
                <a:solidFill>
                  <a:srgbClr val="0D0D0D"/>
                </a:solidFill>
                <a:latin typeface="Consolas"/>
                <a:cs typeface="Consolas"/>
              </a:rPr>
              <a:t>Alternatif</a:t>
            </a:r>
            <a:r>
              <a:rPr dirty="0" sz="1400" spc="-5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0D0D0D"/>
                </a:solidFill>
                <a:latin typeface="Consolas"/>
                <a:cs typeface="Consolas"/>
              </a:rPr>
              <a:t>aday</a:t>
            </a:r>
            <a:r>
              <a:rPr dirty="0" sz="1400" spc="-5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0D0D0D"/>
                </a:solidFill>
                <a:latin typeface="Consolas"/>
                <a:cs typeface="Consolas"/>
              </a:rPr>
              <a:t>çözümleri</a:t>
            </a:r>
            <a:r>
              <a:rPr dirty="0" sz="1400" spc="-4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400" spc="-10">
                <a:solidFill>
                  <a:srgbClr val="0D0D0D"/>
                </a:solidFill>
                <a:latin typeface="Consolas"/>
                <a:cs typeface="Consolas"/>
              </a:rPr>
              <a:t>gösterirler.</a:t>
            </a:r>
            <a:endParaRPr sz="14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400">
              <a:latin typeface="Consolas"/>
              <a:cs typeface="Consolas"/>
            </a:endParaRPr>
          </a:p>
          <a:p>
            <a:pPr marL="354965" indent="-342265">
              <a:lnSpc>
                <a:spcPct val="100000"/>
              </a:lnSpc>
              <a:spcBef>
                <a:spcPts val="5"/>
              </a:spcBef>
              <a:buFont typeface="Wingdings"/>
              <a:buChar char=""/>
              <a:tabLst>
                <a:tab pos="354965" algn="l"/>
              </a:tabLst>
            </a:pPr>
            <a:r>
              <a:rPr dirty="0" sz="1400" spc="-10" b="1">
                <a:solidFill>
                  <a:srgbClr val="0D0D0D"/>
                </a:solidFill>
                <a:latin typeface="Consolas"/>
                <a:cs typeface="Consolas"/>
              </a:rPr>
              <a:t>Popülasyon</a:t>
            </a:r>
            <a:endParaRPr sz="1400">
              <a:latin typeface="Consolas"/>
              <a:cs typeface="Consolas"/>
            </a:endParaRPr>
          </a:p>
          <a:p>
            <a:pPr lvl="1" marL="812165" indent="-342265">
              <a:lnSpc>
                <a:spcPct val="100000"/>
              </a:lnSpc>
              <a:buFont typeface="Wingdings"/>
              <a:buChar char=""/>
              <a:tabLst>
                <a:tab pos="812165" algn="l"/>
              </a:tabLst>
            </a:pPr>
            <a:r>
              <a:rPr dirty="0" sz="1400">
                <a:solidFill>
                  <a:srgbClr val="0D0D0D"/>
                </a:solidFill>
                <a:latin typeface="Consolas"/>
                <a:cs typeface="Consolas"/>
              </a:rPr>
              <a:t>Kromozomlardan</a:t>
            </a:r>
            <a:r>
              <a:rPr dirty="0" sz="1400" spc="-6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0D0D0D"/>
                </a:solidFill>
                <a:latin typeface="Consolas"/>
                <a:cs typeface="Consolas"/>
              </a:rPr>
              <a:t>oluşan</a:t>
            </a:r>
            <a:r>
              <a:rPr dirty="0" sz="1400" spc="-5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0D0D0D"/>
                </a:solidFill>
                <a:latin typeface="Consolas"/>
                <a:cs typeface="Consolas"/>
              </a:rPr>
              <a:t>topluluğa</a:t>
            </a:r>
            <a:r>
              <a:rPr dirty="0" sz="1400" spc="-6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400" spc="-10">
                <a:solidFill>
                  <a:srgbClr val="0D0D0D"/>
                </a:solidFill>
                <a:latin typeface="Consolas"/>
                <a:cs typeface="Consolas"/>
              </a:rPr>
              <a:t>denir.</a:t>
            </a:r>
            <a:endParaRPr sz="1400">
              <a:latin typeface="Consolas"/>
              <a:cs typeface="Consolas"/>
            </a:endParaRPr>
          </a:p>
          <a:p>
            <a:pPr lvl="1" marL="812165" indent="-342265">
              <a:lnSpc>
                <a:spcPct val="100000"/>
              </a:lnSpc>
              <a:buFont typeface="Wingdings"/>
              <a:buChar char=""/>
              <a:tabLst>
                <a:tab pos="812165" algn="l"/>
              </a:tabLst>
            </a:pPr>
            <a:r>
              <a:rPr dirty="0" sz="1400">
                <a:solidFill>
                  <a:srgbClr val="0D0D0D"/>
                </a:solidFill>
                <a:latin typeface="Consolas"/>
                <a:cs typeface="Consolas"/>
              </a:rPr>
              <a:t>Geçerli</a:t>
            </a:r>
            <a:r>
              <a:rPr dirty="0" sz="1400" spc="-5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0D0D0D"/>
                </a:solidFill>
                <a:latin typeface="Consolas"/>
                <a:cs typeface="Consolas"/>
              </a:rPr>
              <a:t>alternatif</a:t>
            </a:r>
            <a:r>
              <a:rPr dirty="0" sz="1400" spc="-5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0D0D0D"/>
                </a:solidFill>
                <a:latin typeface="Consolas"/>
                <a:cs typeface="Consolas"/>
              </a:rPr>
              <a:t>çözüm</a:t>
            </a:r>
            <a:r>
              <a:rPr dirty="0" sz="1400" spc="-5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400" spc="-10">
                <a:solidFill>
                  <a:srgbClr val="0D0D0D"/>
                </a:solidFill>
                <a:latin typeface="Consolas"/>
                <a:cs typeface="Consolas"/>
              </a:rPr>
              <a:t>kümesidir.</a:t>
            </a:r>
            <a:endParaRPr sz="1400">
              <a:latin typeface="Consolas"/>
              <a:cs typeface="Consolas"/>
            </a:endParaRPr>
          </a:p>
          <a:p>
            <a:pPr lvl="1" marL="812165" marR="6985" indent="-342900">
              <a:lnSpc>
                <a:spcPct val="100000"/>
              </a:lnSpc>
              <a:buFont typeface="Wingdings"/>
              <a:buChar char=""/>
              <a:tabLst>
                <a:tab pos="812165" algn="l"/>
              </a:tabLst>
            </a:pPr>
            <a:r>
              <a:rPr dirty="0" sz="1400">
                <a:solidFill>
                  <a:srgbClr val="0D0D0D"/>
                </a:solidFill>
                <a:latin typeface="Consolas"/>
                <a:cs typeface="Consolas"/>
              </a:rPr>
              <a:t>Popülasyondaki</a:t>
            </a:r>
            <a:r>
              <a:rPr dirty="0" sz="1400" spc="14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0D0D0D"/>
                </a:solidFill>
                <a:latin typeface="Consolas"/>
                <a:cs typeface="Consolas"/>
              </a:rPr>
              <a:t>birey</a:t>
            </a:r>
            <a:r>
              <a:rPr dirty="0" sz="1400" spc="13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0D0D0D"/>
                </a:solidFill>
                <a:latin typeface="Consolas"/>
                <a:cs typeface="Consolas"/>
              </a:rPr>
              <a:t>sayısı</a:t>
            </a:r>
            <a:r>
              <a:rPr dirty="0" sz="1400" spc="14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0D0D0D"/>
                </a:solidFill>
                <a:latin typeface="Consolas"/>
                <a:cs typeface="Consolas"/>
              </a:rPr>
              <a:t>(kromozom)</a:t>
            </a:r>
            <a:r>
              <a:rPr dirty="0" sz="1400" spc="13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0D0D0D"/>
                </a:solidFill>
                <a:latin typeface="Consolas"/>
                <a:cs typeface="Consolas"/>
              </a:rPr>
              <a:t>genelde</a:t>
            </a:r>
            <a:r>
              <a:rPr dirty="0" sz="1400" spc="13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400" spc="-10">
                <a:solidFill>
                  <a:srgbClr val="0D0D0D"/>
                </a:solidFill>
                <a:latin typeface="Consolas"/>
                <a:cs typeface="Consolas"/>
              </a:rPr>
              <a:t>sabit tutulur.</a:t>
            </a:r>
            <a:endParaRPr sz="1400">
              <a:latin typeface="Consolas"/>
              <a:cs typeface="Consolas"/>
            </a:endParaRPr>
          </a:p>
          <a:p>
            <a:pPr lvl="1" marL="812165" marR="6350" indent="-342900">
              <a:lnSpc>
                <a:spcPct val="100000"/>
              </a:lnSpc>
              <a:buFont typeface="Wingdings"/>
              <a:buChar char=""/>
              <a:tabLst>
                <a:tab pos="812165" algn="l"/>
                <a:tab pos="1489075" algn="l"/>
                <a:tab pos="3051175" algn="l"/>
                <a:tab pos="3727450" algn="l"/>
                <a:tab pos="4502150" algn="l"/>
                <a:tab pos="4982210" algn="l"/>
                <a:tab pos="5757545" algn="l"/>
              </a:tabLst>
            </a:pPr>
            <a:r>
              <a:rPr dirty="0" sz="1400" spc="-10">
                <a:solidFill>
                  <a:srgbClr val="0D0D0D"/>
                </a:solidFill>
                <a:latin typeface="Consolas"/>
                <a:cs typeface="Consolas"/>
              </a:rPr>
              <a:t>GA’da</a:t>
            </a:r>
            <a:r>
              <a:rPr dirty="0" sz="14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1400" spc="-10">
                <a:solidFill>
                  <a:srgbClr val="0D0D0D"/>
                </a:solidFill>
                <a:latin typeface="Consolas"/>
                <a:cs typeface="Consolas"/>
              </a:rPr>
              <a:t>popülasyondaki</a:t>
            </a:r>
            <a:r>
              <a:rPr dirty="0" sz="14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1400" spc="-20">
                <a:solidFill>
                  <a:srgbClr val="0D0D0D"/>
                </a:solidFill>
                <a:latin typeface="Consolas"/>
                <a:cs typeface="Consolas"/>
              </a:rPr>
              <a:t>birey</a:t>
            </a:r>
            <a:r>
              <a:rPr dirty="0" sz="14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1400" spc="-10">
                <a:solidFill>
                  <a:srgbClr val="0D0D0D"/>
                </a:solidFill>
                <a:latin typeface="Consolas"/>
                <a:cs typeface="Consolas"/>
              </a:rPr>
              <a:t>sayısı</a:t>
            </a:r>
            <a:r>
              <a:rPr dirty="0" sz="14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1400" spc="-25">
                <a:solidFill>
                  <a:srgbClr val="0D0D0D"/>
                </a:solidFill>
                <a:latin typeface="Consolas"/>
                <a:cs typeface="Consolas"/>
              </a:rPr>
              <a:t>ile</a:t>
            </a:r>
            <a:r>
              <a:rPr dirty="0" sz="14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1400" spc="-10">
                <a:solidFill>
                  <a:srgbClr val="0D0D0D"/>
                </a:solidFill>
                <a:latin typeface="Consolas"/>
                <a:cs typeface="Consolas"/>
              </a:rPr>
              <a:t>ilgili</a:t>
            </a:r>
            <a:r>
              <a:rPr dirty="0" sz="14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1400" spc="-25">
                <a:solidFill>
                  <a:srgbClr val="0D0D0D"/>
                </a:solidFill>
                <a:latin typeface="Consolas"/>
                <a:cs typeface="Consolas"/>
              </a:rPr>
              <a:t>bir </a:t>
            </a:r>
            <a:r>
              <a:rPr dirty="0" sz="1400">
                <a:solidFill>
                  <a:srgbClr val="0D0D0D"/>
                </a:solidFill>
                <a:latin typeface="Consolas"/>
                <a:cs typeface="Consolas"/>
              </a:rPr>
              <a:t>kural</a:t>
            </a:r>
            <a:r>
              <a:rPr dirty="0" sz="1400" spc="-3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400" spc="-10">
                <a:solidFill>
                  <a:srgbClr val="0D0D0D"/>
                </a:solidFill>
                <a:latin typeface="Consolas"/>
                <a:cs typeface="Consolas"/>
              </a:rPr>
              <a:t>yoktur.</a:t>
            </a:r>
            <a:endParaRPr sz="1400">
              <a:latin typeface="Consolas"/>
              <a:cs typeface="Consolas"/>
            </a:endParaRPr>
          </a:p>
          <a:p>
            <a:pPr lvl="1" marL="812165" indent="-342265">
              <a:lnSpc>
                <a:spcPct val="100000"/>
              </a:lnSpc>
              <a:buFont typeface="Wingdings"/>
              <a:buChar char=""/>
              <a:tabLst>
                <a:tab pos="812165" algn="l"/>
              </a:tabLst>
            </a:pPr>
            <a:r>
              <a:rPr dirty="0" sz="1400">
                <a:solidFill>
                  <a:srgbClr val="0D0D0D"/>
                </a:solidFill>
                <a:latin typeface="Consolas"/>
                <a:cs typeface="Consolas"/>
              </a:rPr>
              <a:t>Popülasyondaki</a:t>
            </a:r>
            <a:r>
              <a:rPr dirty="0" sz="1400" spc="-1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0D0D0D"/>
                </a:solidFill>
                <a:latin typeface="Consolas"/>
                <a:cs typeface="Consolas"/>
              </a:rPr>
              <a:t>kromozom</a:t>
            </a:r>
            <a:r>
              <a:rPr dirty="0" sz="1400" spc="-2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0D0D0D"/>
                </a:solidFill>
                <a:latin typeface="Consolas"/>
                <a:cs typeface="Consolas"/>
              </a:rPr>
              <a:t>sayısı</a:t>
            </a:r>
            <a:r>
              <a:rPr dirty="0" sz="1400" spc="-2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0D0D0D"/>
                </a:solidFill>
                <a:latin typeface="Consolas"/>
                <a:cs typeface="Consolas"/>
              </a:rPr>
              <a:t>arttıkça</a:t>
            </a:r>
            <a:r>
              <a:rPr dirty="0" sz="1400" spc="-1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0D0D0D"/>
                </a:solidFill>
                <a:latin typeface="Consolas"/>
                <a:cs typeface="Consolas"/>
              </a:rPr>
              <a:t>çözüme</a:t>
            </a:r>
            <a:r>
              <a:rPr dirty="0" sz="1400" spc="-2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400" spc="-10">
                <a:solidFill>
                  <a:srgbClr val="0D0D0D"/>
                </a:solidFill>
                <a:latin typeface="Consolas"/>
                <a:cs typeface="Consolas"/>
              </a:rPr>
              <a:t>ulaşma</a:t>
            </a:r>
            <a:endParaRPr sz="1400">
              <a:latin typeface="Consolas"/>
              <a:cs typeface="Consolas"/>
            </a:endParaRPr>
          </a:p>
          <a:p>
            <a:pPr marL="812165">
              <a:lnSpc>
                <a:spcPct val="100000"/>
              </a:lnSpc>
            </a:pPr>
            <a:r>
              <a:rPr dirty="0" sz="1400">
                <a:solidFill>
                  <a:srgbClr val="0D0D0D"/>
                </a:solidFill>
                <a:latin typeface="Consolas"/>
                <a:cs typeface="Consolas"/>
              </a:rPr>
              <a:t>süresi</a:t>
            </a:r>
            <a:r>
              <a:rPr dirty="0" sz="1400" spc="-4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0D0D0D"/>
                </a:solidFill>
                <a:latin typeface="Consolas"/>
                <a:cs typeface="Consolas"/>
              </a:rPr>
              <a:t>(iterasyon</a:t>
            </a:r>
            <a:r>
              <a:rPr dirty="0" sz="1400" spc="-5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0D0D0D"/>
                </a:solidFill>
                <a:latin typeface="Consolas"/>
                <a:cs typeface="Consolas"/>
              </a:rPr>
              <a:t>sayısı)</a:t>
            </a:r>
            <a:r>
              <a:rPr dirty="0" sz="1400" spc="-5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400" spc="-10">
                <a:solidFill>
                  <a:srgbClr val="0D0D0D"/>
                </a:solidFill>
                <a:latin typeface="Consolas"/>
                <a:cs typeface="Consolas"/>
              </a:rPr>
              <a:t>azalır.</a:t>
            </a:r>
            <a:endParaRPr sz="1400">
              <a:latin typeface="Consolas"/>
              <a:cs typeface="Consolas"/>
            </a:endParaRPr>
          </a:p>
          <a:p>
            <a:pPr lvl="1" marL="812800" marR="5080" indent="-342900">
              <a:lnSpc>
                <a:spcPct val="100000"/>
              </a:lnSpc>
              <a:buFont typeface="Wingdings"/>
              <a:buChar char=""/>
              <a:tabLst>
                <a:tab pos="812800" algn="l"/>
                <a:tab pos="1998345" algn="l"/>
                <a:tab pos="2887980" algn="l"/>
                <a:tab pos="3484245" algn="l"/>
                <a:tab pos="3980815" algn="l"/>
                <a:tab pos="4970145" algn="l"/>
              </a:tabLst>
            </a:pPr>
            <a:r>
              <a:rPr dirty="0" sz="1400" spc="-10">
                <a:solidFill>
                  <a:srgbClr val="0D0D0D"/>
                </a:solidFill>
                <a:latin typeface="Consolas"/>
                <a:cs typeface="Consolas"/>
              </a:rPr>
              <a:t>Popülasyon</a:t>
            </a:r>
            <a:r>
              <a:rPr dirty="0" sz="14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1400" spc="-10">
                <a:solidFill>
                  <a:srgbClr val="0D0D0D"/>
                </a:solidFill>
                <a:latin typeface="Consolas"/>
                <a:cs typeface="Consolas"/>
              </a:rPr>
              <a:t>sürekli</a:t>
            </a:r>
            <a:r>
              <a:rPr dirty="0" sz="14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1400" spc="-20">
                <a:solidFill>
                  <a:srgbClr val="0D0D0D"/>
                </a:solidFill>
                <a:latin typeface="Consolas"/>
                <a:cs typeface="Consolas"/>
              </a:rPr>
              <a:t>daha</a:t>
            </a:r>
            <a:r>
              <a:rPr dirty="0" sz="14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1400" spc="-25">
                <a:solidFill>
                  <a:srgbClr val="0D0D0D"/>
                </a:solidFill>
                <a:latin typeface="Consolas"/>
                <a:cs typeface="Consolas"/>
              </a:rPr>
              <a:t>iyi</a:t>
            </a:r>
            <a:r>
              <a:rPr dirty="0" sz="14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1400" spc="-10">
                <a:solidFill>
                  <a:srgbClr val="0D0D0D"/>
                </a:solidFill>
                <a:latin typeface="Consolas"/>
                <a:cs typeface="Consolas"/>
              </a:rPr>
              <a:t>çözümler</a:t>
            </a:r>
            <a:r>
              <a:rPr dirty="0" sz="14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1400" spc="-10">
                <a:solidFill>
                  <a:srgbClr val="0D0D0D"/>
                </a:solidFill>
                <a:latin typeface="Consolas"/>
                <a:cs typeface="Consolas"/>
              </a:rPr>
              <a:t>oluşturmaya </a:t>
            </a:r>
            <a:r>
              <a:rPr dirty="0" sz="1400">
                <a:solidFill>
                  <a:srgbClr val="0D0D0D"/>
                </a:solidFill>
                <a:latin typeface="Consolas"/>
                <a:cs typeface="Consolas"/>
              </a:rPr>
              <a:t>çalıştığı</a:t>
            </a:r>
            <a:r>
              <a:rPr dirty="0" sz="1400" spc="-4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0D0D0D"/>
                </a:solidFill>
                <a:latin typeface="Consolas"/>
                <a:cs typeface="Consolas"/>
              </a:rPr>
              <a:t>için,</a:t>
            </a:r>
            <a:r>
              <a:rPr dirty="0" sz="1400" spc="-4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0D0D0D"/>
                </a:solidFill>
                <a:latin typeface="Consolas"/>
                <a:cs typeface="Consolas"/>
              </a:rPr>
              <a:t>zaman</a:t>
            </a:r>
            <a:r>
              <a:rPr dirty="0" sz="1400" spc="-3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0D0D0D"/>
                </a:solidFill>
                <a:latin typeface="Consolas"/>
                <a:cs typeface="Consolas"/>
              </a:rPr>
              <a:t>içinde</a:t>
            </a:r>
            <a:r>
              <a:rPr dirty="0" sz="1400" spc="-4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400" spc="-10">
                <a:solidFill>
                  <a:srgbClr val="0D0D0D"/>
                </a:solidFill>
                <a:latin typeface="Consolas"/>
                <a:cs typeface="Consolas"/>
              </a:rPr>
              <a:t>değişir.</a:t>
            </a:r>
            <a:endParaRPr sz="1400">
              <a:latin typeface="Consolas"/>
              <a:cs typeface="Consolas"/>
            </a:endParaRPr>
          </a:p>
          <a:p>
            <a:pPr lvl="1" marL="812165" indent="-342265">
              <a:lnSpc>
                <a:spcPct val="100000"/>
              </a:lnSpc>
              <a:buFont typeface="Wingdings"/>
              <a:buChar char=""/>
              <a:tabLst>
                <a:tab pos="812165" algn="l"/>
                <a:tab pos="2097405" algn="l"/>
                <a:tab pos="3383279" algn="l"/>
                <a:tab pos="4570730" algn="l"/>
                <a:tab pos="5660390" algn="l"/>
              </a:tabLst>
            </a:pPr>
            <a:r>
              <a:rPr dirty="0" sz="1400" spc="-10">
                <a:solidFill>
                  <a:srgbClr val="0D0D0D"/>
                </a:solidFill>
                <a:latin typeface="Consolas"/>
                <a:cs typeface="Consolas"/>
              </a:rPr>
              <a:t>Popülasyon</a:t>
            </a:r>
            <a:r>
              <a:rPr dirty="0" sz="14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1400" spc="-10">
                <a:solidFill>
                  <a:srgbClr val="0D0D0D"/>
                </a:solidFill>
                <a:latin typeface="Consolas"/>
                <a:cs typeface="Consolas"/>
              </a:rPr>
              <a:t>büyüklüğü,</a:t>
            </a:r>
            <a:r>
              <a:rPr dirty="0" sz="14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1400" spc="-10">
                <a:solidFill>
                  <a:srgbClr val="0D0D0D"/>
                </a:solidFill>
                <a:latin typeface="Consolas"/>
                <a:cs typeface="Consolas"/>
              </a:rPr>
              <a:t>problemin</a:t>
            </a:r>
            <a:r>
              <a:rPr dirty="0" sz="14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1400" spc="-10">
                <a:solidFill>
                  <a:srgbClr val="0D0D0D"/>
                </a:solidFill>
                <a:latin typeface="Consolas"/>
                <a:cs typeface="Consolas"/>
              </a:rPr>
              <a:t>yapısına</a:t>
            </a:r>
            <a:r>
              <a:rPr dirty="0" sz="14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1400" spc="-20">
                <a:solidFill>
                  <a:srgbClr val="0D0D0D"/>
                </a:solidFill>
                <a:latin typeface="Consolas"/>
                <a:cs typeface="Consolas"/>
              </a:rPr>
              <a:t>göre</a:t>
            </a:r>
            <a:endParaRPr sz="1400">
              <a:latin typeface="Consolas"/>
              <a:cs typeface="Consolas"/>
            </a:endParaRPr>
          </a:p>
          <a:p>
            <a:pPr marL="812165">
              <a:lnSpc>
                <a:spcPct val="100000"/>
              </a:lnSpc>
            </a:pPr>
            <a:r>
              <a:rPr dirty="0" sz="1400" spc="-10">
                <a:solidFill>
                  <a:srgbClr val="0D0D0D"/>
                </a:solidFill>
                <a:latin typeface="Consolas"/>
                <a:cs typeface="Consolas"/>
              </a:rPr>
              <a:t>belirlenmelidir.</a:t>
            </a:r>
            <a:endParaRPr sz="1400">
              <a:latin typeface="Consolas"/>
              <a:cs typeface="Consolas"/>
            </a:endParaRPr>
          </a:p>
        </p:txBody>
      </p:sp>
      <p:pic>
        <p:nvPicPr>
          <p:cNvPr id="15" name="object 15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0018" cy="6857999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638391" y="2034289"/>
            <a:ext cx="4465205" cy="278319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960755">
              <a:lnSpc>
                <a:spcPct val="100000"/>
              </a:lnSpc>
              <a:spcBef>
                <a:spcPts val="100"/>
              </a:spcBef>
            </a:pPr>
            <a:r>
              <a:rPr dirty="0"/>
              <a:t>KLASİK</a:t>
            </a:r>
            <a:r>
              <a:rPr dirty="0" spc="-185"/>
              <a:t> </a:t>
            </a:r>
            <a:r>
              <a:rPr dirty="0"/>
              <a:t>OPTİMİZASYON</a:t>
            </a:r>
            <a:r>
              <a:rPr dirty="0" spc="-185"/>
              <a:t> </a:t>
            </a:r>
            <a:r>
              <a:rPr dirty="0" spc="-10"/>
              <a:t>METOTLARI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5764423" y="777538"/>
            <a:ext cx="3645535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farklı</a:t>
            </a:r>
            <a:r>
              <a:rPr dirty="0" sz="2000" spc="46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problemleri</a:t>
            </a:r>
            <a:r>
              <a:rPr dirty="0" sz="2000" spc="45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çözmek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9586369" y="777538"/>
            <a:ext cx="582295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20">
                <a:solidFill>
                  <a:srgbClr val="0D0D0D"/>
                </a:solidFill>
                <a:latin typeface="Consolas"/>
                <a:cs typeface="Consolas"/>
              </a:rPr>
              <a:t>için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10348366" y="777538"/>
            <a:ext cx="1423035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kullanılan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1242579" y="777538"/>
            <a:ext cx="4345305" cy="6362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Klasik</a:t>
            </a:r>
            <a:r>
              <a:rPr dirty="0" sz="2000" spc="46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optimizasyon</a:t>
            </a:r>
            <a:r>
              <a:rPr dirty="0" sz="2000" spc="459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metotları,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yaygın</a:t>
            </a:r>
            <a:r>
              <a:rPr dirty="0" sz="2000" spc="17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matematiksel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4083398" y="1082439"/>
            <a:ext cx="6547484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ve</a:t>
            </a:r>
            <a:r>
              <a:rPr dirty="0" sz="2000" spc="15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hesaplamalı</a:t>
            </a:r>
            <a:r>
              <a:rPr dirty="0" sz="2000" spc="16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tekniklerdir.</a:t>
            </a:r>
            <a:r>
              <a:rPr dirty="0" sz="2000" spc="16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Bunlar</a:t>
            </a:r>
            <a:r>
              <a:rPr dirty="0" sz="2000" spc="16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genellikle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3273044" y="1082439"/>
            <a:ext cx="8502015" cy="6362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r" marR="6350">
              <a:lnSpc>
                <a:spcPct val="100000"/>
              </a:lnSpc>
              <a:spcBef>
                <a:spcPts val="105"/>
              </a:spcBef>
            </a:pP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belirli</a:t>
            </a:r>
            <a:endParaRPr sz="2000">
              <a:latin typeface="Consolas"/>
              <a:cs typeface="Consolas"/>
            </a:endParaRPr>
          </a:p>
          <a:p>
            <a:pPr algn="r" marR="5080">
              <a:lnSpc>
                <a:spcPct val="100000"/>
              </a:lnSpc>
              <a:tabLst>
                <a:tab pos="1189990" algn="l"/>
                <a:tab pos="2381250" algn="l"/>
                <a:tab pos="2874010" algn="l"/>
                <a:tab pos="4064000" algn="l"/>
                <a:tab pos="4977130" algn="l"/>
                <a:tab pos="6586220" algn="l"/>
                <a:tab pos="7359015" algn="l"/>
              </a:tabLst>
            </a:pP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altında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çalışır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2000" spc="-25">
                <a:solidFill>
                  <a:srgbClr val="0D0D0D"/>
                </a:solidFill>
                <a:latin typeface="Consolas"/>
                <a:cs typeface="Consolas"/>
              </a:rPr>
              <a:t>ve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belirli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tipte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problemler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2000" spc="-20">
                <a:solidFill>
                  <a:srgbClr val="0D0D0D"/>
                </a:solidFill>
                <a:latin typeface="Consolas"/>
                <a:cs typeface="Consolas"/>
              </a:rPr>
              <a:t>için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optimize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1243088" y="1387339"/>
            <a:ext cx="1842770" cy="6362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sınırlılıklar edilmiştir.</a:t>
            </a:r>
            <a:endParaRPr sz="2000">
              <a:latin typeface="Consolas"/>
              <a:cs typeface="Consolas"/>
            </a:endParaRPr>
          </a:p>
        </p:txBody>
      </p:sp>
      <p:pic>
        <p:nvPicPr>
          <p:cNvPr id="10" name="object 10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0018" cy="6857999"/>
          </a:xfrm>
          <a:prstGeom prst="rect">
            <a:avLst/>
          </a:prstGeom>
        </p:spPr>
      </p:pic>
      <p:sp>
        <p:nvSpPr>
          <p:cNvPr id="11" name="object 11" descr=""/>
          <p:cNvSpPr txBox="1"/>
          <p:nvPr/>
        </p:nvSpPr>
        <p:spPr>
          <a:xfrm>
            <a:off x="1243087" y="2276681"/>
            <a:ext cx="416306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 i="1">
                <a:solidFill>
                  <a:srgbClr val="0D0D0D"/>
                </a:solidFill>
                <a:latin typeface="Consolas"/>
                <a:cs typeface="Consolas"/>
              </a:rPr>
              <a:t>Gradyan</a:t>
            </a:r>
            <a:r>
              <a:rPr dirty="0" sz="1800" spc="-25" b="1" i="1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 b="1" i="1">
                <a:solidFill>
                  <a:srgbClr val="0D0D0D"/>
                </a:solidFill>
                <a:latin typeface="Consolas"/>
                <a:cs typeface="Consolas"/>
              </a:rPr>
              <a:t>İnişi</a:t>
            </a:r>
            <a:r>
              <a:rPr dirty="0" sz="1800" spc="-30" b="1" i="1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 b="1" i="1">
                <a:solidFill>
                  <a:srgbClr val="0D0D0D"/>
                </a:solidFill>
                <a:latin typeface="Consolas"/>
                <a:cs typeface="Consolas"/>
              </a:rPr>
              <a:t>(Gradient</a:t>
            </a:r>
            <a:r>
              <a:rPr dirty="0" sz="1800" spc="-20" b="1" i="1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 spc="-10" b="1" i="1">
                <a:solidFill>
                  <a:srgbClr val="0D0D0D"/>
                </a:solidFill>
                <a:latin typeface="Consolas"/>
                <a:cs typeface="Consolas"/>
              </a:rPr>
              <a:t>Descent):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1243544" y="2825322"/>
            <a:ext cx="3583304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61670" algn="l"/>
                <a:tab pos="2315210" algn="l"/>
              </a:tabLst>
            </a:pPr>
            <a:r>
              <a:rPr dirty="0" sz="1800" spc="-25">
                <a:solidFill>
                  <a:srgbClr val="0D0D0D"/>
                </a:solidFill>
                <a:latin typeface="Consolas"/>
                <a:cs typeface="Consolas"/>
              </a:rPr>
              <a:t>Bir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1800" spc="-10">
                <a:solidFill>
                  <a:srgbClr val="0D0D0D"/>
                </a:solidFill>
                <a:latin typeface="Consolas"/>
                <a:cs typeface="Consolas"/>
              </a:rPr>
              <a:t>fonksiyonun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1800" spc="-10">
                <a:solidFill>
                  <a:srgbClr val="0D0D0D"/>
                </a:solidFill>
                <a:latin typeface="Consolas"/>
                <a:cs typeface="Consolas"/>
              </a:rPr>
              <a:t>minimumunu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5074880" y="2825322"/>
            <a:ext cx="52705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20">
                <a:solidFill>
                  <a:srgbClr val="0D0D0D"/>
                </a:solidFill>
                <a:latin typeface="Consolas"/>
                <a:cs typeface="Consolas"/>
              </a:rPr>
              <a:t>veya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1243316" y="3099642"/>
            <a:ext cx="435737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tabLst>
                <a:tab pos="1623060" algn="l"/>
                <a:tab pos="2607310" algn="l"/>
                <a:tab pos="3340735" algn="l"/>
              </a:tabLst>
            </a:pPr>
            <a:r>
              <a:rPr dirty="0" sz="1800" spc="-10">
                <a:solidFill>
                  <a:srgbClr val="0D0D0D"/>
                </a:solidFill>
                <a:latin typeface="Consolas"/>
                <a:cs typeface="Consolas"/>
              </a:rPr>
              <a:t>maksimumunu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1800" spc="-10">
                <a:solidFill>
                  <a:srgbClr val="0D0D0D"/>
                </a:solidFill>
                <a:latin typeface="Consolas"/>
                <a:cs typeface="Consolas"/>
              </a:rPr>
              <a:t>bulmak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1800" spc="-20">
                <a:solidFill>
                  <a:srgbClr val="0D0D0D"/>
                </a:solidFill>
                <a:latin typeface="Consolas"/>
                <a:cs typeface="Consolas"/>
              </a:rPr>
              <a:t>için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1800" spc="-10">
                <a:solidFill>
                  <a:srgbClr val="0D0D0D"/>
                </a:solidFill>
                <a:latin typeface="Consolas"/>
                <a:cs typeface="Consolas"/>
              </a:rPr>
              <a:t>iteratif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bir</a:t>
            </a:r>
            <a:r>
              <a:rPr dirty="0" sz="1800" spc="-4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yaklaşım</a:t>
            </a:r>
            <a:r>
              <a:rPr dirty="0" sz="1800" spc="-1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 spc="-10">
                <a:solidFill>
                  <a:srgbClr val="0D0D0D"/>
                </a:solidFill>
                <a:latin typeface="Consolas"/>
                <a:cs typeface="Consolas"/>
              </a:rPr>
              <a:t>kullanır.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1243316" y="3922602"/>
            <a:ext cx="435927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Gradyan</a:t>
            </a:r>
            <a:r>
              <a:rPr dirty="0" sz="1800" spc="15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inişi,</a:t>
            </a:r>
            <a:r>
              <a:rPr dirty="0" sz="1800" spc="15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fonksiyonun</a:t>
            </a:r>
            <a:r>
              <a:rPr dirty="0" sz="1800" spc="15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 spc="-10">
                <a:solidFill>
                  <a:srgbClr val="0D0D0D"/>
                </a:solidFill>
                <a:latin typeface="Consolas"/>
                <a:cs typeface="Consolas"/>
              </a:rPr>
              <a:t>gradyan</a:t>
            </a:r>
            <a:endParaRPr sz="1800">
              <a:latin typeface="Consolas"/>
              <a:cs typeface="Consolas"/>
            </a:endParaRPr>
          </a:p>
        </p:txBody>
      </p:sp>
      <p:graphicFrame>
        <p:nvGraphicFramePr>
          <p:cNvPr id="16" name="object 16" descr=""/>
          <p:cNvGraphicFramePr>
            <a:graphicFrameLocks noGrp="1"/>
          </p:cNvGraphicFramePr>
          <p:nvPr/>
        </p:nvGraphicFramePr>
        <p:xfrm>
          <a:off x="1224494" y="4268446"/>
          <a:ext cx="4472940" cy="50228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21765"/>
                <a:gridCol w="1362074"/>
                <a:gridCol w="712470"/>
                <a:gridCol w="901064"/>
              </a:tblGrid>
              <a:tr h="251460">
                <a:tc>
                  <a:txBody>
                    <a:bodyPr/>
                    <a:lstStyle/>
                    <a:p>
                      <a:pPr marL="31750">
                        <a:lnSpc>
                          <a:spcPts val="1695"/>
                        </a:lnSpc>
                      </a:pPr>
                      <a:r>
                        <a:rPr dirty="0" sz="1800" spc="-10">
                          <a:solidFill>
                            <a:srgbClr val="0D0D0D"/>
                          </a:solidFill>
                          <a:latin typeface="Consolas"/>
                          <a:cs typeface="Consolas"/>
                        </a:rPr>
                        <a:t>vektörünü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1430">
                        <a:lnSpc>
                          <a:spcPts val="1695"/>
                        </a:lnSpc>
                      </a:pPr>
                      <a:r>
                        <a:rPr dirty="0" sz="1800" spc="-10">
                          <a:solidFill>
                            <a:srgbClr val="0D0D0D"/>
                          </a:solidFill>
                          <a:latin typeface="Consolas"/>
                          <a:cs typeface="Consolas"/>
                        </a:rPr>
                        <a:t>kullanarak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20955">
                        <a:lnSpc>
                          <a:spcPts val="1695"/>
                        </a:lnSpc>
                      </a:pPr>
                      <a:r>
                        <a:rPr dirty="0" sz="1800" spc="-25">
                          <a:solidFill>
                            <a:srgbClr val="0D0D0D"/>
                          </a:solidFill>
                          <a:latin typeface="Consolas"/>
                          <a:cs typeface="Consolas"/>
                        </a:rPr>
                        <a:t>her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24130">
                        <a:lnSpc>
                          <a:spcPts val="1695"/>
                        </a:lnSpc>
                      </a:pPr>
                      <a:r>
                        <a:rPr dirty="0" sz="1800" spc="-10">
                          <a:solidFill>
                            <a:srgbClr val="0D0D0D"/>
                          </a:solidFill>
                          <a:latin typeface="Consolas"/>
                          <a:cs typeface="Consolas"/>
                        </a:rPr>
                        <a:t>adımda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B="0" marT="0"/>
                </a:tc>
              </a:tr>
              <a:tr h="250825">
                <a:tc>
                  <a:txBody>
                    <a:bodyPr/>
                    <a:lstStyle/>
                    <a:p>
                      <a:pPr marL="31750">
                        <a:lnSpc>
                          <a:spcPts val="1875"/>
                        </a:lnSpc>
                      </a:pPr>
                      <a:r>
                        <a:rPr dirty="0" sz="1800" spc="-10">
                          <a:solidFill>
                            <a:srgbClr val="0D0D0D"/>
                          </a:solidFill>
                          <a:latin typeface="Consolas"/>
                          <a:cs typeface="Consolas"/>
                        </a:rPr>
                        <a:t>fonksiyonun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345440">
                        <a:lnSpc>
                          <a:spcPts val="1875"/>
                        </a:lnSpc>
                      </a:pPr>
                      <a:r>
                        <a:rPr dirty="0" sz="1800" spc="-10">
                          <a:solidFill>
                            <a:srgbClr val="0D0D0D"/>
                          </a:solidFill>
                          <a:latin typeface="Consolas"/>
                          <a:cs typeface="Consolas"/>
                        </a:rPr>
                        <a:t>azalan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R="14604">
                        <a:lnSpc>
                          <a:spcPts val="1875"/>
                        </a:lnSpc>
                      </a:pPr>
                      <a:r>
                        <a:rPr dirty="0" sz="1800" spc="-20">
                          <a:solidFill>
                            <a:srgbClr val="0D0D0D"/>
                          </a:solidFill>
                          <a:latin typeface="Consolas"/>
                          <a:cs typeface="Consolas"/>
                        </a:rPr>
                        <a:t>veya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25400">
                        <a:lnSpc>
                          <a:spcPts val="1875"/>
                        </a:lnSpc>
                      </a:pPr>
                      <a:r>
                        <a:rPr dirty="0" sz="1800" spc="-10">
                          <a:solidFill>
                            <a:srgbClr val="0D0D0D"/>
                          </a:solidFill>
                          <a:latin typeface="Consolas"/>
                          <a:cs typeface="Consolas"/>
                        </a:rPr>
                        <a:t>artan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B="0" marT="0"/>
                </a:tc>
              </a:tr>
            </a:tbl>
          </a:graphicData>
        </a:graphic>
      </p:graphicFrame>
      <p:sp>
        <p:nvSpPr>
          <p:cNvPr id="17" name="object 17" descr=""/>
          <p:cNvSpPr txBox="1"/>
          <p:nvPr/>
        </p:nvSpPr>
        <p:spPr>
          <a:xfrm>
            <a:off x="1243316" y="4745562"/>
            <a:ext cx="203073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yönünde</a:t>
            </a:r>
            <a:r>
              <a:rPr dirty="0" sz="1800" spc="-2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 spc="-10">
                <a:solidFill>
                  <a:srgbClr val="0D0D0D"/>
                </a:solidFill>
                <a:latin typeface="Consolas"/>
                <a:cs typeface="Consolas"/>
              </a:rPr>
              <a:t>ilerler.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5936665" y="1826488"/>
            <a:ext cx="5729605" cy="2893695"/>
          </a:xfrm>
          <a:prstGeom prst="rect">
            <a:avLst/>
          </a:prstGeom>
          <a:ln w="9525">
            <a:solidFill>
              <a:srgbClr val="145F82"/>
            </a:solidFill>
          </a:ln>
        </p:spPr>
        <p:txBody>
          <a:bodyPr wrap="square" lIns="0" tIns="35560" rIns="0" bIns="0" rtlCol="0" vert="horz">
            <a:spAutoFit/>
          </a:bodyPr>
          <a:lstStyle/>
          <a:p>
            <a:pPr marL="385445" indent="-294005">
              <a:lnSpc>
                <a:spcPct val="100000"/>
              </a:lnSpc>
              <a:spcBef>
                <a:spcPts val="280"/>
              </a:spcBef>
              <a:buAutoNum type="arabicPeriod"/>
              <a:tabLst>
                <a:tab pos="385445" algn="l"/>
              </a:tabLst>
            </a:pPr>
            <a:r>
              <a:rPr dirty="0" sz="1400">
                <a:latin typeface="Consolas"/>
                <a:cs typeface="Consolas"/>
              </a:rPr>
              <a:t>Başlangıçta</a:t>
            </a:r>
            <a:r>
              <a:rPr dirty="0" sz="1400" spc="-35">
                <a:latin typeface="Consolas"/>
                <a:cs typeface="Consolas"/>
              </a:rPr>
              <a:t> </a:t>
            </a:r>
            <a:r>
              <a:rPr dirty="0" sz="1400">
                <a:latin typeface="Consolas"/>
                <a:cs typeface="Consolas"/>
              </a:rPr>
              <a:t>rastgele</a:t>
            </a:r>
            <a:r>
              <a:rPr dirty="0" sz="1400" spc="-45">
                <a:latin typeface="Consolas"/>
                <a:cs typeface="Consolas"/>
              </a:rPr>
              <a:t> </a:t>
            </a:r>
            <a:r>
              <a:rPr dirty="0" sz="1400">
                <a:latin typeface="Consolas"/>
                <a:cs typeface="Consolas"/>
              </a:rPr>
              <a:t>bir</a:t>
            </a:r>
            <a:r>
              <a:rPr dirty="0" sz="1400" spc="-40">
                <a:latin typeface="Consolas"/>
                <a:cs typeface="Consolas"/>
              </a:rPr>
              <a:t> </a:t>
            </a:r>
            <a:r>
              <a:rPr dirty="0" sz="1400">
                <a:latin typeface="Consolas"/>
                <a:cs typeface="Consolas"/>
              </a:rPr>
              <a:t>başlangıç</a:t>
            </a:r>
            <a:r>
              <a:rPr dirty="0" sz="1400" spc="-45">
                <a:latin typeface="Consolas"/>
                <a:cs typeface="Consolas"/>
              </a:rPr>
              <a:t> </a:t>
            </a:r>
            <a:r>
              <a:rPr dirty="0" sz="1400">
                <a:latin typeface="Consolas"/>
                <a:cs typeface="Consolas"/>
              </a:rPr>
              <a:t>noktası</a:t>
            </a:r>
            <a:r>
              <a:rPr dirty="0" sz="1400" spc="-40">
                <a:latin typeface="Consolas"/>
                <a:cs typeface="Consolas"/>
              </a:rPr>
              <a:t> </a:t>
            </a:r>
            <a:r>
              <a:rPr dirty="0" sz="1400">
                <a:latin typeface="Consolas"/>
                <a:cs typeface="Consolas"/>
              </a:rPr>
              <a:t>seç:</a:t>
            </a:r>
            <a:r>
              <a:rPr dirty="0" sz="1400" spc="-45">
                <a:latin typeface="Consolas"/>
                <a:cs typeface="Consolas"/>
              </a:rPr>
              <a:t> </a:t>
            </a:r>
            <a:r>
              <a:rPr dirty="0" sz="1400" spc="-25">
                <a:latin typeface="Consolas"/>
                <a:cs typeface="Consolas"/>
              </a:rPr>
              <a:t>x0</a:t>
            </a:r>
            <a:endParaRPr sz="1400">
              <a:latin typeface="Consolas"/>
              <a:cs typeface="Consolas"/>
            </a:endParaRPr>
          </a:p>
          <a:p>
            <a:pPr marL="385445" indent="-294005">
              <a:lnSpc>
                <a:spcPct val="100000"/>
              </a:lnSpc>
              <a:buAutoNum type="arabicPeriod"/>
              <a:tabLst>
                <a:tab pos="385445" algn="l"/>
              </a:tabLst>
            </a:pPr>
            <a:r>
              <a:rPr dirty="0" sz="1400">
                <a:latin typeface="Consolas"/>
                <a:cs typeface="Consolas"/>
              </a:rPr>
              <a:t>İterasyon</a:t>
            </a:r>
            <a:r>
              <a:rPr dirty="0" sz="1400" spc="-40">
                <a:latin typeface="Consolas"/>
                <a:cs typeface="Consolas"/>
              </a:rPr>
              <a:t> </a:t>
            </a:r>
            <a:r>
              <a:rPr dirty="0" sz="1400">
                <a:latin typeface="Consolas"/>
                <a:cs typeface="Consolas"/>
              </a:rPr>
              <a:t>sayacını</a:t>
            </a:r>
            <a:r>
              <a:rPr dirty="0" sz="1400" spc="-30">
                <a:latin typeface="Consolas"/>
                <a:cs typeface="Consolas"/>
              </a:rPr>
              <a:t> </a:t>
            </a:r>
            <a:r>
              <a:rPr dirty="0" sz="1400">
                <a:latin typeface="Consolas"/>
                <a:cs typeface="Consolas"/>
              </a:rPr>
              <a:t>başlat:</a:t>
            </a:r>
            <a:r>
              <a:rPr dirty="0" sz="1400" spc="-25">
                <a:latin typeface="Consolas"/>
                <a:cs typeface="Consolas"/>
              </a:rPr>
              <a:t> </a:t>
            </a:r>
            <a:r>
              <a:rPr dirty="0" sz="1400">
                <a:latin typeface="Consolas"/>
                <a:cs typeface="Consolas"/>
              </a:rPr>
              <a:t>iter</a:t>
            </a:r>
            <a:r>
              <a:rPr dirty="0" sz="1400" spc="-40">
                <a:latin typeface="Consolas"/>
                <a:cs typeface="Consolas"/>
              </a:rPr>
              <a:t> </a:t>
            </a:r>
            <a:r>
              <a:rPr dirty="0" sz="1400">
                <a:latin typeface="Consolas"/>
                <a:cs typeface="Consolas"/>
              </a:rPr>
              <a:t>=</a:t>
            </a:r>
            <a:r>
              <a:rPr dirty="0" sz="1400" spc="-25">
                <a:latin typeface="Consolas"/>
                <a:cs typeface="Consolas"/>
              </a:rPr>
              <a:t> </a:t>
            </a:r>
            <a:r>
              <a:rPr dirty="0" sz="1400" spc="-50">
                <a:latin typeface="Consolas"/>
                <a:cs typeface="Consolas"/>
              </a:rPr>
              <a:t>0</a:t>
            </a:r>
            <a:endParaRPr sz="1400">
              <a:latin typeface="Consolas"/>
              <a:cs typeface="Consolas"/>
            </a:endParaRPr>
          </a:p>
          <a:p>
            <a:pPr marL="385445" indent="-294005">
              <a:lnSpc>
                <a:spcPct val="100000"/>
              </a:lnSpc>
              <a:buAutoNum type="arabicPeriod"/>
              <a:tabLst>
                <a:tab pos="385445" algn="l"/>
              </a:tabLst>
            </a:pPr>
            <a:r>
              <a:rPr dirty="0" sz="1400">
                <a:latin typeface="Consolas"/>
                <a:cs typeface="Consolas"/>
              </a:rPr>
              <a:t>Durdurma</a:t>
            </a:r>
            <a:r>
              <a:rPr dirty="0" sz="1400" spc="-25">
                <a:latin typeface="Consolas"/>
                <a:cs typeface="Consolas"/>
              </a:rPr>
              <a:t> </a:t>
            </a:r>
            <a:r>
              <a:rPr dirty="0" sz="1400">
                <a:latin typeface="Consolas"/>
                <a:cs typeface="Consolas"/>
              </a:rPr>
              <a:t>kriterini</a:t>
            </a:r>
            <a:r>
              <a:rPr dirty="0" sz="1400" spc="-25">
                <a:latin typeface="Consolas"/>
                <a:cs typeface="Consolas"/>
              </a:rPr>
              <a:t> </a:t>
            </a:r>
            <a:r>
              <a:rPr dirty="0" sz="1400">
                <a:latin typeface="Consolas"/>
                <a:cs typeface="Consolas"/>
              </a:rPr>
              <a:t>belirle:</a:t>
            </a:r>
            <a:r>
              <a:rPr dirty="0" sz="1400" spc="-30">
                <a:latin typeface="Consolas"/>
                <a:cs typeface="Consolas"/>
              </a:rPr>
              <a:t> </a:t>
            </a:r>
            <a:r>
              <a:rPr dirty="0" sz="1400">
                <a:latin typeface="Consolas"/>
                <a:cs typeface="Consolas"/>
              </a:rPr>
              <a:t>ε</a:t>
            </a:r>
            <a:r>
              <a:rPr dirty="0" sz="1400" spc="-35">
                <a:latin typeface="Consolas"/>
                <a:cs typeface="Consolas"/>
              </a:rPr>
              <a:t> </a:t>
            </a:r>
            <a:r>
              <a:rPr dirty="0" sz="1400">
                <a:latin typeface="Consolas"/>
                <a:cs typeface="Consolas"/>
              </a:rPr>
              <a:t>(örneğin,</a:t>
            </a:r>
            <a:r>
              <a:rPr dirty="0" sz="1400" spc="-35">
                <a:latin typeface="Consolas"/>
                <a:cs typeface="Consolas"/>
              </a:rPr>
              <a:t> </a:t>
            </a:r>
            <a:r>
              <a:rPr dirty="0" sz="1400">
                <a:latin typeface="Consolas"/>
                <a:cs typeface="Consolas"/>
              </a:rPr>
              <a:t>ε</a:t>
            </a:r>
            <a:r>
              <a:rPr dirty="0" sz="1400" spc="-20">
                <a:latin typeface="Consolas"/>
                <a:cs typeface="Consolas"/>
              </a:rPr>
              <a:t> </a:t>
            </a:r>
            <a:r>
              <a:rPr dirty="0" sz="1400">
                <a:latin typeface="Consolas"/>
                <a:cs typeface="Consolas"/>
              </a:rPr>
              <a:t>=</a:t>
            </a:r>
            <a:r>
              <a:rPr dirty="0" sz="1400" spc="-35">
                <a:latin typeface="Consolas"/>
                <a:cs typeface="Consolas"/>
              </a:rPr>
              <a:t> </a:t>
            </a:r>
            <a:r>
              <a:rPr dirty="0" sz="1400" spc="-10">
                <a:latin typeface="Consolas"/>
                <a:cs typeface="Consolas"/>
              </a:rPr>
              <a:t>0.001)</a:t>
            </a:r>
            <a:endParaRPr sz="1400">
              <a:latin typeface="Consolas"/>
              <a:cs typeface="Consolas"/>
            </a:endParaRPr>
          </a:p>
          <a:p>
            <a:pPr marL="385445" indent="-294005">
              <a:lnSpc>
                <a:spcPct val="100000"/>
              </a:lnSpc>
              <a:buAutoNum type="arabicPeriod"/>
              <a:tabLst>
                <a:tab pos="385445" algn="l"/>
              </a:tabLst>
            </a:pPr>
            <a:r>
              <a:rPr dirty="0" sz="1400">
                <a:latin typeface="Consolas"/>
                <a:cs typeface="Consolas"/>
              </a:rPr>
              <a:t>Bir</a:t>
            </a:r>
            <a:r>
              <a:rPr dirty="0" sz="1400" spc="-35">
                <a:latin typeface="Consolas"/>
                <a:cs typeface="Consolas"/>
              </a:rPr>
              <a:t> </a:t>
            </a:r>
            <a:r>
              <a:rPr dirty="0" sz="1400">
                <a:latin typeface="Consolas"/>
                <a:cs typeface="Consolas"/>
              </a:rPr>
              <a:t>önceki</a:t>
            </a:r>
            <a:r>
              <a:rPr dirty="0" sz="1400" spc="-40">
                <a:latin typeface="Consolas"/>
                <a:cs typeface="Consolas"/>
              </a:rPr>
              <a:t> </a:t>
            </a:r>
            <a:r>
              <a:rPr dirty="0" sz="1400">
                <a:latin typeface="Consolas"/>
                <a:cs typeface="Consolas"/>
              </a:rPr>
              <a:t>noktanın</a:t>
            </a:r>
            <a:r>
              <a:rPr dirty="0" sz="1400" spc="-40">
                <a:latin typeface="Consolas"/>
                <a:cs typeface="Consolas"/>
              </a:rPr>
              <a:t> </a:t>
            </a:r>
            <a:r>
              <a:rPr dirty="0" sz="1400">
                <a:latin typeface="Consolas"/>
                <a:cs typeface="Consolas"/>
              </a:rPr>
              <a:t>gradyanını</a:t>
            </a:r>
            <a:r>
              <a:rPr dirty="0" sz="1400" spc="-40">
                <a:latin typeface="Consolas"/>
                <a:cs typeface="Consolas"/>
              </a:rPr>
              <a:t> </a:t>
            </a:r>
            <a:r>
              <a:rPr dirty="0" sz="1400">
                <a:latin typeface="Consolas"/>
                <a:cs typeface="Consolas"/>
              </a:rPr>
              <a:t>başlat:</a:t>
            </a:r>
            <a:r>
              <a:rPr dirty="0" sz="1400" spc="-30">
                <a:latin typeface="Consolas"/>
                <a:cs typeface="Consolas"/>
              </a:rPr>
              <a:t> </a:t>
            </a:r>
            <a:r>
              <a:rPr dirty="0" sz="1400">
                <a:latin typeface="Consolas"/>
                <a:cs typeface="Consolas"/>
              </a:rPr>
              <a:t>grad_prev</a:t>
            </a:r>
            <a:r>
              <a:rPr dirty="0" sz="1400" spc="-35">
                <a:latin typeface="Consolas"/>
                <a:cs typeface="Consolas"/>
              </a:rPr>
              <a:t> </a:t>
            </a:r>
            <a:r>
              <a:rPr dirty="0" sz="1400">
                <a:latin typeface="Consolas"/>
                <a:cs typeface="Consolas"/>
              </a:rPr>
              <a:t>=</a:t>
            </a:r>
            <a:r>
              <a:rPr dirty="0" sz="1400" spc="-40">
                <a:latin typeface="Consolas"/>
                <a:cs typeface="Consolas"/>
              </a:rPr>
              <a:t> </a:t>
            </a:r>
            <a:r>
              <a:rPr dirty="0" sz="1400" spc="-50">
                <a:latin typeface="Consolas"/>
                <a:cs typeface="Consolas"/>
              </a:rPr>
              <a:t>0</a:t>
            </a:r>
            <a:endParaRPr sz="1400">
              <a:latin typeface="Consolas"/>
              <a:cs typeface="Consolas"/>
            </a:endParaRPr>
          </a:p>
          <a:p>
            <a:pPr marL="385445" indent="-294005">
              <a:lnSpc>
                <a:spcPct val="100000"/>
              </a:lnSpc>
              <a:buAutoNum type="arabicPeriod"/>
              <a:tabLst>
                <a:tab pos="385445" algn="l"/>
              </a:tabLst>
            </a:pPr>
            <a:r>
              <a:rPr dirty="0" sz="1400">
                <a:latin typeface="Consolas"/>
                <a:cs typeface="Consolas"/>
              </a:rPr>
              <a:t>Döngü</a:t>
            </a:r>
            <a:r>
              <a:rPr dirty="0" sz="1400" spc="-25">
                <a:latin typeface="Consolas"/>
                <a:cs typeface="Consolas"/>
              </a:rPr>
              <a:t> </a:t>
            </a:r>
            <a:r>
              <a:rPr dirty="0" sz="1400" spc="-10">
                <a:latin typeface="Consolas"/>
                <a:cs typeface="Consolas"/>
              </a:rPr>
              <a:t>başlat:</a:t>
            </a:r>
            <a:endParaRPr sz="1400">
              <a:latin typeface="Consolas"/>
              <a:cs typeface="Consolas"/>
            </a:endParaRPr>
          </a:p>
          <a:p>
            <a:pPr lvl="1" marL="582295" indent="-196850">
              <a:lnSpc>
                <a:spcPct val="100000"/>
              </a:lnSpc>
              <a:buChar char="-"/>
              <a:tabLst>
                <a:tab pos="582295" algn="l"/>
              </a:tabLst>
            </a:pPr>
            <a:r>
              <a:rPr dirty="0" sz="1400">
                <a:latin typeface="Consolas"/>
                <a:cs typeface="Consolas"/>
              </a:rPr>
              <a:t>grad</a:t>
            </a:r>
            <a:r>
              <a:rPr dirty="0" sz="1400" spc="-15">
                <a:latin typeface="Consolas"/>
                <a:cs typeface="Consolas"/>
              </a:rPr>
              <a:t> </a:t>
            </a:r>
            <a:r>
              <a:rPr dirty="0" sz="1400">
                <a:latin typeface="Consolas"/>
                <a:cs typeface="Consolas"/>
              </a:rPr>
              <a:t>= </a:t>
            </a:r>
            <a:r>
              <a:rPr dirty="0" sz="1400" spc="-10">
                <a:latin typeface="Consolas"/>
                <a:cs typeface="Consolas"/>
              </a:rPr>
              <a:t>gradyan_fonksiyonu(x)</a:t>
            </a:r>
            <a:endParaRPr sz="1400">
              <a:latin typeface="Consolas"/>
              <a:cs typeface="Consolas"/>
            </a:endParaRPr>
          </a:p>
          <a:p>
            <a:pPr lvl="1" marL="582295" indent="-196850">
              <a:lnSpc>
                <a:spcPct val="100000"/>
              </a:lnSpc>
              <a:buChar char="-"/>
              <a:tabLst>
                <a:tab pos="582295" algn="l"/>
              </a:tabLst>
            </a:pPr>
            <a:r>
              <a:rPr dirty="0" sz="1400">
                <a:latin typeface="Consolas"/>
                <a:cs typeface="Consolas"/>
              </a:rPr>
              <a:t>Eğer</a:t>
            </a:r>
            <a:r>
              <a:rPr dirty="0" sz="1400" spc="-25">
                <a:latin typeface="Consolas"/>
                <a:cs typeface="Consolas"/>
              </a:rPr>
              <a:t> </a:t>
            </a:r>
            <a:r>
              <a:rPr dirty="0" sz="1400">
                <a:latin typeface="Consolas"/>
                <a:cs typeface="Consolas"/>
              </a:rPr>
              <a:t>||grad</a:t>
            </a:r>
            <a:r>
              <a:rPr dirty="0" sz="1400" spc="-20">
                <a:latin typeface="Consolas"/>
                <a:cs typeface="Consolas"/>
              </a:rPr>
              <a:t> </a:t>
            </a:r>
            <a:r>
              <a:rPr dirty="0" sz="1400">
                <a:latin typeface="Consolas"/>
                <a:cs typeface="Consolas"/>
              </a:rPr>
              <a:t>-</a:t>
            </a:r>
            <a:r>
              <a:rPr dirty="0" sz="1400" spc="-25">
                <a:latin typeface="Consolas"/>
                <a:cs typeface="Consolas"/>
              </a:rPr>
              <a:t> </a:t>
            </a:r>
            <a:r>
              <a:rPr dirty="0" sz="1400">
                <a:latin typeface="Consolas"/>
                <a:cs typeface="Consolas"/>
              </a:rPr>
              <a:t>grad_prev||</a:t>
            </a:r>
            <a:r>
              <a:rPr dirty="0" sz="1400" spc="-20">
                <a:latin typeface="Consolas"/>
                <a:cs typeface="Consolas"/>
              </a:rPr>
              <a:t> </a:t>
            </a:r>
            <a:r>
              <a:rPr dirty="0" sz="1400">
                <a:latin typeface="Consolas"/>
                <a:cs typeface="Consolas"/>
              </a:rPr>
              <a:t>&lt;</a:t>
            </a:r>
            <a:r>
              <a:rPr dirty="0" sz="1400" spc="-20">
                <a:latin typeface="Consolas"/>
                <a:cs typeface="Consolas"/>
              </a:rPr>
              <a:t> </a:t>
            </a:r>
            <a:r>
              <a:rPr dirty="0" sz="1400">
                <a:latin typeface="Consolas"/>
                <a:cs typeface="Consolas"/>
              </a:rPr>
              <a:t>ε</a:t>
            </a:r>
            <a:r>
              <a:rPr dirty="0" sz="1400" spc="-25">
                <a:latin typeface="Consolas"/>
                <a:cs typeface="Consolas"/>
              </a:rPr>
              <a:t> ise</a:t>
            </a:r>
            <a:endParaRPr sz="1400">
              <a:latin typeface="Consolas"/>
              <a:cs typeface="Consolas"/>
            </a:endParaRPr>
          </a:p>
          <a:p>
            <a:pPr marL="877569">
              <a:lnSpc>
                <a:spcPct val="100000"/>
              </a:lnSpc>
              <a:spcBef>
                <a:spcPts val="5"/>
              </a:spcBef>
            </a:pPr>
            <a:r>
              <a:rPr dirty="0" sz="1400">
                <a:latin typeface="Consolas"/>
                <a:cs typeface="Consolas"/>
              </a:rPr>
              <a:t>-</a:t>
            </a:r>
            <a:r>
              <a:rPr dirty="0" sz="1400" spc="-30">
                <a:latin typeface="Consolas"/>
                <a:cs typeface="Consolas"/>
              </a:rPr>
              <a:t> </a:t>
            </a:r>
            <a:r>
              <a:rPr dirty="0" sz="1400">
                <a:latin typeface="Consolas"/>
                <a:cs typeface="Consolas"/>
              </a:rPr>
              <a:t>Döngüyü</a:t>
            </a:r>
            <a:r>
              <a:rPr dirty="0" sz="1400" spc="-25">
                <a:latin typeface="Consolas"/>
                <a:cs typeface="Consolas"/>
              </a:rPr>
              <a:t> </a:t>
            </a:r>
            <a:r>
              <a:rPr dirty="0" sz="1400">
                <a:latin typeface="Consolas"/>
                <a:cs typeface="Consolas"/>
              </a:rPr>
              <a:t>durdur</a:t>
            </a:r>
            <a:r>
              <a:rPr dirty="0" sz="1400" spc="-25">
                <a:latin typeface="Consolas"/>
                <a:cs typeface="Consolas"/>
              </a:rPr>
              <a:t> </a:t>
            </a:r>
            <a:r>
              <a:rPr dirty="0" sz="1400">
                <a:latin typeface="Consolas"/>
                <a:cs typeface="Consolas"/>
              </a:rPr>
              <a:t>ve</a:t>
            </a:r>
            <a:r>
              <a:rPr dirty="0" sz="1400" spc="-30">
                <a:latin typeface="Consolas"/>
                <a:cs typeface="Consolas"/>
              </a:rPr>
              <a:t> </a:t>
            </a:r>
            <a:r>
              <a:rPr dirty="0" sz="1400">
                <a:latin typeface="Consolas"/>
                <a:cs typeface="Consolas"/>
              </a:rPr>
              <a:t>sonucu</a:t>
            </a:r>
            <a:r>
              <a:rPr dirty="0" sz="1400" spc="-25">
                <a:latin typeface="Consolas"/>
                <a:cs typeface="Consolas"/>
              </a:rPr>
              <a:t> </a:t>
            </a:r>
            <a:r>
              <a:rPr dirty="0" sz="1400">
                <a:latin typeface="Consolas"/>
                <a:cs typeface="Consolas"/>
              </a:rPr>
              <a:t>döndür:</a:t>
            </a:r>
            <a:r>
              <a:rPr dirty="0" sz="1400" spc="-25">
                <a:latin typeface="Consolas"/>
                <a:cs typeface="Consolas"/>
              </a:rPr>
              <a:t> </a:t>
            </a:r>
            <a:r>
              <a:rPr dirty="0" sz="1400" spc="-50">
                <a:latin typeface="Consolas"/>
                <a:cs typeface="Consolas"/>
              </a:rPr>
              <a:t>x</a:t>
            </a:r>
            <a:endParaRPr sz="1400">
              <a:latin typeface="Consolas"/>
              <a:cs typeface="Consolas"/>
            </a:endParaRPr>
          </a:p>
          <a:p>
            <a:pPr lvl="1" marL="91440" marR="609600" indent="490855">
              <a:lnSpc>
                <a:spcPct val="100000"/>
              </a:lnSpc>
              <a:buChar char="-"/>
              <a:tabLst>
                <a:tab pos="582295" algn="l"/>
                <a:tab pos="2453640" algn="l"/>
              </a:tabLst>
            </a:pPr>
            <a:r>
              <a:rPr dirty="0" sz="1400">
                <a:latin typeface="Consolas"/>
                <a:cs typeface="Consolas"/>
              </a:rPr>
              <a:t>x</a:t>
            </a:r>
            <a:r>
              <a:rPr dirty="0" sz="1400" spc="5">
                <a:latin typeface="Consolas"/>
                <a:cs typeface="Consolas"/>
              </a:rPr>
              <a:t> </a:t>
            </a:r>
            <a:r>
              <a:rPr dirty="0" sz="1400">
                <a:latin typeface="Consolas"/>
                <a:cs typeface="Consolas"/>
              </a:rPr>
              <a:t>=</a:t>
            </a:r>
            <a:r>
              <a:rPr dirty="0" sz="1400" spc="-5">
                <a:latin typeface="Consolas"/>
                <a:cs typeface="Consolas"/>
              </a:rPr>
              <a:t> </a:t>
            </a:r>
            <a:r>
              <a:rPr dirty="0" sz="1400">
                <a:latin typeface="Consolas"/>
                <a:cs typeface="Consolas"/>
              </a:rPr>
              <a:t>x -</a:t>
            </a:r>
            <a:r>
              <a:rPr dirty="0" sz="1400" spc="-5">
                <a:latin typeface="Consolas"/>
                <a:cs typeface="Consolas"/>
              </a:rPr>
              <a:t> </a:t>
            </a:r>
            <a:r>
              <a:rPr dirty="0" sz="1400">
                <a:latin typeface="Consolas"/>
                <a:cs typeface="Consolas"/>
              </a:rPr>
              <a:t>α</a:t>
            </a:r>
            <a:r>
              <a:rPr dirty="0" sz="1400" spc="10">
                <a:latin typeface="Consolas"/>
                <a:cs typeface="Consolas"/>
              </a:rPr>
              <a:t> </a:t>
            </a:r>
            <a:r>
              <a:rPr dirty="0" sz="1400">
                <a:latin typeface="Consolas"/>
                <a:cs typeface="Consolas"/>
              </a:rPr>
              <a:t>*</a:t>
            </a:r>
            <a:r>
              <a:rPr dirty="0" sz="1400" spc="-5">
                <a:latin typeface="Consolas"/>
                <a:cs typeface="Consolas"/>
              </a:rPr>
              <a:t> </a:t>
            </a:r>
            <a:r>
              <a:rPr dirty="0" sz="1400" spc="-20">
                <a:latin typeface="Consolas"/>
                <a:cs typeface="Consolas"/>
              </a:rPr>
              <a:t>grad</a:t>
            </a:r>
            <a:r>
              <a:rPr dirty="0" sz="1400">
                <a:latin typeface="Consolas"/>
                <a:cs typeface="Consolas"/>
              </a:rPr>
              <a:t>	(α:</a:t>
            </a:r>
            <a:r>
              <a:rPr dirty="0" sz="1400" spc="-30">
                <a:latin typeface="Consolas"/>
                <a:cs typeface="Consolas"/>
              </a:rPr>
              <a:t> </a:t>
            </a:r>
            <a:r>
              <a:rPr dirty="0" sz="1400">
                <a:latin typeface="Consolas"/>
                <a:cs typeface="Consolas"/>
              </a:rPr>
              <a:t>öğrenme</a:t>
            </a:r>
            <a:r>
              <a:rPr dirty="0" sz="1400" spc="-30">
                <a:latin typeface="Consolas"/>
                <a:cs typeface="Consolas"/>
              </a:rPr>
              <a:t> </a:t>
            </a:r>
            <a:r>
              <a:rPr dirty="0" sz="1400">
                <a:latin typeface="Consolas"/>
                <a:cs typeface="Consolas"/>
              </a:rPr>
              <a:t>oranı</a:t>
            </a:r>
            <a:r>
              <a:rPr dirty="0" sz="1400" spc="-15">
                <a:latin typeface="Consolas"/>
                <a:cs typeface="Consolas"/>
              </a:rPr>
              <a:t> </a:t>
            </a:r>
            <a:r>
              <a:rPr dirty="0" sz="1400">
                <a:latin typeface="Consolas"/>
                <a:cs typeface="Consolas"/>
              </a:rPr>
              <a:t>veya</a:t>
            </a:r>
            <a:r>
              <a:rPr dirty="0" sz="1400" spc="-30">
                <a:latin typeface="Consolas"/>
                <a:cs typeface="Consolas"/>
              </a:rPr>
              <a:t> </a:t>
            </a:r>
            <a:r>
              <a:rPr dirty="0" sz="1400" spc="-20">
                <a:latin typeface="Consolas"/>
                <a:cs typeface="Consolas"/>
              </a:rPr>
              <a:t>adım </a:t>
            </a:r>
            <a:r>
              <a:rPr dirty="0" sz="1400" spc="-10">
                <a:latin typeface="Consolas"/>
                <a:cs typeface="Consolas"/>
              </a:rPr>
              <a:t>büyüklüğü)</a:t>
            </a:r>
            <a:endParaRPr sz="1400">
              <a:latin typeface="Consolas"/>
              <a:cs typeface="Consolas"/>
            </a:endParaRPr>
          </a:p>
          <a:p>
            <a:pPr lvl="1" marL="582295" indent="-196850">
              <a:lnSpc>
                <a:spcPct val="100000"/>
              </a:lnSpc>
              <a:buChar char="-"/>
              <a:tabLst>
                <a:tab pos="582295" algn="l"/>
              </a:tabLst>
            </a:pPr>
            <a:r>
              <a:rPr dirty="0" sz="1400">
                <a:latin typeface="Consolas"/>
                <a:cs typeface="Consolas"/>
              </a:rPr>
              <a:t>iter</a:t>
            </a:r>
            <a:r>
              <a:rPr dirty="0" sz="1400" spc="-15">
                <a:latin typeface="Consolas"/>
                <a:cs typeface="Consolas"/>
              </a:rPr>
              <a:t> </a:t>
            </a:r>
            <a:r>
              <a:rPr dirty="0" sz="1400">
                <a:latin typeface="Consolas"/>
                <a:cs typeface="Consolas"/>
              </a:rPr>
              <a:t>= iter</a:t>
            </a:r>
            <a:r>
              <a:rPr dirty="0" sz="1400" spc="-15">
                <a:latin typeface="Consolas"/>
                <a:cs typeface="Consolas"/>
              </a:rPr>
              <a:t> </a:t>
            </a:r>
            <a:r>
              <a:rPr dirty="0" sz="1400">
                <a:latin typeface="Consolas"/>
                <a:cs typeface="Consolas"/>
              </a:rPr>
              <a:t>+</a:t>
            </a:r>
            <a:r>
              <a:rPr dirty="0" sz="1400" spc="-10">
                <a:latin typeface="Consolas"/>
                <a:cs typeface="Consolas"/>
              </a:rPr>
              <a:t> </a:t>
            </a:r>
            <a:r>
              <a:rPr dirty="0" sz="1400" spc="-50">
                <a:latin typeface="Consolas"/>
                <a:cs typeface="Consolas"/>
              </a:rPr>
              <a:t>1</a:t>
            </a:r>
            <a:endParaRPr sz="1400">
              <a:latin typeface="Consolas"/>
              <a:cs typeface="Consolas"/>
            </a:endParaRPr>
          </a:p>
          <a:p>
            <a:pPr lvl="1" marL="582295" indent="-196850">
              <a:lnSpc>
                <a:spcPct val="100000"/>
              </a:lnSpc>
              <a:buChar char="-"/>
              <a:tabLst>
                <a:tab pos="582295" algn="l"/>
              </a:tabLst>
            </a:pPr>
            <a:r>
              <a:rPr dirty="0" sz="1400">
                <a:latin typeface="Consolas"/>
                <a:cs typeface="Consolas"/>
              </a:rPr>
              <a:t>grad_prev</a:t>
            </a:r>
            <a:r>
              <a:rPr dirty="0" sz="1400" spc="-20">
                <a:latin typeface="Consolas"/>
                <a:cs typeface="Consolas"/>
              </a:rPr>
              <a:t> </a:t>
            </a:r>
            <a:r>
              <a:rPr dirty="0" sz="1400">
                <a:latin typeface="Consolas"/>
                <a:cs typeface="Consolas"/>
              </a:rPr>
              <a:t>=</a:t>
            </a:r>
            <a:r>
              <a:rPr dirty="0" sz="1400" spc="-30">
                <a:latin typeface="Consolas"/>
                <a:cs typeface="Consolas"/>
              </a:rPr>
              <a:t> </a:t>
            </a:r>
            <a:r>
              <a:rPr dirty="0" sz="1400" spc="-20">
                <a:latin typeface="Consolas"/>
                <a:cs typeface="Consolas"/>
              </a:rPr>
              <a:t>grad</a:t>
            </a:r>
            <a:endParaRPr sz="1400">
              <a:latin typeface="Consolas"/>
              <a:cs typeface="Consolas"/>
            </a:endParaRPr>
          </a:p>
          <a:p>
            <a:pPr marL="385445" indent="-294005">
              <a:lnSpc>
                <a:spcPct val="100000"/>
              </a:lnSpc>
              <a:buAutoNum type="arabicPeriod"/>
              <a:tabLst>
                <a:tab pos="385445" algn="l"/>
              </a:tabLst>
            </a:pPr>
            <a:r>
              <a:rPr dirty="0" sz="1400">
                <a:latin typeface="Consolas"/>
                <a:cs typeface="Consolas"/>
              </a:rPr>
              <a:t>Döngü</a:t>
            </a:r>
            <a:r>
              <a:rPr dirty="0" sz="1400" spc="-25">
                <a:latin typeface="Consolas"/>
                <a:cs typeface="Consolas"/>
              </a:rPr>
              <a:t> </a:t>
            </a:r>
            <a:r>
              <a:rPr dirty="0" sz="1400" spc="-20">
                <a:latin typeface="Consolas"/>
                <a:cs typeface="Consolas"/>
              </a:rPr>
              <a:t>sonu</a:t>
            </a:r>
            <a:endParaRPr sz="1400">
              <a:latin typeface="Consolas"/>
              <a:cs typeface="Consolas"/>
            </a:endParaRPr>
          </a:p>
        </p:txBody>
      </p:sp>
      <p:pic>
        <p:nvPicPr>
          <p:cNvPr id="19" name="object 1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378688" y="4991155"/>
            <a:ext cx="3051770" cy="1485669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960755">
              <a:lnSpc>
                <a:spcPct val="100000"/>
              </a:lnSpc>
              <a:spcBef>
                <a:spcPts val="100"/>
              </a:spcBef>
            </a:pPr>
            <a:r>
              <a:rPr dirty="0"/>
              <a:t>GA</a:t>
            </a:r>
            <a:r>
              <a:rPr dirty="0" spc="-45"/>
              <a:t> </a:t>
            </a:r>
            <a:r>
              <a:rPr dirty="0" spc="-10"/>
              <a:t>TERİMLERİ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1243088" y="758079"/>
            <a:ext cx="10531475" cy="1671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00"/>
              </a:spcBef>
              <a:buFont typeface="Wingdings"/>
              <a:buChar char=""/>
              <a:tabLst>
                <a:tab pos="354965" algn="l"/>
              </a:tabLst>
            </a:pPr>
            <a:r>
              <a:rPr dirty="0" sz="1800" spc="-10" b="1">
                <a:solidFill>
                  <a:srgbClr val="0D0D0D"/>
                </a:solidFill>
                <a:latin typeface="Consolas"/>
                <a:cs typeface="Consolas"/>
              </a:rPr>
              <a:t>Kodlama</a:t>
            </a:r>
            <a:endParaRPr sz="1800">
              <a:latin typeface="Consolas"/>
              <a:cs typeface="Consolas"/>
            </a:endParaRPr>
          </a:p>
          <a:p>
            <a:pPr lvl="1" marL="812165" indent="-342265">
              <a:lnSpc>
                <a:spcPct val="100000"/>
              </a:lnSpc>
              <a:buFont typeface="Wingdings"/>
              <a:buChar char=""/>
              <a:tabLst>
                <a:tab pos="812165" algn="l"/>
              </a:tabLst>
            </a:pP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Kodlama</a:t>
            </a:r>
            <a:r>
              <a:rPr dirty="0" sz="1800" spc="-2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GA’nın</a:t>
            </a:r>
            <a:r>
              <a:rPr dirty="0" sz="1800" spc="-2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çok</a:t>
            </a:r>
            <a:r>
              <a:rPr dirty="0" sz="1800" spc="-2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önemli</a:t>
            </a:r>
            <a:r>
              <a:rPr dirty="0" sz="1800" spc="-2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bir</a:t>
            </a:r>
            <a:r>
              <a:rPr dirty="0" sz="1800" spc="-1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kısmını</a:t>
            </a:r>
            <a:r>
              <a:rPr dirty="0" sz="1800" spc="-2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 spc="-10">
                <a:solidFill>
                  <a:srgbClr val="0D0D0D"/>
                </a:solidFill>
                <a:latin typeface="Consolas"/>
                <a:cs typeface="Consolas"/>
              </a:rPr>
              <a:t>oluşturmaktadır.</a:t>
            </a:r>
            <a:endParaRPr sz="1800">
              <a:latin typeface="Consolas"/>
              <a:cs typeface="Consolas"/>
            </a:endParaRPr>
          </a:p>
          <a:p>
            <a:pPr lvl="1" marL="812165" indent="-342265">
              <a:lnSpc>
                <a:spcPct val="100000"/>
              </a:lnSpc>
              <a:buFont typeface="Wingdings"/>
              <a:buChar char=""/>
              <a:tabLst>
                <a:tab pos="812165" algn="l"/>
                <a:tab pos="2197735" algn="l"/>
                <a:tab pos="2831465" algn="l"/>
                <a:tab pos="4719955" algn="l"/>
                <a:tab pos="5730240" algn="l"/>
                <a:tab pos="6990715" algn="l"/>
                <a:tab pos="7999095" algn="l"/>
                <a:tab pos="9259570" algn="l"/>
              </a:tabLst>
            </a:pPr>
            <a:r>
              <a:rPr dirty="0" sz="1800" spc="-10">
                <a:solidFill>
                  <a:srgbClr val="0D0D0D"/>
                </a:solidFill>
                <a:latin typeface="Consolas"/>
                <a:cs typeface="Consolas"/>
              </a:rPr>
              <a:t>Probleme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1800" spc="-25">
                <a:solidFill>
                  <a:srgbClr val="0D0D0D"/>
                </a:solidFill>
                <a:latin typeface="Consolas"/>
                <a:cs typeface="Consolas"/>
              </a:rPr>
              <a:t>GA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1800" spc="-10">
                <a:solidFill>
                  <a:srgbClr val="0D0D0D"/>
                </a:solidFill>
                <a:latin typeface="Consolas"/>
                <a:cs typeface="Consolas"/>
              </a:rPr>
              <a:t>uygulanmadan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1800" spc="-10">
                <a:solidFill>
                  <a:srgbClr val="0D0D0D"/>
                </a:solidFill>
                <a:latin typeface="Consolas"/>
                <a:cs typeface="Consolas"/>
              </a:rPr>
              <a:t>önce,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1800" spc="-10">
                <a:solidFill>
                  <a:srgbClr val="0D0D0D"/>
                </a:solidFill>
                <a:latin typeface="Consolas"/>
                <a:cs typeface="Consolas"/>
              </a:rPr>
              <a:t>verinin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1800" spc="-10">
                <a:solidFill>
                  <a:srgbClr val="0D0D0D"/>
                </a:solidFill>
                <a:latin typeface="Consolas"/>
                <a:cs typeface="Consolas"/>
              </a:rPr>
              <a:t>uygun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1800" spc="-10">
                <a:solidFill>
                  <a:srgbClr val="0D0D0D"/>
                </a:solidFill>
                <a:latin typeface="Consolas"/>
                <a:cs typeface="Consolas"/>
              </a:rPr>
              <a:t>şekilde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1800" spc="-10">
                <a:solidFill>
                  <a:srgbClr val="0D0D0D"/>
                </a:solidFill>
                <a:latin typeface="Consolas"/>
                <a:cs typeface="Consolas"/>
              </a:rPr>
              <a:t>kodlanması</a:t>
            </a:r>
            <a:endParaRPr sz="1800">
              <a:latin typeface="Consolas"/>
              <a:cs typeface="Consolas"/>
            </a:endParaRPr>
          </a:p>
          <a:p>
            <a:pPr marL="812165">
              <a:lnSpc>
                <a:spcPct val="100000"/>
              </a:lnSpc>
            </a:pPr>
            <a:r>
              <a:rPr dirty="0" sz="1800" spc="-10">
                <a:solidFill>
                  <a:srgbClr val="0D0D0D"/>
                </a:solidFill>
                <a:latin typeface="Consolas"/>
                <a:cs typeface="Consolas"/>
              </a:rPr>
              <a:t>gerekmektedir.</a:t>
            </a:r>
            <a:endParaRPr sz="1800">
              <a:latin typeface="Consolas"/>
              <a:cs typeface="Consolas"/>
            </a:endParaRPr>
          </a:p>
          <a:p>
            <a:pPr lvl="1" marL="812800" marR="5080" indent="-343535">
              <a:lnSpc>
                <a:spcPct val="100000"/>
              </a:lnSpc>
              <a:buFont typeface="Wingdings"/>
              <a:buChar char=""/>
              <a:tabLst>
                <a:tab pos="812800" algn="l"/>
              </a:tabLst>
            </a:pP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Kurulan</a:t>
            </a:r>
            <a:r>
              <a:rPr dirty="0" sz="1800" spc="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genetik</a:t>
            </a:r>
            <a:r>
              <a:rPr dirty="0" sz="1800" spc="2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modelin</a:t>
            </a:r>
            <a:r>
              <a:rPr dirty="0" sz="1800" spc="3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hızlı</a:t>
            </a:r>
            <a:r>
              <a:rPr dirty="0" sz="1800" spc="2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ve</a:t>
            </a:r>
            <a:r>
              <a:rPr dirty="0" sz="1800" spc="2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güvenilir</a:t>
            </a:r>
            <a:r>
              <a:rPr dirty="0" sz="1800" spc="1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çalışması</a:t>
            </a:r>
            <a:r>
              <a:rPr dirty="0" sz="1800" spc="2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için</a:t>
            </a:r>
            <a:r>
              <a:rPr dirty="0" sz="1800" spc="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bu</a:t>
            </a:r>
            <a:r>
              <a:rPr dirty="0" sz="1800" spc="2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kodlamanın</a:t>
            </a:r>
            <a:r>
              <a:rPr dirty="0" sz="1800" spc="3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 spc="-10">
                <a:solidFill>
                  <a:srgbClr val="0D0D0D"/>
                </a:solidFill>
                <a:latin typeface="Consolas"/>
                <a:cs typeface="Consolas"/>
              </a:rPr>
              <a:t>doğru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yapılması</a:t>
            </a:r>
            <a:r>
              <a:rPr dirty="0" sz="1800" spc="-3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 spc="-10">
                <a:solidFill>
                  <a:srgbClr val="0D0D0D"/>
                </a:solidFill>
                <a:latin typeface="Consolas"/>
                <a:cs typeface="Consolas"/>
              </a:rPr>
              <a:t>gerekmektedir.</a:t>
            </a:r>
            <a:endParaRPr sz="1800">
              <a:latin typeface="Consolas"/>
              <a:cs typeface="Consolas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0018" cy="6857999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1243088" y="2839295"/>
            <a:ext cx="2261235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b="1">
                <a:latin typeface="Consolas"/>
                <a:cs typeface="Consolas"/>
              </a:rPr>
              <a:t>Kodlama</a:t>
            </a:r>
            <a:r>
              <a:rPr dirty="0" sz="2000" spc="-20" b="1">
                <a:latin typeface="Consolas"/>
                <a:cs typeface="Consolas"/>
              </a:rPr>
              <a:t> </a:t>
            </a:r>
            <a:r>
              <a:rPr dirty="0" sz="2000" spc="-10" b="1">
                <a:latin typeface="Consolas"/>
                <a:cs typeface="Consolas"/>
              </a:rPr>
              <a:t>Türleri: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1700288" y="3292345"/>
            <a:ext cx="3126105" cy="11226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00"/>
              </a:spcBef>
              <a:buFont typeface="Wingdings"/>
              <a:buChar char=""/>
              <a:tabLst>
                <a:tab pos="354965" algn="l"/>
              </a:tabLst>
            </a:pP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İkili</a:t>
            </a:r>
            <a:r>
              <a:rPr dirty="0" sz="1800" spc="-2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(Binary)</a:t>
            </a:r>
            <a:r>
              <a:rPr dirty="0" sz="1800" spc="-3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 spc="-10">
                <a:solidFill>
                  <a:srgbClr val="0D0D0D"/>
                </a:solidFill>
                <a:latin typeface="Consolas"/>
                <a:cs typeface="Consolas"/>
              </a:rPr>
              <a:t>kodlama</a:t>
            </a:r>
            <a:endParaRPr sz="1800">
              <a:latin typeface="Consolas"/>
              <a:cs typeface="Consolas"/>
            </a:endParaRPr>
          </a:p>
          <a:p>
            <a:pPr marL="354965" indent="-342265">
              <a:lnSpc>
                <a:spcPct val="100000"/>
              </a:lnSpc>
              <a:buFont typeface="Wingdings"/>
              <a:buChar char=""/>
              <a:tabLst>
                <a:tab pos="354965" algn="l"/>
              </a:tabLst>
            </a:pP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Permütasyon</a:t>
            </a:r>
            <a:r>
              <a:rPr dirty="0" sz="1800" spc="-3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 spc="-10">
                <a:solidFill>
                  <a:srgbClr val="0D0D0D"/>
                </a:solidFill>
                <a:latin typeface="Consolas"/>
                <a:cs typeface="Consolas"/>
              </a:rPr>
              <a:t>Kodlama</a:t>
            </a:r>
            <a:endParaRPr sz="1800">
              <a:latin typeface="Consolas"/>
              <a:cs typeface="Consolas"/>
            </a:endParaRPr>
          </a:p>
          <a:p>
            <a:pPr marL="354965" indent="-342265">
              <a:lnSpc>
                <a:spcPct val="100000"/>
              </a:lnSpc>
              <a:buFont typeface="Wingdings"/>
              <a:buChar char=""/>
              <a:tabLst>
                <a:tab pos="354965" algn="l"/>
              </a:tabLst>
            </a:pP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Değer</a:t>
            </a:r>
            <a:r>
              <a:rPr dirty="0" sz="1800" spc="-2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 spc="-10">
                <a:solidFill>
                  <a:srgbClr val="0D0D0D"/>
                </a:solidFill>
                <a:latin typeface="Consolas"/>
                <a:cs typeface="Consolas"/>
              </a:rPr>
              <a:t>Kodlama</a:t>
            </a:r>
            <a:endParaRPr sz="1800">
              <a:latin typeface="Consolas"/>
              <a:cs typeface="Consolas"/>
            </a:endParaRPr>
          </a:p>
          <a:p>
            <a:pPr marL="354965" indent="-342265">
              <a:lnSpc>
                <a:spcPct val="100000"/>
              </a:lnSpc>
              <a:buFont typeface="Wingdings"/>
              <a:buChar char=""/>
              <a:tabLst>
                <a:tab pos="354965" algn="l"/>
              </a:tabLst>
            </a:pP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Ağaç</a:t>
            </a:r>
            <a:r>
              <a:rPr dirty="0" sz="1800" spc="-2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 spc="-10">
                <a:solidFill>
                  <a:srgbClr val="0D0D0D"/>
                </a:solidFill>
                <a:latin typeface="Consolas"/>
                <a:cs typeface="Consolas"/>
              </a:rPr>
              <a:t>Kodlama</a:t>
            </a:r>
            <a:endParaRPr sz="1800">
              <a:latin typeface="Consolas"/>
              <a:cs typeface="Consolas"/>
            </a:endParaRPr>
          </a:p>
        </p:txBody>
      </p:sp>
      <p:pic>
        <p:nvPicPr>
          <p:cNvPr id="7" name="object 7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246959" y="5244306"/>
            <a:ext cx="2996947" cy="1299010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613377" y="5581801"/>
            <a:ext cx="6284021" cy="733468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164233" y="2886290"/>
            <a:ext cx="3811032" cy="1989871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325351" y="3277762"/>
            <a:ext cx="2190749" cy="2085974"/>
          </a:xfrm>
          <a:prstGeom prst="rect">
            <a:avLst/>
          </a:prstGeom>
        </p:spPr>
      </p:pic>
      <p:sp>
        <p:nvSpPr>
          <p:cNvPr id="11" name="object 11" descr=""/>
          <p:cNvSpPr txBox="1"/>
          <p:nvPr/>
        </p:nvSpPr>
        <p:spPr>
          <a:xfrm>
            <a:off x="5581670" y="2902539"/>
            <a:ext cx="139573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solidFill>
                  <a:srgbClr val="0D0D0D"/>
                </a:solidFill>
                <a:latin typeface="Candara"/>
                <a:cs typeface="Candara"/>
              </a:rPr>
              <a:t>Tree</a:t>
            </a:r>
            <a:r>
              <a:rPr dirty="0" sz="1800" spc="-60">
                <a:solidFill>
                  <a:srgbClr val="0D0D0D"/>
                </a:solidFill>
                <a:latin typeface="Candara"/>
                <a:cs typeface="Candara"/>
              </a:rPr>
              <a:t> </a:t>
            </a:r>
            <a:r>
              <a:rPr dirty="0" sz="1800" spc="-10">
                <a:solidFill>
                  <a:srgbClr val="0D0D0D"/>
                </a:solidFill>
                <a:latin typeface="Candara"/>
                <a:cs typeface="Candara"/>
              </a:rPr>
              <a:t>Encoding</a:t>
            </a:r>
            <a:endParaRPr sz="1800">
              <a:latin typeface="Candara"/>
              <a:cs typeface="Candara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960755">
              <a:lnSpc>
                <a:spcPct val="100000"/>
              </a:lnSpc>
              <a:spcBef>
                <a:spcPts val="100"/>
              </a:spcBef>
            </a:pPr>
            <a:r>
              <a:rPr dirty="0"/>
              <a:t>Kodlama</a:t>
            </a:r>
            <a:r>
              <a:rPr dirty="0" spc="-150"/>
              <a:t> </a:t>
            </a:r>
            <a:r>
              <a:rPr dirty="0" spc="-10"/>
              <a:t>Türleri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1243088" y="758079"/>
            <a:ext cx="10528935" cy="194563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00"/>
              </a:spcBef>
              <a:buFont typeface="Wingdings"/>
              <a:buChar char=""/>
              <a:tabLst>
                <a:tab pos="354965" algn="l"/>
              </a:tabLst>
            </a:pPr>
            <a:r>
              <a:rPr dirty="0" sz="1800" b="1">
                <a:solidFill>
                  <a:srgbClr val="0D0D0D"/>
                </a:solidFill>
                <a:latin typeface="Consolas"/>
                <a:cs typeface="Consolas"/>
              </a:rPr>
              <a:t>İkili</a:t>
            </a:r>
            <a:r>
              <a:rPr dirty="0" sz="1800" spc="-25" b="1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 b="1">
                <a:solidFill>
                  <a:srgbClr val="0D0D0D"/>
                </a:solidFill>
                <a:latin typeface="Consolas"/>
                <a:cs typeface="Consolas"/>
              </a:rPr>
              <a:t>(binary)</a:t>
            </a:r>
            <a:r>
              <a:rPr dirty="0" sz="1800" spc="-30" b="1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 spc="-10" b="1">
                <a:solidFill>
                  <a:srgbClr val="0D0D0D"/>
                </a:solidFill>
                <a:latin typeface="Consolas"/>
                <a:cs typeface="Consolas"/>
              </a:rPr>
              <a:t>kodlama</a:t>
            </a:r>
            <a:endParaRPr sz="1800">
              <a:latin typeface="Consolas"/>
              <a:cs typeface="Consolas"/>
            </a:endParaRPr>
          </a:p>
          <a:p>
            <a:pPr lvl="1" marL="812165" indent="-342265">
              <a:lnSpc>
                <a:spcPct val="100000"/>
              </a:lnSpc>
              <a:buFont typeface="Wingdings"/>
              <a:buChar char=""/>
              <a:tabLst>
                <a:tab pos="812165" algn="l"/>
              </a:tabLst>
            </a:pP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Her</a:t>
            </a:r>
            <a:r>
              <a:rPr dirty="0" sz="1800" spc="-2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kromozom</a:t>
            </a:r>
            <a:r>
              <a:rPr dirty="0" sz="1800" spc="-1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ikili</a:t>
            </a:r>
            <a:r>
              <a:rPr dirty="0" sz="1800" spc="-2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diziye</a:t>
            </a:r>
            <a:r>
              <a:rPr dirty="0" sz="1800" spc="-2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sahiptir</a:t>
            </a:r>
            <a:r>
              <a:rPr dirty="0" sz="1800" spc="-3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{</a:t>
            </a:r>
            <a:r>
              <a:rPr dirty="0" sz="1800" spc="-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0,</a:t>
            </a:r>
            <a:r>
              <a:rPr dirty="0" sz="1800" spc="-2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1</a:t>
            </a:r>
            <a:r>
              <a:rPr dirty="0" sz="1800" spc="-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 spc="-50">
                <a:solidFill>
                  <a:srgbClr val="0D0D0D"/>
                </a:solidFill>
                <a:latin typeface="Consolas"/>
                <a:cs typeface="Consolas"/>
              </a:rPr>
              <a:t>}</a:t>
            </a:r>
            <a:endParaRPr sz="1800">
              <a:latin typeface="Consolas"/>
              <a:cs typeface="Consolas"/>
            </a:endParaRPr>
          </a:p>
          <a:p>
            <a:pPr lvl="1" marL="812165" indent="-342265">
              <a:lnSpc>
                <a:spcPct val="100000"/>
              </a:lnSpc>
              <a:buFont typeface="Wingdings"/>
              <a:buChar char=""/>
              <a:tabLst>
                <a:tab pos="812165" algn="l"/>
              </a:tabLst>
            </a:pP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Bu</a:t>
            </a:r>
            <a:r>
              <a:rPr dirty="0" sz="1800" spc="-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dizideki</a:t>
            </a:r>
            <a:r>
              <a:rPr dirty="0" sz="1800" spc="2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her</a:t>
            </a:r>
            <a:r>
              <a:rPr dirty="0" sz="1800" spc="1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bit,</a:t>
            </a:r>
            <a:r>
              <a:rPr dirty="0" sz="1800" spc="2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çözümün</a:t>
            </a:r>
            <a:r>
              <a:rPr dirty="0" sz="1800" spc="2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belli</a:t>
            </a:r>
            <a:r>
              <a:rPr dirty="0" sz="1800" spc="1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karakteristiğini</a:t>
            </a:r>
            <a:r>
              <a:rPr dirty="0" sz="1800" spc="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temsil</a:t>
            </a:r>
            <a:r>
              <a:rPr dirty="0" sz="1800" spc="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eder</a:t>
            </a:r>
            <a:r>
              <a:rPr dirty="0" sz="1800" spc="1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veya</a:t>
            </a:r>
            <a:r>
              <a:rPr dirty="0" sz="1800" spc="2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tüm</a:t>
            </a:r>
            <a:r>
              <a:rPr dirty="0" sz="1800" spc="2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 spc="-20">
                <a:solidFill>
                  <a:srgbClr val="0D0D0D"/>
                </a:solidFill>
                <a:latin typeface="Consolas"/>
                <a:cs typeface="Consolas"/>
              </a:rPr>
              <a:t>dizi</a:t>
            </a:r>
            <a:endParaRPr sz="1800">
              <a:latin typeface="Consolas"/>
              <a:cs typeface="Consolas"/>
            </a:endParaRPr>
          </a:p>
          <a:p>
            <a:pPr marL="813435">
              <a:lnSpc>
                <a:spcPct val="100000"/>
              </a:lnSpc>
            </a:pP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bir</a:t>
            </a:r>
            <a:r>
              <a:rPr dirty="0" sz="1800" spc="-2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sayıyı</a:t>
            </a:r>
            <a:r>
              <a:rPr dirty="0" sz="1800" spc="-2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temsil</a:t>
            </a:r>
            <a:r>
              <a:rPr dirty="0" sz="1800" spc="-1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 spc="-20">
                <a:solidFill>
                  <a:srgbClr val="0D0D0D"/>
                </a:solidFill>
                <a:latin typeface="Consolas"/>
                <a:cs typeface="Consolas"/>
              </a:rPr>
              <a:t>eder.</a:t>
            </a:r>
            <a:endParaRPr sz="1800">
              <a:latin typeface="Consolas"/>
              <a:cs typeface="Consolas"/>
            </a:endParaRPr>
          </a:p>
          <a:p>
            <a:pPr lvl="1" marL="812165" indent="-342265">
              <a:lnSpc>
                <a:spcPct val="100000"/>
              </a:lnSpc>
              <a:buFont typeface="Wingdings"/>
              <a:buChar char=""/>
              <a:tabLst>
                <a:tab pos="812165" algn="l"/>
              </a:tabLst>
            </a:pP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Kodlamada</a:t>
            </a:r>
            <a:r>
              <a:rPr dirty="0" sz="1800" spc="-4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en</a:t>
            </a:r>
            <a:r>
              <a:rPr dirty="0" sz="1800" spc="-1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sık</a:t>
            </a:r>
            <a:r>
              <a:rPr dirty="0" sz="1800" spc="-2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kullanılan</a:t>
            </a:r>
            <a:r>
              <a:rPr dirty="0" sz="1800" spc="-2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 spc="-10">
                <a:solidFill>
                  <a:srgbClr val="0D0D0D"/>
                </a:solidFill>
                <a:latin typeface="Consolas"/>
                <a:cs typeface="Consolas"/>
              </a:rPr>
              <a:t>yöntemdir.</a:t>
            </a:r>
            <a:endParaRPr sz="18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800">
              <a:latin typeface="Consolas"/>
              <a:cs typeface="Consolas"/>
            </a:endParaRPr>
          </a:p>
          <a:p>
            <a:pPr marL="469265">
              <a:lnSpc>
                <a:spcPct val="100000"/>
              </a:lnSpc>
            </a:pPr>
            <a:r>
              <a:rPr dirty="0" sz="1800" spc="-10">
                <a:solidFill>
                  <a:srgbClr val="0D0D0D"/>
                </a:solidFill>
                <a:latin typeface="Consolas"/>
                <a:cs typeface="Consolas"/>
              </a:rPr>
              <a:t>Örnek:</a:t>
            </a:r>
            <a:endParaRPr sz="1800">
              <a:latin typeface="Consolas"/>
              <a:cs typeface="Consolas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0018" cy="6857999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619755" y="2378964"/>
            <a:ext cx="5551931" cy="879347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684805" y="2425064"/>
            <a:ext cx="5408066" cy="741679"/>
          </a:xfrm>
          <a:prstGeom prst="rect">
            <a:avLst/>
          </a:prstGeom>
        </p:spPr>
      </p:pic>
      <p:graphicFrame>
        <p:nvGraphicFramePr>
          <p:cNvPr id="7" name="object 7" descr=""/>
          <p:cNvGraphicFramePr>
            <a:graphicFrameLocks noGrp="1"/>
          </p:cNvGraphicFramePr>
          <p:nvPr/>
        </p:nvGraphicFramePr>
        <p:xfrm>
          <a:off x="2678452" y="2418707"/>
          <a:ext cx="5497195" cy="74104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94205"/>
                <a:gridCol w="3513454"/>
              </a:tblGrid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dirty="0" sz="1800" spc="85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Kromozom</a:t>
                      </a:r>
                      <a:r>
                        <a:rPr dirty="0" sz="1800" spc="65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800" spc="-5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29845">
                    <a:lnL w="12700">
                      <a:solidFill>
                        <a:srgbClr val="F4C8BD"/>
                      </a:solidFill>
                      <a:prstDash val="solid"/>
                    </a:lnL>
                    <a:lnT w="12700">
                      <a:solidFill>
                        <a:srgbClr val="F4C8BD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dirty="0" sz="1800" spc="-1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101100101100101011100101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29845">
                    <a:lnR w="12700">
                      <a:solidFill>
                        <a:srgbClr val="F4C8BD"/>
                      </a:solidFill>
                      <a:prstDash val="solid"/>
                    </a:lnR>
                    <a:lnT w="12700">
                      <a:solidFill>
                        <a:srgbClr val="F4C8BD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</a:tcPr>
                </a:tc>
              </a:tr>
              <a:tr h="37020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dirty="0" sz="1800" spc="85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Kromozom</a:t>
                      </a:r>
                      <a:r>
                        <a:rPr dirty="0" sz="1800" spc="65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800" spc="55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B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29845">
                    <a:lnL w="12700">
                      <a:solidFill>
                        <a:srgbClr val="F4C8BD"/>
                      </a:solidFill>
                      <a:prstDash val="solid"/>
                    </a:lnL>
                    <a:lnT w="28575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4C8BD"/>
                      </a:solidFill>
                      <a:prstDash val="solid"/>
                    </a:lnB>
                    <a:solidFill>
                      <a:srgbClr val="FFFFFF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dirty="0" sz="1800" spc="-1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111111100000110000011111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29845">
                    <a:lnR w="12700">
                      <a:solidFill>
                        <a:srgbClr val="F4C8BD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4C8BD"/>
                      </a:solidFill>
                      <a:prstDash val="solid"/>
                    </a:lnB>
                    <a:solidFill>
                      <a:srgbClr val="FFFFFF">
                        <a:alpha val="19999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8" name="object 8" descr=""/>
          <p:cNvSpPr txBox="1"/>
          <p:nvPr/>
        </p:nvSpPr>
        <p:spPr>
          <a:xfrm>
            <a:off x="1243088" y="3448304"/>
            <a:ext cx="274955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00"/>
              </a:spcBef>
              <a:buFont typeface="Wingdings"/>
              <a:buChar char=""/>
              <a:tabLst>
                <a:tab pos="354965" algn="l"/>
              </a:tabLst>
            </a:pPr>
            <a:r>
              <a:rPr dirty="0" sz="1800" b="1">
                <a:solidFill>
                  <a:srgbClr val="0D0D0D"/>
                </a:solidFill>
                <a:latin typeface="Consolas"/>
                <a:cs typeface="Consolas"/>
              </a:rPr>
              <a:t>Permütasyon</a:t>
            </a:r>
            <a:r>
              <a:rPr dirty="0" sz="1800" spc="-35" b="1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 spc="-10" b="1">
                <a:solidFill>
                  <a:srgbClr val="0D0D0D"/>
                </a:solidFill>
                <a:latin typeface="Consolas"/>
                <a:cs typeface="Consolas"/>
              </a:rPr>
              <a:t>kodlama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1700288" y="3722623"/>
            <a:ext cx="776414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00"/>
              </a:spcBef>
              <a:buFont typeface="Wingdings"/>
              <a:buChar char=""/>
              <a:tabLst>
                <a:tab pos="354965" algn="l"/>
              </a:tabLst>
            </a:pP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Burada</a:t>
            </a:r>
            <a:r>
              <a:rPr dirty="0" sz="1800" spc="-4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her</a:t>
            </a:r>
            <a:r>
              <a:rPr dirty="0" sz="1800" spc="-3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kromozom,</a:t>
            </a:r>
            <a:r>
              <a:rPr dirty="0" sz="1800" spc="-1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sayıları</a:t>
            </a:r>
            <a:r>
              <a:rPr dirty="0" sz="1800" spc="-2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 b="1">
                <a:solidFill>
                  <a:srgbClr val="0D0D0D"/>
                </a:solidFill>
                <a:latin typeface="Consolas"/>
                <a:cs typeface="Consolas"/>
              </a:rPr>
              <a:t>bir</a:t>
            </a:r>
            <a:r>
              <a:rPr dirty="0" sz="1800" spc="-25" b="1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 b="1">
                <a:solidFill>
                  <a:srgbClr val="0D0D0D"/>
                </a:solidFill>
                <a:latin typeface="Consolas"/>
                <a:cs typeface="Consolas"/>
              </a:rPr>
              <a:t>sırada</a:t>
            </a:r>
            <a:r>
              <a:rPr dirty="0" sz="1800" spc="-20" b="1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temsil</a:t>
            </a:r>
            <a:r>
              <a:rPr dirty="0" sz="1800" spc="-1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 spc="-10">
                <a:solidFill>
                  <a:srgbClr val="0D0D0D"/>
                </a:solidFill>
                <a:latin typeface="Consolas"/>
                <a:cs typeface="Consolas"/>
              </a:rPr>
              <a:t>etmektedir.</a:t>
            </a:r>
            <a:endParaRPr sz="1800">
              <a:latin typeface="Consolas"/>
              <a:cs typeface="Consolas"/>
            </a:endParaRPr>
          </a:p>
          <a:p>
            <a:pPr marL="354965" indent="-342265">
              <a:lnSpc>
                <a:spcPct val="100000"/>
              </a:lnSpc>
              <a:buFont typeface="Wingdings"/>
              <a:buChar char=""/>
              <a:tabLst>
                <a:tab pos="354965" algn="l"/>
                <a:tab pos="2063750" algn="l"/>
                <a:tab pos="3395345" algn="l"/>
                <a:tab pos="4476115" algn="l"/>
                <a:tab pos="5558155" algn="l"/>
                <a:tab pos="6138545" algn="l"/>
              </a:tabLst>
            </a:pPr>
            <a:r>
              <a:rPr dirty="0" sz="1800" spc="-10">
                <a:solidFill>
                  <a:srgbClr val="0D0D0D"/>
                </a:solidFill>
                <a:latin typeface="Consolas"/>
                <a:cs typeface="Consolas"/>
              </a:rPr>
              <a:t>Permütasyon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1800" spc="-10">
                <a:solidFill>
                  <a:srgbClr val="0D0D0D"/>
                </a:solidFill>
                <a:latin typeface="Consolas"/>
                <a:cs typeface="Consolas"/>
              </a:rPr>
              <a:t>kodlama,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1800" spc="-10">
                <a:solidFill>
                  <a:srgbClr val="0D0D0D"/>
                </a:solidFill>
                <a:latin typeface="Consolas"/>
                <a:cs typeface="Consolas"/>
              </a:rPr>
              <a:t>gezgin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1800" spc="-10">
                <a:solidFill>
                  <a:srgbClr val="0D0D0D"/>
                </a:solidFill>
                <a:latin typeface="Consolas"/>
                <a:cs typeface="Consolas"/>
              </a:rPr>
              <a:t>satıcı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1800" spc="-25">
                <a:solidFill>
                  <a:srgbClr val="0D0D0D"/>
                </a:solidFill>
                <a:latin typeface="Consolas"/>
                <a:cs typeface="Consolas"/>
              </a:rPr>
              <a:t>ve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1800" spc="-10">
                <a:solidFill>
                  <a:srgbClr val="0D0D0D"/>
                </a:solidFill>
                <a:latin typeface="Consolas"/>
                <a:cs typeface="Consolas"/>
              </a:rPr>
              <a:t>çizelgeleme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9535096" y="3996944"/>
            <a:ext cx="140525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solidFill>
                  <a:srgbClr val="0D0D0D"/>
                </a:solidFill>
                <a:latin typeface="Consolas"/>
                <a:cs typeface="Consolas"/>
              </a:rPr>
              <a:t>problemleri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11243424" y="3996944"/>
            <a:ext cx="52959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20">
                <a:solidFill>
                  <a:srgbClr val="0D0D0D"/>
                </a:solidFill>
                <a:latin typeface="Consolas"/>
                <a:cs typeface="Consolas"/>
              </a:rPr>
              <a:t>için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1700288" y="4271264"/>
            <a:ext cx="2124075" cy="8483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560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solidFill>
                  <a:srgbClr val="0D0D0D"/>
                </a:solidFill>
                <a:latin typeface="Consolas"/>
                <a:cs typeface="Consolas"/>
              </a:rPr>
              <a:t>kullanışlıdır.</a:t>
            </a:r>
            <a:endParaRPr sz="18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8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dirty="0" sz="1800" spc="-10">
                <a:solidFill>
                  <a:srgbClr val="0D0D0D"/>
                </a:solidFill>
                <a:latin typeface="Consolas"/>
                <a:cs typeface="Consolas"/>
              </a:rPr>
              <a:t>Örnek:</a:t>
            </a:r>
            <a:endParaRPr sz="1800">
              <a:latin typeface="Consolas"/>
              <a:cs typeface="Consolas"/>
            </a:endParaRPr>
          </a:p>
        </p:txBody>
      </p:sp>
      <p:pic>
        <p:nvPicPr>
          <p:cNvPr id="13" name="object 13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572512" y="4768596"/>
            <a:ext cx="4949951" cy="880871"/>
          </a:xfrm>
          <a:prstGeom prst="rect">
            <a:avLst/>
          </a:prstGeom>
        </p:spPr>
      </p:pic>
      <p:pic>
        <p:nvPicPr>
          <p:cNvPr id="14" name="object 14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637802" y="4815992"/>
            <a:ext cx="4805591" cy="741680"/>
          </a:xfrm>
          <a:prstGeom prst="rect">
            <a:avLst/>
          </a:prstGeom>
        </p:spPr>
      </p:pic>
      <p:graphicFrame>
        <p:nvGraphicFramePr>
          <p:cNvPr id="15" name="object 15" descr=""/>
          <p:cNvGraphicFramePr>
            <a:graphicFrameLocks noGrp="1"/>
          </p:cNvGraphicFramePr>
          <p:nvPr/>
        </p:nvGraphicFramePr>
        <p:xfrm>
          <a:off x="2631451" y="4809642"/>
          <a:ext cx="4894580" cy="74104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69490"/>
                <a:gridCol w="2535555"/>
              </a:tblGrid>
              <a:tr h="370840">
                <a:tc>
                  <a:txBody>
                    <a:bodyPr/>
                    <a:lstStyle/>
                    <a:p>
                      <a:pPr algn="r" marR="411480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dirty="0" sz="1800" spc="85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Kromozom</a:t>
                      </a:r>
                      <a:r>
                        <a:rPr dirty="0" sz="1800" spc="65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800" spc="-5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29845">
                    <a:lnL w="12700">
                      <a:solidFill>
                        <a:srgbClr val="F4C8BD"/>
                      </a:solidFill>
                      <a:prstDash val="solid"/>
                    </a:lnL>
                    <a:lnT w="12700">
                      <a:solidFill>
                        <a:srgbClr val="F4C8BD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274955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dirty="0" sz="180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r>
                        <a:rPr dirty="0" sz="1800" spc="37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80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5</a:t>
                      </a:r>
                      <a:r>
                        <a:rPr dirty="0" sz="1800" spc="355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80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3</a:t>
                      </a:r>
                      <a:r>
                        <a:rPr dirty="0" sz="1800" spc="37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80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2</a:t>
                      </a:r>
                      <a:r>
                        <a:rPr dirty="0" sz="1800" spc="355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80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6</a:t>
                      </a:r>
                      <a:r>
                        <a:rPr dirty="0" sz="1800" spc="37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80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4</a:t>
                      </a:r>
                      <a:r>
                        <a:rPr dirty="0" sz="1800" spc="37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80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7</a:t>
                      </a:r>
                      <a:r>
                        <a:rPr dirty="0" sz="1800" spc="355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80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9</a:t>
                      </a:r>
                      <a:r>
                        <a:rPr dirty="0" sz="1800" spc="375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800" spc="-5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8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29845">
                    <a:lnR w="12700">
                      <a:solidFill>
                        <a:srgbClr val="F4C8BD"/>
                      </a:solidFill>
                      <a:prstDash val="solid"/>
                    </a:lnR>
                    <a:lnT w="12700">
                      <a:solidFill>
                        <a:srgbClr val="F4C8BD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</a:tcPr>
                </a:tc>
              </a:tr>
              <a:tr h="370205">
                <a:tc>
                  <a:txBody>
                    <a:bodyPr/>
                    <a:lstStyle/>
                    <a:p>
                      <a:pPr algn="r" marR="408305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dirty="0" sz="1800" spc="85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Kromozom</a:t>
                      </a:r>
                      <a:r>
                        <a:rPr dirty="0" sz="1800" spc="65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800" spc="55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B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29845">
                    <a:lnL w="12700">
                      <a:solidFill>
                        <a:srgbClr val="F4C8BD"/>
                      </a:solidFill>
                      <a:prstDash val="solid"/>
                    </a:lnL>
                    <a:lnT w="28575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4C8BD"/>
                      </a:solidFill>
                      <a:prstDash val="solid"/>
                    </a:lnB>
                    <a:solidFill>
                      <a:srgbClr val="FFFFFF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R="275590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dirty="0" sz="180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8</a:t>
                      </a:r>
                      <a:r>
                        <a:rPr dirty="0" sz="1800" spc="37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80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5</a:t>
                      </a:r>
                      <a:r>
                        <a:rPr dirty="0" sz="1800" spc="355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80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6</a:t>
                      </a:r>
                      <a:r>
                        <a:rPr dirty="0" sz="1800" spc="37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80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7</a:t>
                      </a:r>
                      <a:r>
                        <a:rPr dirty="0" sz="1800" spc="355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80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2</a:t>
                      </a:r>
                      <a:r>
                        <a:rPr dirty="0" sz="1800" spc="37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80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3</a:t>
                      </a:r>
                      <a:r>
                        <a:rPr dirty="0" sz="1800" spc="37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80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r>
                        <a:rPr dirty="0" sz="1800" spc="355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80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4</a:t>
                      </a:r>
                      <a:r>
                        <a:rPr dirty="0" sz="1800" spc="375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800" spc="-5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9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29845">
                    <a:lnR w="12700">
                      <a:solidFill>
                        <a:srgbClr val="F4C8BD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4C8BD"/>
                      </a:solidFill>
                      <a:prstDash val="solid"/>
                    </a:lnB>
                    <a:solidFill>
                      <a:srgbClr val="FFFFFF">
                        <a:alpha val="19999"/>
                      </a:srgb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960755">
              <a:lnSpc>
                <a:spcPct val="100000"/>
              </a:lnSpc>
              <a:spcBef>
                <a:spcPts val="100"/>
              </a:spcBef>
            </a:pPr>
            <a:r>
              <a:rPr dirty="0"/>
              <a:t>Kodlama</a:t>
            </a:r>
            <a:r>
              <a:rPr dirty="0" spc="-150"/>
              <a:t> </a:t>
            </a:r>
            <a:r>
              <a:rPr dirty="0" spc="-10"/>
              <a:t>Türleri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1243088" y="758079"/>
            <a:ext cx="340106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00"/>
              </a:spcBef>
              <a:buFont typeface="Wingdings"/>
              <a:buChar char=""/>
              <a:tabLst>
                <a:tab pos="354965" algn="l"/>
              </a:tabLst>
            </a:pPr>
            <a:r>
              <a:rPr dirty="0" sz="1800" b="1">
                <a:solidFill>
                  <a:srgbClr val="0D0D0D"/>
                </a:solidFill>
                <a:latin typeface="Consolas"/>
                <a:cs typeface="Consolas"/>
              </a:rPr>
              <a:t>Değer</a:t>
            </a:r>
            <a:r>
              <a:rPr dirty="0" sz="1800" spc="-25" b="1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 spc="-10" b="1">
                <a:solidFill>
                  <a:srgbClr val="0D0D0D"/>
                </a:solidFill>
                <a:latin typeface="Consolas"/>
                <a:cs typeface="Consolas"/>
              </a:rPr>
              <a:t>kodlama</a:t>
            </a:r>
            <a:endParaRPr sz="1800">
              <a:latin typeface="Consolas"/>
              <a:cs typeface="Consolas"/>
            </a:endParaRPr>
          </a:p>
          <a:p>
            <a:pPr lvl="1" marL="812165" indent="-342265">
              <a:lnSpc>
                <a:spcPct val="100000"/>
              </a:lnSpc>
              <a:buFont typeface="Wingdings"/>
              <a:buChar char=""/>
              <a:tabLst>
                <a:tab pos="812165" algn="l"/>
                <a:tab pos="1786255" algn="l"/>
                <a:tab pos="2885440" algn="l"/>
              </a:tabLst>
            </a:pPr>
            <a:r>
              <a:rPr dirty="0" sz="1800" spc="-10">
                <a:solidFill>
                  <a:srgbClr val="0D0D0D"/>
                </a:solidFill>
                <a:latin typeface="Consolas"/>
                <a:cs typeface="Consolas"/>
              </a:rPr>
              <a:t>Gerçek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1800" spc="-10">
                <a:solidFill>
                  <a:srgbClr val="0D0D0D"/>
                </a:solidFill>
                <a:latin typeface="Consolas"/>
                <a:cs typeface="Consolas"/>
              </a:rPr>
              <a:t>sayılar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1800" spc="-20">
                <a:solidFill>
                  <a:srgbClr val="0D0D0D"/>
                </a:solidFill>
                <a:latin typeface="Consolas"/>
                <a:cs typeface="Consolas"/>
              </a:rPr>
              <a:t>gibi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4838281" y="1032399"/>
            <a:ext cx="6934834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237615" algn="l"/>
                <a:tab pos="2712720" algn="l"/>
                <a:tab pos="4438015" algn="l"/>
                <a:tab pos="6289675" algn="l"/>
              </a:tabLst>
            </a:pPr>
            <a:r>
              <a:rPr dirty="0" sz="1800" spc="-10">
                <a:solidFill>
                  <a:srgbClr val="0D0D0D"/>
                </a:solidFill>
                <a:latin typeface="Consolas"/>
                <a:cs typeface="Consolas"/>
              </a:rPr>
              <a:t>karmaşık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1800" spc="-10">
                <a:solidFill>
                  <a:srgbClr val="0D0D0D"/>
                </a:solidFill>
                <a:latin typeface="Consolas"/>
                <a:cs typeface="Consolas"/>
              </a:rPr>
              <a:t>değerlerin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1800" spc="-10">
                <a:solidFill>
                  <a:srgbClr val="0D0D0D"/>
                </a:solidFill>
                <a:latin typeface="Consolas"/>
                <a:cs typeface="Consolas"/>
              </a:rPr>
              <a:t>kullanıldığı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1800" spc="-10">
                <a:solidFill>
                  <a:srgbClr val="0D0D0D"/>
                </a:solidFill>
                <a:latin typeface="Consolas"/>
                <a:cs typeface="Consolas"/>
              </a:rPr>
              <a:t>problemlerde,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1800" spc="-10">
                <a:solidFill>
                  <a:srgbClr val="0D0D0D"/>
                </a:solidFill>
                <a:latin typeface="Consolas"/>
                <a:cs typeface="Consolas"/>
              </a:rPr>
              <a:t>ikili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2043645" y="1306719"/>
            <a:ext cx="8173084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kodlama</a:t>
            </a:r>
            <a:r>
              <a:rPr dirty="0" sz="1800" spc="-2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zor</a:t>
            </a:r>
            <a:r>
              <a:rPr dirty="0" sz="1800" spc="-2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olduğu</a:t>
            </a:r>
            <a:r>
              <a:rPr dirty="0" sz="1800" spc="-3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için</a:t>
            </a:r>
            <a:r>
              <a:rPr dirty="0" sz="1800" spc="-1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doğrudan</a:t>
            </a:r>
            <a:r>
              <a:rPr dirty="0" sz="1800" spc="-2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değer</a:t>
            </a:r>
            <a:r>
              <a:rPr dirty="0" sz="1800" spc="-3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kodlanması</a:t>
            </a:r>
            <a:r>
              <a:rPr dirty="0" sz="1800" spc="-3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 spc="-10">
                <a:solidFill>
                  <a:srgbClr val="0D0D0D"/>
                </a:solidFill>
                <a:latin typeface="Consolas"/>
                <a:cs typeface="Consolas"/>
              </a:rPr>
              <a:t>kullanılabilir.</a:t>
            </a:r>
            <a:endParaRPr sz="1800">
              <a:latin typeface="Consolas"/>
              <a:cs typeface="Consolas"/>
            </a:endParaRPr>
          </a:p>
        </p:txBody>
      </p:sp>
      <p:pic>
        <p:nvPicPr>
          <p:cNvPr id="6" name="object 6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0018" cy="6857999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214372" y="1840992"/>
            <a:ext cx="8595359" cy="1313687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279586" y="1887867"/>
            <a:ext cx="8458200" cy="1176337"/>
          </a:xfrm>
          <a:prstGeom prst="rect">
            <a:avLst/>
          </a:prstGeom>
        </p:spPr>
      </p:pic>
      <p:graphicFrame>
        <p:nvGraphicFramePr>
          <p:cNvPr id="9" name="object 9" descr=""/>
          <p:cNvGraphicFramePr>
            <a:graphicFrameLocks noGrp="1"/>
          </p:cNvGraphicFramePr>
          <p:nvPr/>
        </p:nvGraphicFramePr>
        <p:xfrm>
          <a:off x="2273232" y="1881524"/>
          <a:ext cx="8547100" cy="11753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320415"/>
                <a:gridCol w="5137150"/>
              </a:tblGrid>
              <a:tr h="384810">
                <a:tc>
                  <a:txBody>
                    <a:bodyPr/>
                    <a:lstStyle/>
                    <a:p>
                      <a:pPr algn="r" marR="845819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dirty="0" sz="1800" spc="85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Kromozom</a:t>
                      </a:r>
                      <a:r>
                        <a:rPr dirty="0" sz="1800" spc="65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800" spc="-5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28575">
                    <a:lnL w="12700">
                      <a:solidFill>
                        <a:srgbClr val="F4C8BD"/>
                      </a:solidFill>
                      <a:prstDash val="solid"/>
                    </a:lnL>
                    <a:lnT w="12700">
                      <a:solidFill>
                        <a:srgbClr val="F4C8BD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 marL="314325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dirty="0" sz="180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1.2324</a:t>
                      </a:r>
                      <a:r>
                        <a:rPr dirty="0" sz="1800" spc="10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 </a:t>
                      </a:r>
                      <a:r>
                        <a:rPr dirty="0" sz="180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5.3243</a:t>
                      </a:r>
                      <a:r>
                        <a:rPr dirty="0" sz="1800" spc="105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 </a:t>
                      </a:r>
                      <a:r>
                        <a:rPr dirty="0" sz="180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0.4556</a:t>
                      </a:r>
                      <a:r>
                        <a:rPr dirty="0" sz="1800" spc="114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 </a:t>
                      </a:r>
                      <a:r>
                        <a:rPr dirty="0" sz="180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2.3293</a:t>
                      </a:r>
                      <a:r>
                        <a:rPr dirty="0" sz="1800" spc="105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 </a:t>
                      </a:r>
                      <a:r>
                        <a:rPr dirty="0" sz="1800" spc="-1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2.4545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28575">
                    <a:lnR w="12700">
                      <a:solidFill>
                        <a:srgbClr val="F4C8BD"/>
                      </a:solidFill>
                      <a:prstDash val="solid"/>
                    </a:lnR>
                    <a:lnT w="12700">
                      <a:solidFill>
                        <a:srgbClr val="F4C8BD"/>
                      </a:solidFill>
                      <a:prstDash val="solid"/>
                    </a:lnT>
                  </a:tcPr>
                </a:tc>
              </a:tr>
              <a:tr h="385445">
                <a:tc>
                  <a:txBody>
                    <a:bodyPr/>
                    <a:lstStyle/>
                    <a:p>
                      <a:pPr algn="r" marR="842644">
                        <a:lnSpc>
                          <a:spcPct val="100000"/>
                        </a:lnSpc>
                        <a:spcBef>
                          <a:spcPts val="385"/>
                        </a:spcBef>
                      </a:pPr>
                      <a:r>
                        <a:rPr dirty="0" sz="1800" spc="85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Kromozom</a:t>
                      </a:r>
                      <a:r>
                        <a:rPr dirty="0" sz="1800" spc="65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800" spc="55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B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48895">
                    <a:lnL w="12700">
                      <a:solidFill>
                        <a:srgbClr val="F4C8BD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algn="ctr" marL="306705">
                        <a:lnSpc>
                          <a:spcPct val="100000"/>
                        </a:lnSpc>
                        <a:spcBef>
                          <a:spcPts val="385"/>
                        </a:spcBef>
                      </a:pPr>
                      <a:r>
                        <a:rPr dirty="0" sz="1800" spc="10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ABDJE</a:t>
                      </a:r>
                      <a:r>
                        <a:rPr dirty="0" sz="1800" spc="5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800" spc="10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IFJDH</a:t>
                      </a:r>
                      <a:r>
                        <a:rPr dirty="0" sz="180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800" spc="11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DIERJ</a:t>
                      </a:r>
                      <a:r>
                        <a:rPr dirty="0" sz="1800" spc="4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800" spc="135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FDLDF</a:t>
                      </a:r>
                      <a:r>
                        <a:rPr dirty="0" sz="1800" spc="-1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800" spc="9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LFEGT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48895">
                    <a:lnR w="12700">
                      <a:solidFill>
                        <a:srgbClr val="F4C8BD"/>
                      </a:solidFill>
                      <a:prstDash val="solid"/>
                    </a:lnR>
                  </a:tcPr>
                </a:tc>
              </a:tr>
              <a:tr h="405130">
                <a:tc>
                  <a:txBody>
                    <a:bodyPr/>
                    <a:lstStyle/>
                    <a:p>
                      <a:pPr algn="r" marR="831215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dirty="0" sz="1800" spc="85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Kromozom</a:t>
                      </a:r>
                      <a:r>
                        <a:rPr dirty="0" sz="1800" spc="65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800" spc="225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29845">
                    <a:lnL w="12700">
                      <a:solidFill>
                        <a:srgbClr val="F4C8BD"/>
                      </a:solidFill>
                      <a:prstDash val="solid"/>
                    </a:lnL>
                    <a:lnB w="12700">
                      <a:solidFill>
                        <a:srgbClr val="F4C8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312420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dirty="0" sz="1800" spc="8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(back),</a:t>
                      </a:r>
                      <a:r>
                        <a:rPr dirty="0" sz="1800" spc="11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800" spc="8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(back),</a:t>
                      </a:r>
                      <a:r>
                        <a:rPr dirty="0" sz="1800" spc="11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800" spc="1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(right),</a:t>
                      </a:r>
                      <a:r>
                        <a:rPr dirty="0" sz="1800" spc="125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800" spc="1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(forward),</a:t>
                      </a:r>
                      <a:r>
                        <a:rPr dirty="0" sz="1800" spc="13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800" spc="-1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(left)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29845">
                    <a:lnR w="12700">
                      <a:solidFill>
                        <a:srgbClr val="F4C8BD"/>
                      </a:solidFill>
                      <a:prstDash val="solid"/>
                    </a:lnR>
                    <a:lnB w="12700">
                      <a:solidFill>
                        <a:srgbClr val="F4C8BD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10" name="object 10" descr=""/>
          <p:cNvSpPr txBox="1"/>
          <p:nvPr/>
        </p:nvSpPr>
        <p:spPr>
          <a:xfrm>
            <a:off x="1243088" y="3542583"/>
            <a:ext cx="187198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00"/>
              </a:spcBef>
              <a:buFont typeface="Wingdings"/>
              <a:buChar char=""/>
              <a:tabLst>
                <a:tab pos="354965" algn="l"/>
              </a:tabLst>
            </a:pPr>
            <a:r>
              <a:rPr dirty="0" sz="1800" b="1">
                <a:solidFill>
                  <a:srgbClr val="0D0D0D"/>
                </a:solidFill>
                <a:latin typeface="Consolas"/>
                <a:cs typeface="Consolas"/>
              </a:rPr>
              <a:t>Ağaç</a:t>
            </a:r>
            <a:r>
              <a:rPr dirty="0" sz="1800" spc="-20" b="1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 spc="-10" b="1">
                <a:solidFill>
                  <a:srgbClr val="0D0D0D"/>
                </a:solidFill>
                <a:latin typeface="Consolas"/>
                <a:cs typeface="Consolas"/>
              </a:rPr>
              <a:t>kodlama</a:t>
            </a:r>
            <a:endParaRPr sz="1800">
              <a:latin typeface="Consolas"/>
              <a:cs typeface="Consolas"/>
            </a:endParaRPr>
          </a:p>
          <a:p>
            <a:pPr lvl="1" marL="812165" indent="-342265">
              <a:lnSpc>
                <a:spcPct val="100000"/>
              </a:lnSpc>
              <a:buFont typeface="Wingdings"/>
              <a:buChar char=""/>
              <a:tabLst>
                <a:tab pos="812165" algn="l"/>
              </a:tabLst>
            </a:pPr>
            <a:r>
              <a:rPr dirty="0" sz="1800" spc="-10">
                <a:solidFill>
                  <a:srgbClr val="0D0D0D"/>
                </a:solidFill>
                <a:latin typeface="Consolas"/>
                <a:cs typeface="Consolas"/>
              </a:rPr>
              <a:t>Değişen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3195332" y="3816903"/>
            <a:ext cx="526224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164590" algn="l"/>
                <a:tab pos="2693035" algn="l"/>
                <a:tab pos="3470275" algn="l"/>
                <a:tab pos="4747260" algn="l"/>
              </a:tabLst>
            </a:pPr>
            <a:r>
              <a:rPr dirty="0" sz="1800" spc="-10">
                <a:solidFill>
                  <a:srgbClr val="0D0D0D"/>
                </a:solidFill>
                <a:latin typeface="Consolas"/>
                <a:cs typeface="Consolas"/>
              </a:rPr>
              <a:t>gelişen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1800" spc="-10">
                <a:solidFill>
                  <a:srgbClr val="0D0D0D"/>
                </a:solidFill>
                <a:latin typeface="Consolas"/>
                <a:cs typeface="Consolas"/>
              </a:rPr>
              <a:t>programlar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1800" spc="-20">
                <a:solidFill>
                  <a:srgbClr val="0D0D0D"/>
                </a:solidFill>
                <a:latin typeface="Consolas"/>
                <a:cs typeface="Consolas"/>
              </a:rPr>
              <a:t>veya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1800" spc="-10">
                <a:solidFill>
                  <a:srgbClr val="0D0D0D"/>
                </a:solidFill>
                <a:latin typeface="Consolas"/>
                <a:cs typeface="Consolas"/>
              </a:rPr>
              <a:t>değerler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1800" spc="-20">
                <a:solidFill>
                  <a:srgbClr val="0D0D0D"/>
                </a:solidFill>
                <a:latin typeface="Consolas"/>
                <a:cs typeface="Consolas"/>
              </a:rPr>
              <a:t>için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1700288" y="4091223"/>
            <a:ext cx="406527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560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solidFill>
                  <a:srgbClr val="0D0D0D"/>
                </a:solidFill>
                <a:latin typeface="Consolas"/>
                <a:cs typeface="Consolas"/>
              </a:rPr>
              <a:t>kullanılır.</a:t>
            </a:r>
            <a:endParaRPr sz="1800">
              <a:latin typeface="Consolas"/>
              <a:cs typeface="Consolas"/>
            </a:endParaRPr>
          </a:p>
          <a:p>
            <a:pPr marL="354965" indent="-342265">
              <a:lnSpc>
                <a:spcPct val="100000"/>
              </a:lnSpc>
              <a:buFont typeface="Wingdings"/>
              <a:buChar char=""/>
              <a:tabLst>
                <a:tab pos="354965" algn="l"/>
                <a:tab pos="1827530" algn="l"/>
                <a:tab pos="3048000" algn="l"/>
              </a:tabLst>
            </a:pPr>
            <a:r>
              <a:rPr dirty="0" sz="1800" spc="-10">
                <a:solidFill>
                  <a:srgbClr val="0D0D0D"/>
                </a:solidFill>
                <a:latin typeface="Consolas"/>
                <a:cs typeface="Consolas"/>
              </a:rPr>
              <a:t>Çoğunlukla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1800" spc="-10">
                <a:solidFill>
                  <a:srgbClr val="0D0D0D"/>
                </a:solidFill>
                <a:latin typeface="Consolas"/>
                <a:cs typeface="Consolas"/>
              </a:rPr>
              <a:t>ifadesel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1800" spc="-10">
                <a:solidFill>
                  <a:srgbClr val="0D0D0D"/>
                </a:solidFill>
                <a:latin typeface="Consolas"/>
                <a:cs typeface="Consolas"/>
              </a:rPr>
              <a:t>çözümler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5956820" y="4365543"/>
            <a:ext cx="250126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82980" algn="l"/>
              </a:tabLst>
            </a:pPr>
            <a:r>
              <a:rPr dirty="0" sz="1800" spc="-10">
                <a:solidFill>
                  <a:srgbClr val="0D0D0D"/>
                </a:solidFill>
                <a:latin typeface="Consolas"/>
                <a:cs typeface="Consolas"/>
              </a:rPr>
              <a:t>içeren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1800" spc="-10">
                <a:solidFill>
                  <a:srgbClr val="0D0D0D"/>
                </a:solidFill>
                <a:latin typeface="Consolas"/>
                <a:cs typeface="Consolas"/>
              </a:rPr>
              <a:t>problemlerde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2043417" y="4639863"/>
            <a:ext cx="591693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kullanılır,</a:t>
            </a:r>
            <a:r>
              <a:rPr dirty="0" sz="1800" spc="-3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her</a:t>
            </a:r>
            <a:r>
              <a:rPr dirty="0" sz="1800" spc="-3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kromozom</a:t>
            </a:r>
            <a:r>
              <a:rPr dirty="0" sz="1800" spc="-2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bir</a:t>
            </a:r>
            <a:r>
              <a:rPr dirty="0" sz="1800" spc="-2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nesnenin</a:t>
            </a:r>
            <a:r>
              <a:rPr dirty="0" sz="1800" spc="-3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 spc="-10">
                <a:solidFill>
                  <a:srgbClr val="0D0D0D"/>
                </a:solidFill>
                <a:latin typeface="Consolas"/>
                <a:cs typeface="Consolas"/>
              </a:rPr>
              <a:t>ağacıdır.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1700288" y="4914183"/>
            <a:ext cx="542861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00"/>
              </a:spcBef>
              <a:buFont typeface="Wingdings"/>
              <a:buChar char=""/>
              <a:tabLst>
                <a:tab pos="354965" algn="l"/>
                <a:tab pos="1054735" algn="l"/>
                <a:tab pos="2258695" algn="l"/>
                <a:tab pos="3336290" algn="l"/>
                <a:tab pos="4914900" algn="l"/>
              </a:tabLst>
            </a:pPr>
            <a:r>
              <a:rPr dirty="0" sz="1800" spc="-20">
                <a:solidFill>
                  <a:srgbClr val="0D0D0D"/>
                </a:solidFill>
                <a:latin typeface="Consolas"/>
                <a:cs typeface="Consolas"/>
              </a:rPr>
              <a:t>Ağaç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1800" spc="-10">
                <a:solidFill>
                  <a:srgbClr val="0D0D0D"/>
                </a:solidFill>
                <a:latin typeface="Consolas"/>
                <a:cs typeface="Consolas"/>
              </a:rPr>
              <a:t>kodlama,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1800" spc="-10">
                <a:solidFill>
                  <a:srgbClr val="0D0D0D"/>
                </a:solidFill>
                <a:latin typeface="Consolas"/>
                <a:cs typeface="Consolas"/>
              </a:rPr>
              <a:t>program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1800" spc="-10">
                <a:solidFill>
                  <a:srgbClr val="0D0D0D"/>
                </a:solidFill>
                <a:latin typeface="Consolas"/>
                <a:cs typeface="Consolas"/>
              </a:rPr>
              <a:t>geliştirmek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1800" spc="-20">
                <a:solidFill>
                  <a:srgbClr val="0D0D0D"/>
                </a:solidFill>
                <a:latin typeface="Consolas"/>
                <a:cs typeface="Consolas"/>
              </a:rPr>
              <a:t>için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2042960" y="4914183"/>
            <a:ext cx="641477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r" marR="508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solidFill>
                  <a:srgbClr val="0D0D0D"/>
                </a:solidFill>
                <a:latin typeface="Consolas"/>
                <a:cs typeface="Consolas"/>
              </a:rPr>
              <a:t>uygundur.</a:t>
            </a:r>
            <a:endParaRPr sz="1800">
              <a:latin typeface="Consolas"/>
              <a:cs typeface="Consolas"/>
            </a:endParaRPr>
          </a:p>
          <a:p>
            <a:pPr algn="r" marR="5715">
              <a:lnSpc>
                <a:spcPct val="100000"/>
              </a:lnSpc>
              <a:tabLst>
                <a:tab pos="1072515" algn="l"/>
                <a:tab pos="1770380" algn="l"/>
                <a:tab pos="2218690" algn="l"/>
                <a:tab pos="3166110" algn="l"/>
                <a:tab pos="3863975" algn="l"/>
                <a:tab pos="5063490" algn="l"/>
                <a:tab pos="5634990" algn="l"/>
              </a:tabLst>
            </a:pPr>
            <a:r>
              <a:rPr dirty="0" sz="1800" spc="-10">
                <a:solidFill>
                  <a:srgbClr val="0D0D0D"/>
                </a:solidFill>
                <a:latin typeface="Consolas"/>
                <a:cs typeface="Consolas"/>
              </a:rPr>
              <a:t>Örneğin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1800" spc="-20">
                <a:solidFill>
                  <a:srgbClr val="0D0D0D"/>
                </a:solidFill>
                <a:latin typeface="Consolas"/>
                <a:cs typeface="Consolas"/>
              </a:rPr>
              <a:t>Lisp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1800" spc="-35">
                <a:solidFill>
                  <a:srgbClr val="0D0D0D"/>
                </a:solidFill>
                <a:latin typeface="Consolas"/>
                <a:cs typeface="Consolas"/>
              </a:rPr>
              <a:t>ve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1800" spc="-10">
                <a:solidFill>
                  <a:srgbClr val="0D0D0D"/>
                </a:solidFill>
                <a:latin typeface="Consolas"/>
                <a:cs typeface="Consolas"/>
              </a:rPr>
              <a:t>Prolog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1800" spc="-20">
                <a:solidFill>
                  <a:srgbClr val="0D0D0D"/>
                </a:solidFill>
                <a:latin typeface="Consolas"/>
                <a:cs typeface="Consolas"/>
              </a:rPr>
              <a:t>gibi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1800" spc="-10">
                <a:solidFill>
                  <a:srgbClr val="0D0D0D"/>
                </a:solidFill>
                <a:latin typeface="Consolas"/>
                <a:cs typeface="Consolas"/>
              </a:rPr>
              <a:t>dillerde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1800" spc="-25">
                <a:solidFill>
                  <a:srgbClr val="0D0D0D"/>
                </a:solidFill>
                <a:latin typeface="Consolas"/>
                <a:cs typeface="Consolas"/>
              </a:rPr>
              <a:t>art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1800" spc="-10">
                <a:solidFill>
                  <a:srgbClr val="0D0D0D"/>
                </a:solidFill>
                <a:latin typeface="Consolas"/>
                <a:cs typeface="Consolas"/>
              </a:rPr>
              <a:t>yapısı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2042502" y="5462823"/>
            <a:ext cx="140462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solidFill>
                  <a:srgbClr val="0D0D0D"/>
                </a:solidFill>
                <a:latin typeface="Consolas"/>
                <a:cs typeface="Consolas"/>
              </a:rPr>
              <a:t>kullanılır.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1700288" y="5737143"/>
            <a:ext cx="13017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0">
                <a:solidFill>
                  <a:srgbClr val="0D0D0D"/>
                </a:solidFill>
                <a:latin typeface="Wingdings"/>
                <a:cs typeface="Wingdings"/>
              </a:rPr>
              <a:t></a:t>
            </a:r>
            <a:endParaRPr sz="1800">
              <a:latin typeface="Wingdings"/>
              <a:cs typeface="Wingdings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2043188" y="5737143"/>
            <a:ext cx="290639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138555" algn="l"/>
                <a:tab pos="1765300" algn="l"/>
              </a:tabLst>
            </a:pPr>
            <a:r>
              <a:rPr dirty="0" sz="1800" spc="-10">
                <a:solidFill>
                  <a:srgbClr val="0D0D0D"/>
                </a:solidFill>
                <a:latin typeface="Consolas"/>
                <a:cs typeface="Consolas"/>
              </a:rPr>
              <a:t>Örneğin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1800" spc="-25">
                <a:solidFill>
                  <a:srgbClr val="0D0D0D"/>
                </a:solidFill>
                <a:latin typeface="Consolas"/>
                <a:cs typeface="Consolas"/>
              </a:rPr>
              <a:t>her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1800" spc="-10">
                <a:solidFill>
                  <a:srgbClr val="0D0D0D"/>
                </a:solidFill>
                <a:latin typeface="Consolas"/>
                <a:cs typeface="Consolas"/>
              </a:rPr>
              <a:t>kromozom,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5173636" y="5737143"/>
            <a:ext cx="52705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20">
                <a:solidFill>
                  <a:srgbClr val="0D0D0D"/>
                </a:solidFill>
                <a:latin typeface="Consolas"/>
                <a:cs typeface="Consolas"/>
              </a:rPr>
              <a:t>bazı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5925045" y="5737143"/>
            <a:ext cx="131127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67640" marR="5080" indent="-155575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solidFill>
                  <a:srgbClr val="0D0D0D"/>
                </a:solidFill>
                <a:latin typeface="Consolas"/>
                <a:cs typeface="Consolas"/>
              </a:rPr>
              <a:t>nesnelerin dilindeki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22" name="object 22" descr=""/>
          <p:cNvSpPr txBox="1"/>
          <p:nvPr/>
        </p:nvSpPr>
        <p:spPr>
          <a:xfrm>
            <a:off x="7427633" y="5737143"/>
            <a:ext cx="103124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397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solidFill>
                  <a:srgbClr val="0D0D0D"/>
                </a:solidFill>
                <a:latin typeface="Consolas"/>
                <a:cs typeface="Consolas"/>
              </a:rPr>
              <a:t>(örneğin</a:t>
            </a:r>
            <a:endParaRPr sz="18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dirty="0" sz="1800" spc="-10">
                <a:solidFill>
                  <a:srgbClr val="0D0D0D"/>
                </a:solidFill>
                <a:latin typeface="Consolas"/>
                <a:cs typeface="Consolas"/>
              </a:rPr>
              <a:t>komutlar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23" name="object 23" descr=""/>
          <p:cNvSpPr txBox="1"/>
          <p:nvPr/>
        </p:nvSpPr>
        <p:spPr>
          <a:xfrm>
            <a:off x="2043417" y="6011463"/>
            <a:ext cx="384556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tabLst>
                <a:tab pos="1734185" algn="l"/>
                <a:tab pos="2452370" algn="l"/>
              </a:tabLst>
            </a:pPr>
            <a:r>
              <a:rPr dirty="0" sz="1800" spc="-10">
                <a:solidFill>
                  <a:srgbClr val="0D0D0D"/>
                </a:solidFill>
                <a:latin typeface="Consolas"/>
                <a:cs typeface="Consolas"/>
              </a:rPr>
              <a:t>fonksiyonlar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1800" spc="-20">
                <a:solidFill>
                  <a:srgbClr val="0D0D0D"/>
                </a:solidFill>
                <a:latin typeface="Consolas"/>
                <a:cs typeface="Consolas"/>
              </a:rPr>
              <a:t>veya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1800" spc="-10">
                <a:solidFill>
                  <a:srgbClr val="0D0D0D"/>
                </a:solidFill>
                <a:latin typeface="Consolas"/>
                <a:cs typeface="Consolas"/>
              </a:rPr>
              <a:t>programlama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gibi)</a:t>
            </a:r>
            <a:r>
              <a:rPr dirty="0" sz="1800" spc="-2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 spc="-10">
                <a:solidFill>
                  <a:srgbClr val="0D0D0D"/>
                </a:solidFill>
                <a:latin typeface="Consolas"/>
                <a:cs typeface="Consolas"/>
              </a:rPr>
              <a:t>ağacıdır</a:t>
            </a:r>
            <a:endParaRPr sz="1800">
              <a:latin typeface="Consolas"/>
              <a:cs typeface="Consolas"/>
            </a:endParaRPr>
          </a:p>
        </p:txBody>
      </p:sp>
      <p:pic>
        <p:nvPicPr>
          <p:cNvPr id="24" name="object 2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183128" y="3793786"/>
            <a:ext cx="1704971" cy="2287307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960755">
              <a:lnSpc>
                <a:spcPct val="100000"/>
              </a:lnSpc>
              <a:spcBef>
                <a:spcPts val="100"/>
              </a:spcBef>
            </a:pPr>
            <a:r>
              <a:rPr dirty="0"/>
              <a:t>GA</a:t>
            </a:r>
            <a:r>
              <a:rPr dirty="0" spc="-45"/>
              <a:t> </a:t>
            </a:r>
            <a:r>
              <a:rPr dirty="0" spc="-10"/>
              <a:t>PARAMETRELERİ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0018" cy="6857999"/>
          </a:xfrm>
          <a:prstGeom prst="rect">
            <a:avLst/>
          </a:prstGeom>
        </p:spPr>
      </p:pic>
      <p:grpSp>
        <p:nvGrpSpPr>
          <p:cNvPr id="4" name="object 4" descr=""/>
          <p:cNvGrpSpPr/>
          <p:nvPr/>
        </p:nvGrpSpPr>
        <p:grpSpPr>
          <a:xfrm>
            <a:off x="2869692" y="5001767"/>
            <a:ext cx="887094" cy="291465"/>
            <a:chOff x="2869692" y="5001767"/>
            <a:chExt cx="887094" cy="291465"/>
          </a:xfrm>
        </p:grpSpPr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69692" y="5001767"/>
              <a:ext cx="624839" cy="291083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343656" y="5017007"/>
              <a:ext cx="173735" cy="204215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00044" y="5001767"/>
              <a:ext cx="356615" cy="291083"/>
            </a:xfrm>
            <a:prstGeom prst="rect">
              <a:avLst/>
            </a:prstGeom>
          </p:spPr>
        </p:pic>
      </p:grpSp>
      <p:graphicFrame>
        <p:nvGraphicFramePr>
          <p:cNvPr id="8" name="object 8" descr=""/>
          <p:cNvGraphicFramePr>
            <a:graphicFrameLocks noGrp="1"/>
          </p:cNvGraphicFramePr>
          <p:nvPr/>
        </p:nvGraphicFramePr>
        <p:xfrm>
          <a:off x="1737599" y="4985144"/>
          <a:ext cx="3215640" cy="17056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36955"/>
                <a:gridCol w="1036319"/>
                <a:gridCol w="1036955"/>
              </a:tblGrid>
              <a:tr h="243204">
                <a:tc gridSpan="3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1000" b="1">
                          <a:latin typeface="Arial"/>
                          <a:cs typeface="Arial"/>
                        </a:rPr>
                        <a:t>F(x)</a:t>
                      </a:r>
                      <a:r>
                        <a:rPr dirty="0" sz="1000" spc="-1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b="1">
                          <a:latin typeface="Arial"/>
                          <a:cs typeface="Arial"/>
                        </a:rPr>
                        <a:t>=</a:t>
                      </a:r>
                      <a:r>
                        <a:rPr dirty="0" sz="1000" spc="-1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b="1">
                          <a:latin typeface="Arial"/>
                          <a:cs typeface="Arial"/>
                        </a:rPr>
                        <a:t>x</a:t>
                      </a:r>
                      <a:r>
                        <a:rPr dirty="0" baseline="25641" sz="975" b="1">
                          <a:latin typeface="Arial"/>
                          <a:cs typeface="Arial"/>
                        </a:rPr>
                        <a:t>2</a:t>
                      </a:r>
                      <a:r>
                        <a:rPr dirty="0" baseline="25641" sz="975" spc="12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b="1">
                          <a:latin typeface="Arial"/>
                          <a:cs typeface="Arial"/>
                        </a:rPr>
                        <a:t>+</a:t>
                      </a:r>
                      <a:r>
                        <a:rPr dirty="0" sz="1000" spc="-1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50" b="1">
                          <a:latin typeface="Arial"/>
                          <a:cs typeface="Arial"/>
                        </a:rPr>
                        <a:t>x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4191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2438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1000" spc="-10" b="1">
                          <a:latin typeface="Arial"/>
                          <a:cs typeface="Arial"/>
                        </a:rPr>
                        <a:t>Girdi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4191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1000" spc="-10" b="1">
                          <a:latin typeface="Arial"/>
                          <a:cs typeface="Arial"/>
                        </a:rPr>
                        <a:t>Çıktı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4191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43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1000">
                          <a:latin typeface="Arial"/>
                          <a:cs typeface="Arial"/>
                        </a:rPr>
                        <a:t>Fonksiyon</a:t>
                      </a:r>
                      <a:r>
                        <a:rPr dirty="0" sz="1000" spc="-5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50">
                          <a:latin typeface="Arial"/>
                          <a:cs typeface="Arial"/>
                        </a:rPr>
                        <a:t>1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4191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1000" spc="-50" b="1">
                          <a:latin typeface="Arial"/>
                          <a:cs typeface="Arial"/>
                        </a:rPr>
                        <a:t>1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4191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1000" spc="-50" b="1">
                          <a:latin typeface="Arial"/>
                          <a:cs typeface="Arial"/>
                        </a:rPr>
                        <a:t>2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4191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43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1000">
                          <a:latin typeface="Arial"/>
                          <a:cs typeface="Arial"/>
                        </a:rPr>
                        <a:t>Fonksiyon</a:t>
                      </a:r>
                      <a:r>
                        <a:rPr dirty="0" sz="1000" spc="-5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50">
                          <a:latin typeface="Arial"/>
                          <a:cs typeface="Arial"/>
                        </a:rPr>
                        <a:t>2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4191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1000" spc="-50" b="1">
                          <a:latin typeface="Arial"/>
                          <a:cs typeface="Arial"/>
                        </a:rPr>
                        <a:t>2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4191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1000" spc="-50" b="1">
                          <a:latin typeface="Arial"/>
                          <a:cs typeface="Arial"/>
                        </a:rPr>
                        <a:t>6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4191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43204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1000">
                          <a:latin typeface="Arial"/>
                          <a:cs typeface="Arial"/>
                        </a:rPr>
                        <a:t>Fonksiyon</a:t>
                      </a:r>
                      <a:r>
                        <a:rPr dirty="0" sz="1000" spc="-5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50">
                          <a:latin typeface="Arial"/>
                          <a:cs typeface="Arial"/>
                        </a:rPr>
                        <a:t>3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4191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1000" spc="-50" b="1">
                          <a:latin typeface="Arial"/>
                          <a:cs typeface="Arial"/>
                        </a:rPr>
                        <a:t>4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4191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1000" spc="-25" b="1">
                          <a:latin typeface="Arial"/>
                          <a:cs typeface="Arial"/>
                        </a:rPr>
                        <a:t>20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4191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43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1000">
                          <a:latin typeface="Arial"/>
                          <a:cs typeface="Arial"/>
                        </a:rPr>
                        <a:t>Fonksiyon</a:t>
                      </a:r>
                      <a:r>
                        <a:rPr dirty="0" sz="1000" spc="-5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50">
                          <a:latin typeface="Arial"/>
                          <a:cs typeface="Arial"/>
                        </a:rPr>
                        <a:t>4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4191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1000" spc="-50" b="1">
                          <a:latin typeface="Arial"/>
                          <a:cs typeface="Arial"/>
                        </a:rPr>
                        <a:t>7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4191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1000" spc="-25" b="1">
                          <a:latin typeface="Arial"/>
                          <a:cs typeface="Arial"/>
                        </a:rPr>
                        <a:t>56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4191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43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1000">
                          <a:latin typeface="Arial"/>
                          <a:cs typeface="Arial"/>
                        </a:rPr>
                        <a:t>Fonksiyon</a:t>
                      </a:r>
                      <a:r>
                        <a:rPr dirty="0" sz="1000" spc="-5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50">
                          <a:latin typeface="Arial"/>
                          <a:cs typeface="Arial"/>
                        </a:rPr>
                        <a:t>5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4191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1000" spc="-50" b="1">
                          <a:latin typeface="Arial"/>
                          <a:cs typeface="Arial"/>
                        </a:rPr>
                        <a:t>9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4191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1000" spc="-25" b="1">
                          <a:latin typeface="Arial"/>
                          <a:cs typeface="Arial"/>
                        </a:rPr>
                        <a:t>90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4191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9" name="object 9" descr=""/>
          <p:cNvSpPr txBox="1"/>
          <p:nvPr/>
        </p:nvSpPr>
        <p:spPr>
          <a:xfrm>
            <a:off x="1243088" y="758079"/>
            <a:ext cx="10617200" cy="57372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00"/>
              </a:spcBef>
              <a:buFont typeface="Wingdings"/>
              <a:buChar char=""/>
              <a:tabLst>
                <a:tab pos="354965" algn="l"/>
              </a:tabLst>
            </a:pPr>
            <a:r>
              <a:rPr dirty="0" sz="1800" b="1">
                <a:solidFill>
                  <a:srgbClr val="0D0D0D"/>
                </a:solidFill>
                <a:latin typeface="Consolas"/>
                <a:cs typeface="Consolas"/>
              </a:rPr>
              <a:t>Çaprazlama</a:t>
            </a:r>
            <a:r>
              <a:rPr dirty="0" sz="1800" spc="-40" b="1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 spc="-10" b="1">
                <a:solidFill>
                  <a:srgbClr val="0D0D0D"/>
                </a:solidFill>
                <a:latin typeface="Consolas"/>
                <a:cs typeface="Consolas"/>
              </a:rPr>
              <a:t>Olasılığı</a:t>
            </a:r>
            <a:endParaRPr sz="1800">
              <a:latin typeface="Consolas"/>
              <a:cs typeface="Consolas"/>
            </a:endParaRPr>
          </a:p>
          <a:p>
            <a:pPr lvl="1" marL="756285" indent="-286385">
              <a:lnSpc>
                <a:spcPct val="100000"/>
              </a:lnSpc>
              <a:buFont typeface="Arial"/>
              <a:buChar char="•"/>
              <a:tabLst>
                <a:tab pos="756285" algn="l"/>
              </a:tabLst>
            </a:pP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Çaprazlamanın</a:t>
            </a:r>
            <a:r>
              <a:rPr dirty="0" sz="1800" spc="-4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ne</a:t>
            </a:r>
            <a:r>
              <a:rPr dirty="0" sz="1800" spc="-2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kadar</a:t>
            </a:r>
            <a:r>
              <a:rPr dirty="0" sz="1800" spc="-3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sıklıkla</a:t>
            </a:r>
            <a:r>
              <a:rPr dirty="0" sz="1800" spc="-2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yapılacağını</a:t>
            </a:r>
            <a:r>
              <a:rPr dirty="0" sz="1800" spc="-2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 spc="-10">
                <a:solidFill>
                  <a:srgbClr val="0D0D0D"/>
                </a:solidFill>
                <a:latin typeface="Consolas"/>
                <a:cs typeface="Consolas"/>
              </a:rPr>
              <a:t>belirtir.</a:t>
            </a:r>
            <a:endParaRPr sz="1800">
              <a:latin typeface="Consolas"/>
              <a:cs typeface="Consolas"/>
            </a:endParaRPr>
          </a:p>
          <a:p>
            <a:pPr marL="354965" indent="-342265">
              <a:lnSpc>
                <a:spcPct val="100000"/>
              </a:lnSpc>
              <a:buFont typeface="Wingdings"/>
              <a:buChar char=""/>
              <a:tabLst>
                <a:tab pos="354965" algn="l"/>
              </a:tabLst>
            </a:pPr>
            <a:r>
              <a:rPr dirty="0" sz="1800" b="1">
                <a:solidFill>
                  <a:srgbClr val="0D0D0D"/>
                </a:solidFill>
                <a:latin typeface="Consolas"/>
                <a:cs typeface="Consolas"/>
              </a:rPr>
              <a:t>Mutasyon</a:t>
            </a:r>
            <a:r>
              <a:rPr dirty="0" sz="1800" spc="-30" b="1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 spc="-10" b="1">
                <a:solidFill>
                  <a:srgbClr val="0D0D0D"/>
                </a:solidFill>
                <a:latin typeface="Consolas"/>
                <a:cs typeface="Consolas"/>
              </a:rPr>
              <a:t>Olasılığı</a:t>
            </a:r>
            <a:endParaRPr sz="1800">
              <a:latin typeface="Consolas"/>
              <a:cs typeface="Consolas"/>
            </a:endParaRPr>
          </a:p>
          <a:p>
            <a:pPr lvl="1" marL="756285" indent="-286385">
              <a:lnSpc>
                <a:spcPct val="100000"/>
              </a:lnSpc>
              <a:buFont typeface="Arial"/>
              <a:buChar char="•"/>
              <a:tabLst>
                <a:tab pos="756285" algn="l"/>
              </a:tabLst>
            </a:pP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Kromozom</a:t>
            </a:r>
            <a:r>
              <a:rPr dirty="0" sz="1800" spc="-3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parçalarının</a:t>
            </a:r>
            <a:r>
              <a:rPr dirty="0" sz="1800" spc="-3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ne</a:t>
            </a:r>
            <a:r>
              <a:rPr dirty="0" sz="1800" spc="-2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kadar</a:t>
            </a:r>
            <a:r>
              <a:rPr dirty="0" sz="1800" spc="-3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sıklıkla</a:t>
            </a:r>
            <a:r>
              <a:rPr dirty="0" sz="1800" spc="-3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mutasyon</a:t>
            </a:r>
            <a:r>
              <a:rPr dirty="0" sz="1800" spc="-2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geçireceğini</a:t>
            </a:r>
            <a:r>
              <a:rPr dirty="0" sz="1800" spc="-3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 spc="-10">
                <a:solidFill>
                  <a:srgbClr val="0D0D0D"/>
                </a:solidFill>
                <a:latin typeface="Consolas"/>
                <a:cs typeface="Consolas"/>
              </a:rPr>
              <a:t>belirtir.</a:t>
            </a:r>
            <a:endParaRPr sz="1800">
              <a:latin typeface="Consolas"/>
              <a:cs typeface="Consolas"/>
            </a:endParaRPr>
          </a:p>
          <a:p>
            <a:pPr marL="354965" indent="-342265">
              <a:lnSpc>
                <a:spcPct val="100000"/>
              </a:lnSpc>
              <a:buFont typeface="Wingdings"/>
              <a:buChar char=""/>
              <a:tabLst>
                <a:tab pos="354965" algn="l"/>
              </a:tabLst>
            </a:pPr>
            <a:r>
              <a:rPr dirty="0" sz="1800" b="1">
                <a:solidFill>
                  <a:srgbClr val="0D0D0D"/>
                </a:solidFill>
                <a:latin typeface="Consolas"/>
                <a:cs typeface="Consolas"/>
              </a:rPr>
              <a:t>Popülasyon</a:t>
            </a:r>
            <a:r>
              <a:rPr dirty="0" sz="1800" spc="-40" b="1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 spc="-10" b="1">
                <a:solidFill>
                  <a:srgbClr val="0D0D0D"/>
                </a:solidFill>
                <a:latin typeface="Consolas"/>
                <a:cs typeface="Consolas"/>
              </a:rPr>
              <a:t>Büyüklüğü</a:t>
            </a:r>
            <a:endParaRPr sz="1800">
              <a:latin typeface="Consolas"/>
              <a:cs typeface="Consolas"/>
            </a:endParaRPr>
          </a:p>
          <a:p>
            <a:pPr lvl="1" marL="756285" indent="-286385">
              <a:lnSpc>
                <a:spcPct val="100000"/>
              </a:lnSpc>
              <a:buFont typeface="Arial"/>
              <a:buChar char="•"/>
              <a:tabLst>
                <a:tab pos="756285" algn="l"/>
              </a:tabLst>
            </a:pP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Toplumdaki</a:t>
            </a:r>
            <a:r>
              <a:rPr dirty="0" sz="1800" spc="-3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birey</a:t>
            </a:r>
            <a:r>
              <a:rPr dirty="0" sz="1800" spc="-2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sayısını</a:t>
            </a:r>
            <a:r>
              <a:rPr dirty="0" sz="1800" spc="-3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 spc="-10">
                <a:solidFill>
                  <a:srgbClr val="0D0D0D"/>
                </a:solidFill>
                <a:latin typeface="Consolas"/>
                <a:cs typeface="Consolas"/>
              </a:rPr>
              <a:t>belirtir.</a:t>
            </a:r>
            <a:endParaRPr sz="1800">
              <a:latin typeface="Consolas"/>
              <a:cs typeface="Consolas"/>
            </a:endParaRPr>
          </a:p>
          <a:p>
            <a:pPr marL="354965" indent="-342265">
              <a:lnSpc>
                <a:spcPct val="100000"/>
              </a:lnSpc>
              <a:buFont typeface="Wingdings"/>
              <a:buChar char=""/>
              <a:tabLst>
                <a:tab pos="354965" algn="l"/>
              </a:tabLst>
            </a:pPr>
            <a:r>
              <a:rPr dirty="0" sz="1800" b="1">
                <a:solidFill>
                  <a:srgbClr val="0D0D0D"/>
                </a:solidFill>
                <a:latin typeface="Consolas"/>
                <a:cs typeface="Consolas"/>
              </a:rPr>
              <a:t>Uygunluk</a:t>
            </a:r>
            <a:r>
              <a:rPr dirty="0" sz="1800" spc="-30" b="1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 spc="-10" b="1">
                <a:solidFill>
                  <a:srgbClr val="0D0D0D"/>
                </a:solidFill>
                <a:latin typeface="Consolas"/>
                <a:cs typeface="Consolas"/>
              </a:rPr>
              <a:t>Fonksiyonu</a:t>
            </a:r>
            <a:endParaRPr sz="1800">
              <a:latin typeface="Consolas"/>
              <a:cs typeface="Consolas"/>
            </a:endParaRPr>
          </a:p>
          <a:p>
            <a:pPr lvl="1" marL="756285" indent="-286385">
              <a:lnSpc>
                <a:spcPct val="100000"/>
              </a:lnSpc>
              <a:buFont typeface="Arial"/>
              <a:buChar char="•"/>
              <a:tabLst>
                <a:tab pos="756285" algn="l"/>
              </a:tabLst>
            </a:pP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Bu</a:t>
            </a:r>
            <a:r>
              <a:rPr dirty="0" sz="1800" spc="27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fonksiyon</a:t>
            </a:r>
            <a:r>
              <a:rPr dirty="0" sz="1800" spc="29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ile</a:t>
            </a:r>
            <a:r>
              <a:rPr dirty="0" sz="1800" spc="30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kromozom</a:t>
            </a:r>
            <a:r>
              <a:rPr dirty="0" sz="1800" spc="28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içerisindeki</a:t>
            </a:r>
            <a:r>
              <a:rPr dirty="0" sz="1800" spc="28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kodlanmış</a:t>
            </a:r>
            <a:r>
              <a:rPr dirty="0" sz="1800" spc="28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ya</a:t>
            </a:r>
            <a:r>
              <a:rPr dirty="0" sz="1800" spc="30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da</a:t>
            </a:r>
            <a:r>
              <a:rPr dirty="0" sz="1800" spc="28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kodlanmamış</a:t>
            </a:r>
            <a:r>
              <a:rPr dirty="0" sz="1800" spc="29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 spc="-10">
                <a:solidFill>
                  <a:srgbClr val="0D0D0D"/>
                </a:solidFill>
                <a:latin typeface="Consolas"/>
                <a:cs typeface="Consolas"/>
              </a:rPr>
              <a:t>bilgiler</a:t>
            </a:r>
            <a:endParaRPr sz="1800">
              <a:latin typeface="Consolas"/>
              <a:cs typeface="Consolas"/>
            </a:endParaRPr>
          </a:p>
          <a:p>
            <a:pPr marL="756285">
              <a:lnSpc>
                <a:spcPct val="100000"/>
              </a:lnSpc>
            </a:pP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çözümlenerek</a:t>
            </a:r>
            <a:r>
              <a:rPr dirty="0" sz="1800" spc="-3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sayısal</a:t>
            </a:r>
            <a:r>
              <a:rPr dirty="0" sz="1800" spc="-2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bir</a:t>
            </a:r>
            <a:r>
              <a:rPr dirty="0" sz="1800" spc="-2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değer</a:t>
            </a:r>
            <a:r>
              <a:rPr dirty="0" sz="1800" spc="-3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elde</a:t>
            </a:r>
            <a:r>
              <a:rPr dirty="0" sz="1800" spc="-1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(çıktı)</a:t>
            </a:r>
            <a:r>
              <a:rPr dirty="0" sz="1800" spc="-2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 spc="-10">
                <a:solidFill>
                  <a:srgbClr val="0D0D0D"/>
                </a:solidFill>
                <a:latin typeface="Consolas"/>
                <a:cs typeface="Consolas"/>
              </a:rPr>
              <a:t>edilir.</a:t>
            </a:r>
            <a:endParaRPr sz="1800">
              <a:latin typeface="Consolas"/>
              <a:cs typeface="Consolas"/>
            </a:endParaRPr>
          </a:p>
          <a:p>
            <a:pPr lvl="1" marL="756285" indent="-286385">
              <a:lnSpc>
                <a:spcPct val="100000"/>
              </a:lnSpc>
              <a:buFont typeface="Arial"/>
              <a:buChar char="•"/>
              <a:tabLst>
                <a:tab pos="756285" algn="l"/>
              </a:tabLst>
            </a:pP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GA’ın</a:t>
            </a:r>
            <a:r>
              <a:rPr dirty="0" sz="1800" spc="-2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en</a:t>
            </a:r>
            <a:r>
              <a:rPr dirty="0" sz="1800" spc="-1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önemli</a:t>
            </a:r>
            <a:r>
              <a:rPr dirty="0" sz="1800" spc="-3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parametrelerinden</a:t>
            </a:r>
            <a:r>
              <a:rPr dirty="0" sz="1800" spc="-3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bir</a:t>
            </a:r>
            <a:r>
              <a:rPr dirty="0" sz="1800" spc="-3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tanesi</a:t>
            </a:r>
            <a:r>
              <a:rPr dirty="0" sz="1800" spc="-2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uygunluk</a:t>
            </a:r>
            <a:r>
              <a:rPr dirty="0" sz="1800" spc="-2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fonksiyonu</a:t>
            </a:r>
            <a:r>
              <a:rPr dirty="0" sz="1800" spc="-2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 spc="-10">
                <a:solidFill>
                  <a:srgbClr val="0D0D0D"/>
                </a:solidFill>
                <a:latin typeface="Consolas"/>
                <a:cs typeface="Consolas"/>
              </a:rPr>
              <a:t>seçimidir.</a:t>
            </a:r>
            <a:endParaRPr sz="1800">
              <a:latin typeface="Consolas"/>
              <a:cs typeface="Consolas"/>
            </a:endParaRPr>
          </a:p>
          <a:p>
            <a:pPr lvl="1" marL="756285" indent="-286385">
              <a:lnSpc>
                <a:spcPct val="100000"/>
              </a:lnSpc>
              <a:buFont typeface="Arial"/>
              <a:buChar char="•"/>
              <a:tabLst>
                <a:tab pos="756285" algn="l"/>
              </a:tabLst>
            </a:pP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Bu</a:t>
            </a:r>
            <a:r>
              <a:rPr dirty="0" sz="1800" spc="16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fonksiyon</a:t>
            </a:r>
            <a:r>
              <a:rPr dirty="0" sz="1800" spc="19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ile,</a:t>
            </a:r>
            <a:r>
              <a:rPr dirty="0" sz="1800" spc="18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kromozom</a:t>
            </a:r>
            <a:r>
              <a:rPr dirty="0" sz="1800" spc="18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içerisindeki</a:t>
            </a:r>
            <a:r>
              <a:rPr dirty="0" sz="1800" spc="17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kodlanmış</a:t>
            </a:r>
            <a:r>
              <a:rPr dirty="0" sz="1800" spc="17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ya</a:t>
            </a:r>
            <a:r>
              <a:rPr dirty="0" sz="1800" spc="17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da</a:t>
            </a:r>
            <a:r>
              <a:rPr dirty="0" sz="1800" spc="18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kodlanmamış</a:t>
            </a:r>
            <a:r>
              <a:rPr dirty="0" sz="1800" spc="19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 spc="-10">
                <a:solidFill>
                  <a:srgbClr val="0D0D0D"/>
                </a:solidFill>
                <a:latin typeface="Consolas"/>
                <a:cs typeface="Consolas"/>
              </a:rPr>
              <a:t>bilgiler</a:t>
            </a:r>
            <a:endParaRPr sz="1800">
              <a:latin typeface="Consolas"/>
              <a:cs typeface="Consolas"/>
            </a:endParaRPr>
          </a:p>
          <a:p>
            <a:pPr marL="755650">
              <a:lnSpc>
                <a:spcPct val="100000"/>
              </a:lnSpc>
            </a:pP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çözümlenerek</a:t>
            </a:r>
            <a:r>
              <a:rPr dirty="0" sz="1800" spc="-2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sayısal</a:t>
            </a:r>
            <a:r>
              <a:rPr dirty="0" sz="1800" spc="-2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bir</a:t>
            </a:r>
            <a:r>
              <a:rPr dirty="0" sz="1800" spc="-1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değer</a:t>
            </a:r>
            <a:r>
              <a:rPr dirty="0" sz="1800" spc="-3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elde</a:t>
            </a:r>
            <a:r>
              <a:rPr dirty="0" sz="1800" spc="-1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 spc="-10">
                <a:solidFill>
                  <a:srgbClr val="0D0D0D"/>
                </a:solidFill>
                <a:latin typeface="Consolas"/>
                <a:cs typeface="Consolas"/>
              </a:rPr>
              <a:t>edilir.</a:t>
            </a:r>
            <a:endParaRPr sz="1800">
              <a:latin typeface="Consolas"/>
              <a:cs typeface="Consolas"/>
            </a:endParaRPr>
          </a:p>
          <a:p>
            <a:pPr lvl="1" marL="756285" marR="89535" indent="-287020">
              <a:lnSpc>
                <a:spcPct val="100000"/>
              </a:lnSpc>
              <a:buFont typeface="Arial"/>
              <a:buChar char="•"/>
              <a:tabLst>
                <a:tab pos="756285" algn="l"/>
                <a:tab pos="1351915" algn="l"/>
                <a:tab pos="2200910" algn="l"/>
                <a:tab pos="3423285" algn="l"/>
                <a:tab pos="4898390" algn="l"/>
                <a:tab pos="5370830" algn="l"/>
                <a:tab pos="5842000" algn="l"/>
                <a:tab pos="6940550" algn="l"/>
                <a:tab pos="8041005" algn="l"/>
                <a:tab pos="10016490" algn="l"/>
              </a:tabLst>
            </a:pPr>
            <a:r>
              <a:rPr dirty="0" sz="1800" spc="-25">
                <a:solidFill>
                  <a:srgbClr val="0D0D0D"/>
                </a:solidFill>
                <a:latin typeface="Consolas"/>
                <a:cs typeface="Consolas"/>
              </a:rPr>
              <a:t>Bir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1800" spc="-10">
                <a:solidFill>
                  <a:srgbClr val="0D0D0D"/>
                </a:solidFill>
                <a:latin typeface="Consolas"/>
                <a:cs typeface="Consolas"/>
              </a:rPr>
              <a:t>başka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1800" spc="-10">
                <a:solidFill>
                  <a:srgbClr val="0D0D0D"/>
                </a:solidFill>
                <a:latin typeface="Consolas"/>
                <a:cs typeface="Consolas"/>
              </a:rPr>
              <a:t>ifadeye,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1800" spc="-10">
                <a:solidFill>
                  <a:srgbClr val="0D0D0D"/>
                </a:solidFill>
                <a:latin typeface="Consolas"/>
                <a:cs typeface="Consolas"/>
              </a:rPr>
              <a:t>kromozomun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1800" spc="-25">
                <a:solidFill>
                  <a:srgbClr val="0D0D0D"/>
                </a:solidFill>
                <a:latin typeface="Consolas"/>
                <a:cs typeface="Consolas"/>
              </a:rPr>
              <a:t>ya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1800" spc="-25">
                <a:solidFill>
                  <a:srgbClr val="0D0D0D"/>
                </a:solidFill>
                <a:latin typeface="Consolas"/>
                <a:cs typeface="Consolas"/>
              </a:rPr>
              <a:t>da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1800" spc="-10">
                <a:solidFill>
                  <a:srgbClr val="0D0D0D"/>
                </a:solidFill>
                <a:latin typeface="Consolas"/>
                <a:cs typeface="Consolas"/>
              </a:rPr>
              <a:t>çözümün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1800" spc="-10">
                <a:solidFill>
                  <a:srgbClr val="0D0D0D"/>
                </a:solidFill>
                <a:latin typeface="Consolas"/>
                <a:cs typeface="Consolas"/>
              </a:rPr>
              <a:t>sisteme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1800" spc="-10">
                <a:solidFill>
                  <a:srgbClr val="0D0D0D"/>
                </a:solidFill>
                <a:latin typeface="Consolas"/>
                <a:cs typeface="Consolas"/>
              </a:rPr>
              <a:t>uygulanmasıyla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1800" spc="-20">
                <a:solidFill>
                  <a:srgbClr val="0D0D0D"/>
                </a:solidFill>
                <a:latin typeface="Consolas"/>
                <a:cs typeface="Consolas"/>
              </a:rPr>
              <a:t>elde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edilecek</a:t>
            </a:r>
            <a:r>
              <a:rPr dirty="0" sz="1800" spc="-3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çıktıya</a:t>
            </a:r>
            <a:r>
              <a:rPr dirty="0" sz="1800" spc="-2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 spc="-10">
                <a:solidFill>
                  <a:srgbClr val="0D0D0D"/>
                </a:solidFill>
                <a:latin typeface="Consolas"/>
                <a:cs typeface="Consolas"/>
              </a:rPr>
              <a:t>ulaşılır.</a:t>
            </a:r>
            <a:endParaRPr sz="1800">
              <a:latin typeface="Consolas"/>
              <a:cs typeface="Consolas"/>
            </a:endParaRPr>
          </a:p>
          <a:p>
            <a:pPr marL="470534">
              <a:lnSpc>
                <a:spcPct val="100000"/>
              </a:lnSpc>
            </a:pPr>
            <a:r>
              <a:rPr dirty="0" sz="1800" b="1" i="1">
                <a:solidFill>
                  <a:srgbClr val="0D0D0D"/>
                </a:solidFill>
                <a:latin typeface="Consolas"/>
                <a:cs typeface="Consolas"/>
              </a:rPr>
              <a:t>Uygunluk</a:t>
            </a:r>
            <a:r>
              <a:rPr dirty="0" sz="1800" spc="-25" b="1" i="1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 b="1" i="1">
                <a:solidFill>
                  <a:srgbClr val="0D0D0D"/>
                </a:solidFill>
                <a:latin typeface="Consolas"/>
                <a:cs typeface="Consolas"/>
              </a:rPr>
              <a:t>Fonk.</a:t>
            </a:r>
            <a:r>
              <a:rPr dirty="0" sz="1800" spc="-30" b="1" i="1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 spc="-10" b="1" i="1">
                <a:solidFill>
                  <a:srgbClr val="0D0D0D"/>
                </a:solidFill>
                <a:latin typeface="Consolas"/>
                <a:cs typeface="Consolas"/>
              </a:rPr>
              <a:t>Örneği:</a:t>
            </a:r>
            <a:endParaRPr sz="18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1820"/>
              </a:spcBef>
            </a:pPr>
            <a:endParaRPr sz="1800">
              <a:latin typeface="Consolas"/>
              <a:cs typeface="Consolas"/>
            </a:endParaRPr>
          </a:p>
          <a:p>
            <a:pPr algn="just" marL="4161154" marR="5080" indent="-286385">
              <a:lnSpc>
                <a:spcPct val="100000"/>
              </a:lnSpc>
            </a:pPr>
            <a:r>
              <a:rPr dirty="0" sz="1800">
                <a:latin typeface="Arial"/>
                <a:cs typeface="Arial"/>
              </a:rPr>
              <a:t>–</a:t>
            </a:r>
            <a:r>
              <a:rPr dirty="0" sz="1800" spc="95">
                <a:latin typeface="Arial"/>
                <a:cs typeface="Arial"/>
              </a:rPr>
              <a:t>  </a:t>
            </a:r>
            <a:r>
              <a:rPr dirty="0" sz="1800">
                <a:latin typeface="Calibri"/>
                <a:cs typeface="Calibri"/>
              </a:rPr>
              <a:t>Kromozomların</a:t>
            </a:r>
            <a:r>
              <a:rPr dirty="0" sz="1800" spc="360">
                <a:latin typeface="Calibri"/>
                <a:cs typeface="Calibri"/>
              </a:rPr>
              <a:t>   </a:t>
            </a:r>
            <a:r>
              <a:rPr dirty="0" sz="1800">
                <a:latin typeface="Calibri"/>
                <a:cs typeface="Calibri"/>
              </a:rPr>
              <a:t>uygunluk</a:t>
            </a:r>
            <a:r>
              <a:rPr dirty="0" sz="1800" spc="360">
                <a:latin typeface="Calibri"/>
                <a:cs typeface="Calibri"/>
              </a:rPr>
              <a:t>   </a:t>
            </a:r>
            <a:r>
              <a:rPr dirty="0" sz="1800">
                <a:latin typeface="Calibri"/>
                <a:cs typeface="Calibri"/>
              </a:rPr>
              <a:t>değerlerini</a:t>
            </a:r>
            <a:r>
              <a:rPr dirty="0" sz="1800" spc="360">
                <a:latin typeface="Calibri"/>
                <a:cs typeface="Calibri"/>
              </a:rPr>
              <a:t>   </a:t>
            </a:r>
            <a:r>
              <a:rPr dirty="0" sz="1800">
                <a:latin typeface="Calibri"/>
                <a:cs typeface="Calibri"/>
              </a:rPr>
              <a:t>belirleyecek</a:t>
            </a:r>
            <a:r>
              <a:rPr dirty="0" sz="1800" spc="1905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uygunluk</a:t>
            </a:r>
            <a:r>
              <a:rPr dirty="0" sz="1800" spc="-1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fonksiyonu,</a:t>
            </a:r>
            <a:r>
              <a:rPr dirty="0" sz="1800" spc="40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örneğinde:</a:t>
            </a:r>
            <a:r>
              <a:rPr dirty="0" sz="1800" spc="42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Tur</a:t>
            </a:r>
            <a:r>
              <a:rPr dirty="0" sz="1800" spc="42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mesafesi,</a:t>
            </a:r>
            <a:r>
              <a:rPr dirty="0" sz="1800" spc="41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yani</a:t>
            </a:r>
            <a:r>
              <a:rPr dirty="0" sz="1800" spc="409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seyahat</a:t>
            </a:r>
            <a:r>
              <a:rPr dirty="0" sz="1800" spc="41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edilen</a:t>
            </a:r>
            <a:r>
              <a:rPr dirty="0" sz="1800" spc="425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şehirler </a:t>
            </a:r>
            <a:r>
              <a:rPr dirty="0" sz="1800">
                <a:latin typeface="Calibri"/>
                <a:cs typeface="Calibri"/>
              </a:rPr>
              <a:t>arası</a:t>
            </a:r>
            <a:r>
              <a:rPr dirty="0" sz="1800" spc="105">
                <a:latin typeface="Calibri"/>
                <a:cs typeface="Calibri"/>
              </a:rPr>
              <a:t>  </a:t>
            </a:r>
            <a:r>
              <a:rPr dirty="0" sz="1800">
                <a:latin typeface="Calibri"/>
                <a:cs typeface="Calibri"/>
              </a:rPr>
              <a:t>mesafe</a:t>
            </a:r>
            <a:r>
              <a:rPr dirty="0" sz="1800" spc="114">
                <a:latin typeface="Calibri"/>
                <a:cs typeface="Calibri"/>
              </a:rPr>
              <a:t>  </a:t>
            </a:r>
            <a:r>
              <a:rPr dirty="0" sz="1800">
                <a:latin typeface="Calibri"/>
                <a:cs typeface="Calibri"/>
              </a:rPr>
              <a:t>toplamıdır.</a:t>
            </a:r>
            <a:r>
              <a:rPr dirty="0" sz="1800" spc="120">
                <a:latin typeface="Calibri"/>
                <a:cs typeface="Calibri"/>
              </a:rPr>
              <a:t>  </a:t>
            </a:r>
            <a:r>
              <a:rPr dirty="0" sz="1800">
                <a:latin typeface="Calibri"/>
                <a:cs typeface="Calibri"/>
              </a:rPr>
              <a:t>Dolayısıyla</a:t>
            </a:r>
            <a:r>
              <a:rPr dirty="0" sz="1800" spc="110">
                <a:latin typeface="Calibri"/>
                <a:cs typeface="Calibri"/>
              </a:rPr>
              <a:t>  </a:t>
            </a:r>
            <a:r>
              <a:rPr dirty="0" sz="1800">
                <a:latin typeface="Calibri"/>
                <a:cs typeface="Calibri"/>
              </a:rPr>
              <a:t>en</a:t>
            </a:r>
            <a:r>
              <a:rPr dirty="0" sz="1800" spc="120">
                <a:latin typeface="Calibri"/>
                <a:cs typeface="Calibri"/>
              </a:rPr>
              <a:t>  </a:t>
            </a:r>
            <a:r>
              <a:rPr dirty="0" sz="1800">
                <a:latin typeface="Calibri"/>
                <a:cs typeface="Calibri"/>
              </a:rPr>
              <a:t>iyi</a:t>
            </a:r>
            <a:r>
              <a:rPr dirty="0" sz="1800" spc="114">
                <a:latin typeface="Calibri"/>
                <a:cs typeface="Calibri"/>
              </a:rPr>
              <a:t>  </a:t>
            </a:r>
            <a:r>
              <a:rPr dirty="0" sz="1800">
                <a:latin typeface="Calibri"/>
                <a:cs typeface="Calibri"/>
              </a:rPr>
              <a:t>kromozom</a:t>
            </a:r>
            <a:r>
              <a:rPr dirty="0" sz="1800" spc="110">
                <a:latin typeface="Calibri"/>
                <a:cs typeface="Calibri"/>
              </a:rPr>
              <a:t>  </a:t>
            </a:r>
            <a:r>
              <a:rPr dirty="0" sz="1800">
                <a:latin typeface="Calibri"/>
                <a:cs typeface="Calibri"/>
              </a:rPr>
              <a:t>en</a:t>
            </a:r>
            <a:r>
              <a:rPr dirty="0" sz="1800" spc="120">
                <a:latin typeface="Calibri"/>
                <a:cs typeface="Calibri"/>
              </a:rPr>
              <a:t>  </a:t>
            </a:r>
            <a:r>
              <a:rPr dirty="0" sz="1800" spc="-10">
                <a:latin typeface="Calibri"/>
                <a:cs typeface="Calibri"/>
              </a:rPr>
              <a:t>küçük </a:t>
            </a:r>
            <a:r>
              <a:rPr dirty="0" sz="1800">
                <a:latin typeface="Calibri"/>
                <a:cs typeface="Calibri"/>
              </a:rPr>
              <a:t>toplama</a:t>
            </a:r>
            <a:r>
              <a:rPr dirty="0" sz="1800" spc="-7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sahip</a:t>
            </a:r>
            <a:r>
              <a:rPr dirty="0" sz="1800" spc="-65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kromozom</a:t>
            </a:r>
            <a:r>
              <a:rPr dirty="0" sz="1800" spc="-60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olacaktır.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960755">
              <a:lnSpc>
                <a:spcPct val="100000"/>
              </a:lnSpc>
              <a:spcBef>
                <a:spcPts val="100"/>
              </a:spcBef>
            </a:pPr>
            <a:r>
              <a:rPr dirty="0"/>
              <a:t>GENETİK</a:t>
            </a:r>
            <a:r>
              <a:rPr dirty="0" spc="-150"/>
              <a:t> </a:t>
            </a:r>
            <a:r>
              <a:rPr dirty="0" spc="-10"/>
              <a:t>OPERATÖRLER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1243088" y="756555"/>
            <a:ext cx="3678554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05"/>
              </a:spcBef>
              <a:buFont typeface="Wingdings"/>
              <a:buChar char=""/>
              <a:tabLst>
                <a:tab pos="354965" algn="l"/>
              </a:tabLst>
            </a:pP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Genetik</a:t>
            </a:r>
            <a:r>
              <a:rPr dirty="0" sz="2000" spc="34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operatörler</a:t>
            </a:r>
            <a:r>
              <a:rPr dirty="0" sz="2000" spc="34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 spc="-25">
                <a:solidFill>
                  <a:srgbClr val="0D0D0D"/>
                </a:solidFill>
                <a:latin typeface="Consolas"/>
                <a:cs typeface="Consolas"/>
              </a:rPr>
              <a:t>var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5828637" y="756555"/>
            <a:ext cx="1701800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popülasyonda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7691126" y="756555"/>
            <a:ext cx="1563370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çeşitliliği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9416181" y="756555"/>
            <a:ext cx="1142365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artırmak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1585734" y="756555"/>
            <a:ext cx="5646420" cy="6362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510279">
              <a:lnSpc>
                <a:spcPct val="100000"/>
              </a:lnSpc>
              <a:spcBef>
                <a:spcPts val="105"/>
              </a:spcBef>
            </a:pPr>
            <a:r>
              <a:rPr dirty="0" sz="2000" spc="-20">
                <a:solidFill>
                  <a:srgbClr val="0D0D0D"/>
                </a:solidFill>
                <a:latin typeface="Consolas"/>
                <a:cs typeface="Consolas"/>
              </a:rPr>
              <a:t>olan</a:t>
            </a:r>
            <a:endParaRPr sz="20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iyi</a:t>
            </a:r>
            <a:r>
              <a:rPr dirty="0" sz="2000" spc="31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bireyler</a:t>
            </a:r>
            <a:r>
              <a:rPr dirty="0" sz="2000" spc="32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oluşturmak</a:t>
            </a:r>
            <a:r>
              <a:rPr dirty="0" sz="2000" spc="31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için</a:t>
            </a:r>
            <a:r>
              <a:rPr dirty="0" sz="2000" spc="31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çaprazlama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7387752" y="1061456"/>
            <a:ext cx="1605915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ve</a:t>
            </a:r>
            <a:r>
              <a:rPr dirty="0" sz="2000" spc="34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mutasyon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9150984" y="1061456"/>
            <a:ext cx="1282700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işlemleri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10591244" y="756555"/>
            <a:ext cx="1182370" cy="6362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 indent="129539">
              <a:lnSpc>
                <a:spcPct val="100000"/>
              </a:lnSpc>
              <a:spcBef>
                <a:spcPts val="105"/>
              </a:spcBef>
            </a:pP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ve</a:t>
            </a:r>
            <a:r>
              <a:rPr dirty="0" sz="2000" spc="37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 spc="-20">
                <a:solidFill>
                  <a:srgbClr val="0D0D0D"/>
                </a:solidFill>
                <a:latin typeface="Consolas"/>
                <a:cs typeface="Consolas"/>
              </a:rPr>
              <a:t>daha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ile</a:t>
            </a:r>
            <a:r>
              <a:rPr dirty="0" sz="2000" spc="32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 spc="-20">
                <a:solidFill>
                  <a:srgbClr val="0D0D0D"/>
                </a:solidFill>
                <a:latin typeface="Consolas"/>
                <a:cs typeface="Consolas"/>
              </a:rPr>
              <a:t>yeni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1243088" y="1366356"/>
            <a:ext cx="10530205" cy="21596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54965" marR="5080">
              <a:lnSpc>
                <a:spcPct val="100000"/>
              </a:lnSpc>
              <a:spcBef>
                <a:spcPts val="105"/>
              </a:spcBef>
              <a:tabLst>
                <a:tab pos="1708150" algn="l"/>
                <a:tab pos="3060065" algn="l"/>
                <a:tab pos="4411980" algn="l"/>
                <a:tab pos="4925695" algn="l"/>
                <a:tab pos="6697980" algn="l"/>
                <a:tab pos="8189595" algn="l"/>
                <a:tab pos="9541510" algn="l"/>
              </a:tabLst>
            </a:pP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nesiller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üretmeye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çalışır.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2000" spc="-25">
                <a:solidFill>
                  <a:srgbClr val="0D0D0D"/>
                </a:solidFill>
                <a:latin typeface="Consolas"/>
                <a:cs typeface="Consolas"/>
              </a:rPr>
              <a:t>Bu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operatörler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biyolojik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evrimden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bilinen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genetik</a:t>
            </a:r>
            <a:r>
              <a:rPr dirty="0" sz="2000" spc="-3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operasyonların</a:t>
            </a:r>
            <a:r>
              <a:rPr dirty="0" sz="2000" spc="-2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bir</a:t>
            </a:r>
            <a:r>
              <a:rPr dirty="0" sz="2000" spc="-2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yapay</a:t>
            </a:r>
            <a:r>
              <a:rPr dirty="0" sz="2000" spc="-3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modelidir.</a:t>
            </a:r>
            <a:endParaRPr sz="2000">
              <a:latin typeface="Consolas"/>
              <a:cs typeface="Consolas"/>
            </a:endParaRPr>
          </a:p>
          <a:p>
            <a:pPr marL="12700">
              <a:lnSpc>
                <a:spcPts val="2400"/>
              </a:lnSpc>
            </a:pPr>
            <a:r>
              <a:rPr dirty="0" sz="2000" spc="-50">
                <a:solidFill>
                  <a:srgbClr val="0D0D0D"/>
                </a:solidFill>
                <a:latin typeface="Wingdings"/>
                <a:cs typeface="Wingdings"/>
              </a:rPr>
              <a:t></a:t>
            </a:r>
            <a:endParaRPr sz="2000">
              <a:latin typeface="Wingdings"/>
              <a:cs typeface="Wingdings"/>
            </a:endParaRPr>
          </a:p>
          <a:p>
            <a:pPr marL="354965" indent="-342265">
              <a:lnSpc>
                <a:spcPct val="100000"/>
              </a:lnSpc>
              <a:buFont typeface="Wingdings"/>
              <a:buChar char=""/>
              <a:tabLst>
                <a:tab pos="354965" algn="l"/>
              </a:tabLst>
            </a:pP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GA’da</a:t>
            </a:r>
            <a:r>
              <a:rPr dirty="0" sz="2000" spc="-2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en</a:t>
            </a:r>
            <a:r>
              <a:rPr dirty="0" sz="2000" spc="-2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çok</a:t>
            </a:r>
            <a:r>
              <a:rPr dirty="0" sz="2000" spc="-2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kullanılan</a:t>
            </a:r>
            <a:r>
              <a:rPr dirty="0" sz="2000" spc="-2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operatörler</a:t>
            </a:r>
            <a:r>
              <a:rPr dirty="0" sz="2000" spc="-1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şunlardır:</a:t>
            </a:r>
            <a:endParaRPr sz="2000">
              <a:latin typeface="Consolas"/>
              <a:cs typeface="Consolas"/>
            </a:endParaRPr>
          </a:p>
          <a:p>
            <a:pPr lvl="1" marL="952500" indent="-482600">
              <a:lnSpc>
                <a:spcPct val="100000"/>
              </a:lnSpc>
              <a:buFont typeface="Wingdings"/>
              <a:buChar char=""/>
              <a:tabLst>
                <a:tab pos="952500" algn="l"/>
              </a:tabLst>
            </a:pPr>
            <a:r>
              <a:rPr dirty="0" sz="2000" b="1">
                <a:solidFill>
                  <a:srgbClr val="0D0D0D"/>
                </a:solidFill>
                <a:latin typeface="Consolas"/>
                <a:cs typeface="Consolas"/>
              </a:rPr>
              <a:t>Seçim</a:t>
            </a:r>
            <a:r>
              <a:rPr dirty="0" sz="2000" spc="-20" b="1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 spc="-10" b="1">
                <a:solidFill>
                  <a:srgbClr val="0D0D0D"/>
                </a:solidFill>
                <a:latin typeface="Consolas"/>
                <a:cs typeface="Consolas"/>
              </a:rPr>
              <a:t>(selection),</a:t>
            </a:r>
            <a:endParaRPr sz="2000">
              <a:latin typeface="Consolas"/>
              <a:cs typeface="Consolas"/>
            </a:endParaRPr>
          </a:p>
          <a:p>
            <a:pPr lvl="1" marL="952500" indent="-482600">
              <a:lnSpc>
                <a:spcPct val="100000"/>
              </a:lnSpc>
              <a:buFont typeface="Wingdings"/>
              <a:buChar char=""/>
              <a:tabLst>
                <a:tab pos="952500" algn="l"/>
              </a:tabLst>
            </a:pPr>
            <a:r>
              <a:rPr dirty="0" sz="2000" b="1">
                <a:solidFill>
                  <a:srgbClr val="0D0D0D"/>
                </a:solidFill>
                <a:latin typeface="Consolas"/>
                <a:cs typeface="Consolas"/>
              </a:rPr>
              <a:t>Çaprazlama</a:t>
            </a:r>
            <a:r>
              <a:rPr dirty="0" sz="2000" spc="-40" b="1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 spc="-10" b="1">
                <a:solidFill>
                  <a:srgbClr val="0D0D0D"/>
                </a:solidFill>
                <a:latin typeface="Consolas"/>
                <a:cs typeface="Consolas"/>
              </a:rPr>
              <a:t>(crossover),</a:t>
            </a:r>
            <a:endParaRPr sz="2000">
              <a:latin typeface="Consolas"/>
              <a:cs typeface="Consolas"/>
            </a:endParaRPr>
          </a:p>
          <a:p>
            <a:pPr lvl="1" marL="952500" indent="-482600">
              <a:lnSpc>
                <a:spcPct val="100000"/>
              </a:lnSpc>
              <a:buFont typeface="Wingdings"/>
              <a:buChar char=""/>
              <a:tabLst>
                <a:tab pos="952500" algn="l"/>
              </a:tabLst>
            </a:pPr>
            <a:r>
              <a:rPr dirty="0" sz="2000" b="1">
                <a:solidFill>
                  <a:srgbClr val="0D0D0D"/>
                </a:solidFill>
                <a:latin typeface="Consolas"/>
                <a:cs typeface="Consolas"/>
              </a:rPr>
              <a:t>Mutasyon</a:t>
            </a:r>
            <a:r>
              <a:rPr dirty="0" sz="2000" spc="-30" b="1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 spc="-10" b="1">
                <a:solidFill>
                  <a:srgbClr val="0D0D0D"/>
                </a:solidFill>
                <a:latin typeface="Consolas"/>
                <a:cs typeface="Consolas"/>
              </a:rPr>
              <a:t>(mutation)</a:t>
            </a:r>
            <a:endParaRPr sz="2000">
              <a:latin typeface="Consolas"/>
              <a:cs typeface="Consolas"/>
            </a:endParaRPr>
          </a:p>
        </p:txBody>
      </p:sp>
      <p:pic>
        <p:nvPicPr>
          <p:cNvPr id="12" name="object 1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0018" cy="6857999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742844" y="2813867"/>
            <a:ext cx="5907114" cy="3213141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960755">
              <a:lnSpc>
                <a:spcPct val="100000"/>
              </a:lnSpc>
              <a:spcBef>
                <a:spcPts val="100"/>
              </a:spcBef>
            </a:pPr>
            <a:r>
              <a:rPr dirty="0"/>
              <a:t>SEÇİM</a:t>
            </a:r>
            <a:r>
              <a:rPr dirty="0" spc="-110"/>
              <a:t> </a:t>
            </a:r>
            <a:r>
              <a:rPr dirty="0" spc="-10"/>
              <a:t>(SELECTION)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1243088" y="756555"/>
            <a:ext cx="4624070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05"/>
              </a:spcBef>
              <a:buFont typeface="Wingdings"/>
              <a:buChar char=""/>
              <a:tabLst>
                <a:tab pos="354965" algn="l"/>
              </a:tabLst>
            </a:pP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Yeni</a:t>
            </a:r>
            <a:r>
              <a:rPr dirty="0" sz="2000" spc="22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popülasyonun</a:t>
            </a:r>
            <a:r>
              <a:rPr dirty="0" sz="2000" spc="21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seçilmesinde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6010610" y="756555"/>
            <a:ext cx="5765800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kaç</a:t>
            </a:r>
            <a:r>
              <a:rPr dirty="0" sz="2000" spc="204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ferdin</a:t>
            </a:r>
            <a:r>
              <a:rPr dirty="0" sz="2000" spc="22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seçileceği</a:t>
            </a:r>
            <a:r>
              <a:rPr dirty="0" sz="2000" spc="229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ve</a:t>
            </a:r>
            <a:r>
              <a:rPr dirty="0" sz="2000" spc="21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hangi</a:t>
            </a:r>
            <a:r>
              <a:rPr dirty="0" sz="2000" spc="229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fertlerin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1243088" y="1061456"/>
            <a:ext cx="10530840" cy="1854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56235">
              <a:lnSpc>
                <a:spcPct val="100000"/>
              </a:lnSpc>
              <a:spcBef>
                <a:spcPts val="105"/>
              </a:spcBef>
            </a:pP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eşleme</a:t>
            </a:r>
            <a:r>
              <a:rPr dirty="0" sz="2000" spc="-4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için</a:t>
            </a:r>
            <a:r>
              <a:rPr dirty="0" sz="2000" spc="-3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seçileceği</a:t>
            </a:r>
            <a:r>
              <a:rPr dirty="0" sz="2000" spc="-2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seçim</a:t>
            </a:r>
            <a:r>
              <a:rPr dirty="0" sz="2000" spc="-3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fonksiyonuyla</a:t>
            </a:r>
            <a:r>
              <a:rPr dirty="0" sz="2000" spc="-3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sağlanır.</a:t>
            </a:r>
            <a:endParaRPr sz="2000">
              <a:latin typeface="Consolas"/>
              <a:cs typeface="Consolas"/>
            </a:endParaRPr>
          </a:p>
          <a:p>
            <a:pPr marL="354965" indent="-342265">
              <a:lnSpc>
                <a:spcPct val="100000"/>
              </a:lnSpc>
              <a:buFont typeface="Wingdings"/>
              <a:buChar char=""/>
              <a:tabLst>
                <a:tab pos="354965" algn="l"/>
              </a:tabLst>
            </a:pP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Amaç;</a:t>
            </a:r>
            <a:r>
              <a:rPr dirty="0" sz="2000" spc="34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seçilen</a:t>
            </a:r>
            <a:r>
              <a:rPr dirty="0" sz="2000" spc="35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uygunluk</a:t>
            </a:r>
            <a:r>
              <a:rPr dirty="0" sz="2000" spc="36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fonksiyonuna</a:t>
            </a:r>
            <a:r>
              <a:rPr dirty="0" sz="2000" spc="35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ve</a:t>
            </a:r>
            <a:r>
              <a:rPr dirty="0" sz="2000" spc="35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seçim</a:t>
            </a:r>
            <a:r>
              <a:rPr dirty="0" sz="2000" spc="34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yöntemine</a:t>
            </a:r>
            <a:r>
              <a:rPr dirty="0" sz="2000" spc="35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göre</a:t>
            </a:r>
            <a:r>
              <a:rPr dirty="0" sz="2000" spc="35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elimizdeki</a:t>
            </a:r>
            <a:endParaRPr sz="2000">
              <a:latin typeface="Consolas"/>
              <a:cs typeface="Consolas"/>
            </a:endParaRPr>
          </a:p>
          <a:p>
            <a:pPr marL="355600">
              <a:lnSpc>
                <a:spcPct val="100000"/>
              </a:lnSpc>
            </a:pP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popülasyondan</a:t>
            </a:r>
            <a:r>
              <a:rPr dirty="0" sz="2000" spc="-2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yeni</a:t>
            </a:r>
            <a:r>
              <a:rPr dirty="0" sz="2000" spc="-3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neslin</a:t>
            </a:r>
            <a:r>
              <a:rPr dirty="0" sz="2000" spc="-3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bireylerini</a:t>
            </a:r>
            <a:r>
              <a:rPr dirty="0" sz="2000" spc="-3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seçmektir.</a:t>
            </a:r>
            <a:endParaRPr sz="2000">
              <a:latin typeface="Consolas"/>
              <a:cs typeface="Consolas"/>
            </a:endParaRPr>
          </a:p>
          <a:p>
            <a:pPr marL="354965" indent="-342265">
              <a:lnSpc>
                <a:spcPct val="100000"/>
              </a:lnSpc>
              <a:buFont typeface="Wingdings"/>
              <a:buChar char=""/>
              <a:tabLst>
                <a:tab pos="354965" algn="l"/>
              </a:tabLst>
            </a:pP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Ebeveynler</a:t>
            </a:r>
            <a:r>
              <a:rPr dirty="0" sz="2000" spc="-5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uygunluk</a:t>
            </a:r>
            <a:r>
              <a:rPr dirty="0" sz="2000" spc="-1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değerlerine</a:t>
            </a:r>
            <a:r>
              <a:rPr dirty="0" sz="2000" spc="-3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göre</a:t>
            </a:r>
            <a:r>
              <a:rPr dirty="0" sz="2000" spc="-3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eşleşmek</a:t>
            </a:r>
            <a:r>
              <a:rPr dirty="0" sz="2000" spc="-1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üzere</a:t>
            </a:r>
            <a:r>
              <a:rPr dirty="0" sz="2000" spc="-2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seçilirler.</a:t>
            </a:r>
            <a:endParaRPr sz="2000">
              <a:latin typeface="Consolas"/>
              <a:cs typeface="Consolas"/>
            </a:endParaRPr>
          </a:p>
          <a:p>
            <a:pPr marL="354330" marR="5080" indent="-342265">
              <a:lnSpc>
                <a:spcPct val="100000"/>
              </a:lnSpc>
              <a:buFont typeface="Wingdings"/>
              <a:buChar char=""/>
              <a:tabLst>
                <a:tab pos="355600" algn="l"/>
                <a:tab pos="1886585" algn="l"/>
                <a:tab pos="3001010" algn="l"/>
                <a:tab pos="3834765" algn="l"/>
                <a:tab pos="5226050" algn="l"/>
                <a:tab pos="6059805" algn="l"/>
                <a:tab pos="7031990" algn="l"/>
                <a:tab pos="8563610" algn="l"/>
                <a:tab pos="9956800" algn="l"/>
              </a:tabLst>
            </a:pP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Uygunluğu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yüksek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2000" spc="-20">
                <a:solidFill>
                  <a:srgbClr val="0D0D0D"/>
                </a:solidFill>
                <a:latin typeface="Consolas"/>
                <a:cs typeface="Consolas"/>
              </a:rPr>
              <a:t>olan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bireyin,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2000" spc="-20">
                <a:solidFill>
                  <a:srgbClr val="0D0D0D"/>
                </a:solidFill>
                <a:latin typeface="Consolas"/>
                <a:cs typeface="Consolas"/>
              </a:rPr>
              <a:t>yeni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nesle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aktarılma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ihtimali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2000" spc="-20">
                <a:solidFill>
                  <a:srgbClr val="0D0D0D"/>
                </a:solidFill>
                <a:latin typeface="Consolas"/>
                <a:cs typeface="Consolas"/>
              </a:rPr>
              <a:t>daha </a:t>
            </a:r>
            <a:r>
              <a:rPr dirty="0" sz="2000" spc="-2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yüksektir.</a:t>
            </a:r>
            <a:endParaRPr sz="2000">
              <a:latin typeface="Consolas"/>
              <a:cs typeface="Consolas"/>
            </a:endParaRPr>
          </a:p>
        </p:txBody>
      </p:sp>
      <p:pic>
        <p:nvPicPr>
          <p:cNvPr id="6" name="object 6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0018" cy="6857999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960755">
              <a:lnSpc>
                <a:spcPct val="100000"/>
              </a:lnSpc>
              <a:spcBef>
                <a:spcPts val="100"/>
              </a:spcBef>
            </a:pPr>
            <a:r>
              <a:rPr dirty="0"/>
              <a:t>SEÇİM</a:t>
            </a:r>
            <a:r>
              <a:rPr dirty="0" spc="-105"/>
              <a:t> </a:t>
            </a:r>
            <a:r>
              <a:rPr dirty="0"/>
              <a:t>(SELECTION)</a:t>
            </a:r>
            <a:r>
              <a:rPr dirty="0" spc="-100"/>
              <a:t> </a:t>
            </a:r>
            <a:r>
              <a:rPr dirty="0"/>
              <a:t>:</a:t>
            </a:r>
            <a:r>
              <a:rPr dirty="0" spc="-100"/>
              <a:t> </a:t>
            </a:r>
            <a:r>
              <a:rPr dirty="0" sz="3200" spc="-25" b="0">
                <a:solidFill>
                  <a:srgbClr val="0D0D0D"/>
                </a:solidFill>
                <a:latin typeface="Consolas"/>
                <a:cs typeface="Consolas"/>
              </a:rPr>
              <a:t>Rulet-</a:t>
            </a:r>
            <a:r>
              <a:rPr dirty="0" sz="3200" b="0">
                <a:solidFill>
                  <a:srgbClr val="0D0D0D"/>
                </a:solidFill>
                <a:latin typeface="Consolas"/>
                <a:cs typeface="Consolas"/>
              </a:rPr>
              <a:t>Çember</a:t>
            </a:r>
            <a:r>
              <a:rPr dirty="0" sz="3200" spc="-110" b="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3200" spc="-10" b="0">
                <a:solidFill>
                  <a:srgbClr val="0D0D0D"/>
                </a:solidFill>
                <a:latin typeface="Consolas"/>
                <a:cs typeface="Consolas"/>
              </a:rPr>
              <a:t>Seçimi</a:t>
            </a:r>
            <a:endParaRPr sz="3200">
              <a:latin typeface="Consolas"/>
              <a:cs typeface="Consolas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1243088" y="756555"/>
            <a:ext cx="6515100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05"/>
              </a:spcBef>
              <a:buFont typeface="Wingdings"/>
              <a:buChar char=""/>
              <a:tabLst>
                <a:tab pos="354965" algn="l"/>
              </a:tabLst>
            </a:pP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En</a:t>
            </a:r>
            <a:r>
              <a:rPr dirty="0" sz="2000" spc="-2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basit</a:t>
            </a: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seçim</a:t>
            </a:r>
            <a:r>
              <a:rPr dirty="0" sz="2000" spc="-2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yöntemi</a:t>
            </a:r>
            <a:r>
              <a:rPr dirty="0" sz="2000" spc="-2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olarak</a:t>
            </a:r>
            <a:r>
              <a:rPr dirty="0" sz="2000" spc="-2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bilinmektedir.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1700288" y="1061355"/>
            <a:ext cx="9288780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05"/>
              </a:spcBef>
              <a:buFont typeface="Arial"/>
              <a:buChar char="•"/>
              <a:tabLst>
                <a:tab pos="354965" algn="l"/>
              </a:tabLst>
            </a:pP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Bu</a:t>
            </a:r>
            <a:r>
              <a:rPr dirty="0" sz="2000" spc="409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yöntemde</a:t>
            </a:r>
            <a:r>
              <a:rPr dirty="0" sz="2000" spc="44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popülasyondaki</a:t>
            </a:r>
            <a:r>
              <a:rPr dirty="0" sz="2000" spc="42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her</a:t>
            </a:r>
            <a:r>
              <a:rPr dirty="0" sz="2000" spc="42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birey</a:t>
            </a:r>
            <a:r>
              <a:rPr dirty="0" sz="2000" spc="43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uygunluk</a:t>
            </a:r>
            <a:r>
              <a:rPr dirty="0" sz="2000" spc="43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oranı</a:t>
            </a:r>
            <a:r>
              <a:rPr dirty="0" sz="2000" spc="44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boyutunda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11162719" y="1061355"/>
            <a:ext cx="721995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rulet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2043188" y="1366256"/>
            <a:ext cx="9846945" cy="941069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just" marL="12700" marR="5080" indent="-635">
              <a:lnSpc>
                <a:spcPct val="100000"/>
              </a:lnSpc>
              <a:spcBef>
                <a:spcPts val="105"/>
              </a:spcBef>
            </a:pP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çarkında</a:t>
            </a:r>
            <a:r>
              <a:rPr dirty="0" sz="2000" spc="12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yer</a:t>
            </a:r>
            <a:r>
              <a:rPr dirty="0" sz="2000" spc="14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almaktadır.</a:t>
            </a:r>
            <a:r>
              <a:rPr dirty="0" sz="2000" spc="13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Yöntem</a:t>
            </a:r>
            <a:r>
              <a:rPr dirty="0" sz="2000" spc="12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çarkın</a:t>
            </a:r>
            <a:r>
              <a:rPr dirty="0" sz="2000" spc="12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N</a:t>
            </a:r>
            <a:r>
              <a:rPr dirty="0" sz="2000" spc="14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kez</a:t>
            </a:r>
            <a:r>
              <a:rPr dirty="0" sz="2000" spc="13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döndürülmesinden</a:t>
            </a:r>
            <a:r>
              <a:rPr dirty="0" sz="2000" spc="14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sonra</a:t>
            </a:r>
            <a:r>
              <a:rPr dirty="0" sz="2000" spc="13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 spc="-50">
                <a:solidFill>
                  <a:srgbClr val="0D0D0D"/>
                </a:solidFill>
                <a:latin typeface="Consolas"/>
                <a:cs typeface="Consolas"/>
              </a:rPr>
              <a:t>N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adet</a:t>
            </a:r>
            <a:r>
              <a:rPr dirty="0" sz="2000" spc="-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yeni</a:t>
            </a:r>
            <a:r>
              <a:rPr dirty="0" sz="2000" spc="2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birey</a:t>
            </a:r>
            <a:r>
              <a:rPr dirty="0" sz="2000" spc="1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seçmesi</a:t>
            </a:r>
            <a:r>
              <a:rPr dirty="0" sz="2000" spc="2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şeklinde</a:t>
            </a:r>
            <a:r>
              <a:rPr dirty="0" sz="2000" spc="1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modellenebilir.</a:t>
            </a:r>
            <a:r>
              <a:rPr dirty="0" sz="2000" spc="1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Uygunluğu</a:t>
            </a:r>
            <a:r>
              <a:rPr dirty="0" sz="2000" spc="2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yüksek</a:t>
            </a:r>
            <a:r>
              <a:rPr dirty="0" sz="2000" spc="1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 spc="-20">
                <a:solidFill>
                  <a:srgbClr val="0D0D0D"/>
                </a:solidFill>
                <a:latin typeface="Consolas"/>
                <a:cs typeface="Consolas"/>
              </a:rPr>
              <a:t>olan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bireyler</a:t>
            </a:r>
            <a:r>
              <a:rPr dirty="0" sz="2000" spc="-225">
                <a:solidFill>
                  <a:srgbClr val="0D0D0D"/>
                </a:solidFill>
                <a:latin typeface="Consolas"/>
                <a:cs typeface="Consolas"/>
              </a:rPr>
              <a:t> 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çarkta</a:t>
            </a:r>
            <a:r>
              <a:rPr dirty="0" sz="2000" spc="-220">
                <a:solidFill>
                  <a:srgbClr val="0D0D0D"/>
                </a:solidFill>
                <a:latin typeface="Consolas"/>
                <a:cs typeface="Consolas"/>
              </a:rPr>
              <a:t> 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daha</a:t>
            </a:r>
            <a:r>
              <a:rPr dirty="0" sz="2000" spc="-229">
                <a:solidFill>
                  <a:srgbClr val="0D0D0D"/>
                </a:solidFill>
                <a:latin typeface="Consolas"/>
                <a:cs typeface="Consolas"/>
              </a:rPr>
              <a:t> 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fazla</a:t>
            </a:r>
            <a:r>
              <a:rPr dirty="0" sz="2000" spc="-220">
                <a:solidFill>
                  <a:srgbClr val="0D0D0D"/>
                </a:solidFill>
                <a:latin typeface="Consolas"/>
                <a:cs typeface="Consolas"/>
              </a:rPr>
              <a:t> 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yer</a:t>
            </a:r>
            <a:r>
              <a:rPr dirty="0" sz="2000" spc="-225">
                <a:solidFill>
                  <a:srgbClr val="0D0D0D"/>
                </a:solidFill>
                <a:latin typeface="Consolas"/>
                <a:cs typeface="Consolas"/>
              </a:rPr>
              <a:t> 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kaplayacağından</a:t>
            </a:r>
            <a:r>
              <a:rPr dirty="0" sz="2000" spc="-225">
                <a:solidFill>
                  <a:srgbClr val="0D0D0D"/>
                </a:solidFill>
                <a:latin typeface="Consolas"/>
                <a:cs typeface="Consolas"/>
              </a:rPr>
              <a:t> 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seçilme</a:t>
            </a:r>
            <a:r>
              <a:rPr dirty="0" sz="2000" spc="-225">
                <a:solidFill>
                  <a:srgbClr val="0D0D0D"/>
                </a:solidFill>
                <a:latin typeface="Consolas"/>
                <a:cs typeface="Consolas"/>
              </a:rPr>
              <a:t>  </a:t>
            </a: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ihtimalleri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2043697" y="2280957"/>
            <a:ext cx="5496560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1065530" algn="l"/>
                <a:tab pos="2677795" algn="l"/>
                <a:tab pos="3311525" algn="l"/>
                <a:tab pos="4923790" algn="l"/>
              </a:tabLst>
            </a:pP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yüksek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olacaktır.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2000" spc="-25">
                <a:solidFill>
                  <a:srgbClr val="0D0D0D"/>
                </a:solidFill>
                <a:latin typeface="Consolas"/>
                <a:cs typeface="Consolas"/>
              </a:rPr>
              <a:t>İyi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bireylerin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2000" spc="-20">
                <a:solidFill>
                  <a:srgbClr val="0D0D0D"/>
                </a:solidFill>
                <a:latin typeface="Consolas"/>
                <a:cs typeface="Consolas"/>
              </a:rPr>
              <a:t>yeni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7728133" y="2280957"/>
            <a:ext cx="1284605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nesildeki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9200208" y="2280957"/>
            <a:ext cx="865505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sayıca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10253107" y="2280957"/>
            <a:ext cx="1635125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1344295" algn="l"/>
              </a:tabLst>
            </a:pP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oranları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2000" spc="-25">
                <a:solidFill>
                  <a:srgbClr val="0D0D0D"/>
                </a:solidFill>
                <a:latin typeface="Consolas"/>
                <a:cs typeface="Consolas"/>
              </a:rPr>
              <a:t>da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2043443" y="2585858"/>
            <a:ext cx="4937760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fazladır.</a:t>
            </a:r>
            <a:r>
              <a:rPr dirty="0" sz="2000" spc="28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Ayrıca</a:t>
            </a:r>
            <a:r>
              <a:rPr dirty="0" sz="2000" spc="29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bu</a:t>
            </a:r>
            <a:r>
              <a:rPr dirty="0" sz="2000" spc="29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yöntemle</a:t>
            </a:r>
            <a:r>
              <a:rPr dirty="0" sz="2000" spc="30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düşük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7133857" y="2585858"/>
            <a:ext cx="1284605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uygunluğa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8571064" y="2585858"/>
            <a:ext cx="725170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sahip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9449117" y="2585858"/>
            <a:ext cx="1423035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bireylerin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11026557" y="2585858"/>
            <a:ext cx="863600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elenme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2043952" y="2890759"/>
            <a:ext cx="4497070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ihtimalleri</a:t>
            </a:r>
            <a:r>
              <a:rPr dirty="0" sz="2000" spc="-2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de</a:t>
            </a:r>
            <a:r>
              <a:rPr dirty="0" sz="2000" spc="-2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yüksek</a:t>
            </a:r>
            <a:r>
              <a:rPr dirty="0" sz="2000" spc="-3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olacaktır.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2170188" y="3533787"/>
            <a:ext cx="6436360" cy="299085"/>
          </a:xfrm>
          <a:prstGeom prst="rect">
            <a:avLst/>
          </a:prstGeom>
          <a:solidFill>
            <a:srgbClr val="FFFF00"/>
          </a:solidFill>
        </p:spPr>
        <p:txBody>
          <a:bodyPr wrap="square" lIns="0" tIns="0" rIns="0" bIns="0" rtlCol="0" vert="horz">
            <a:spAutoFit/>
          </a:bodyPr>
          <a:lstStyle/>
          <a:p>
            <a:pPr marL="635">
              <a:lnSpc>
                <a:spcPts val="2240"/>
              </a:lnSpc>
            </a:pP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Pseçim</a:t>
            </a:r>
            <a:r>
              <a:rPr dirty="0" sz="2000" spc="-3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(Birey)</a:t>
            </a:r>
            <a:r>
              <a:rPr dirty="0" sz="2000" spc="-2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=</a:t>
            </a:r>
            <a:r>
              <a:rPr dirty="0" sz="2000" spc="-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Uygunluk</a:t>
            </a:r>
            <a:r>
              <a:rPr dirty="0" sz="2000" spc="-2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(Birey)</a:t>
            </a:r>
            <a:r>
              <a:rPr dirty="0" sz="2000" spc="-2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/</a:t>
            </a:r>
            <a:r>
              <a:rPr dirty="0" sz="2000" spc="-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Σ</a:t>
            </a:r>
            <a:r>
              <a:rPr dirty="0" sz="2000" spc="-1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Uygunluk</a:t>
            </a:r>
            <a:endParaRPr sz="2000">
              <a:latin typeface="Consolas"/>
              <a:cs typeface="Consolas"/>
            </a:endParaRPr>
          </a:p>
        </p:txBody>
      </p:sp>
      <p:pic>
        <p:nvPicPr>
          <p:cNvPr id="18" name="object 18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0018" cy="6857999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309774" y="4283684"/>
            <a:ext cx="2633292" cy="2422626"/>
          </a:xfrm>
          <a:prstGeom prst="rect">
            <a:avLst/>
          </a:prstGeom>
        </p:spPr>
      </p:pic>
      <p:sp>
        <p:nvSpPr>
          <p:cNvPr id="20" name="object 20" descr=""/>
          <p:cNvSpPr txBox="1"/>
          <p:nvPr/>
        </p:nvSpPr>
        <p:spPr>
          <a:xfrm>
            <a:off x="1243088" y="4268654"/>
            <a:ext cx="7793990" cy="22199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354965" indent="-342265">
              <a:lnSpc>
                <a:spcPct val="100000"/>
              </a:lnSpc>
              <a:spcBef>
                <a:spcPts val="95"/>
              </a:spcBef>
              <a:buFont typeface="Wingdings"/>
              <a:buChar char=""/>
              <a:tabLst>
                <a:tab pos="354965" algn="l"/>
              </a:tabLst>
            </a:pPr>
            <a:r>
              <a:rPr dirty="0" sz="1600" b="1">
                <a:solidFill>
                  <a:srgbClr val="B94609"/>
                </a:solidFill>
                <a:latin typeface="Consolas"/>
                <a:cs typeface="Consolas"/>
              </a:rPr>
              <a:t>Rulet</a:t>
            </a:r>
            <a:r>
              <a:rPr dirty="0" sz="1600" spc="-40" b="1">
                <a:solidFill>
                  <a:srgbClr val="B94609"/>
                </a:solidFill>
                <a:latin typeface="Consolas"/>
                <a:cs typeface="Consolas"/>
              </a:rPr>
              <a:t> </a:t>
            </a:r>
            <a:r>
              <a:rPr dirty="0" sz="1600" b="1">
                <a:solidFill>
                  <a:srgbClr val="B94609"/>
                </a:solidFill>
                <a:latin typeface="Consolas"/>
                <a:cs typeface="Consolas"/>
              </a:rPr>
              <a:t>Çemberi</a:t>
            </a:r>
            <a:r>
              <a:rPr dirty="0" sz="1600" spc="-40" b="1">
                <a:solidFill>
                  <a:srgbClr val="B94609"/>
                </a:solidFill>
                <a:latin typeface="Consolas"/>
                <a:cs typeface="Consolas"/>
              </a:rPr>
              <a:t> </a:t>
            </a:r>
            <a:r>
              <a:rPr dirty="0" sz="1600" spc="-10" b="1">
                <a:solidFill>
                  <a:srgbClr val="B94609"/>
                </a:solidFill>
                <a:latin typeface="Consolas"/>
                <a:cs typeface="Consolas"/>
              </a:rPr>
              <a:t>Uygulanışı</a:t>
            </a:r>
            <a:endParaRPr sz="1600">
              <a:latin typeface="Consolas"/>
              <a:cs typeface="Consolas"/>
            </a:endParaRPr>
          </a:p>
          <a:p>
            <a:pPr algn="just" lvl="1" marL="815340" indent="-345440">
              <a:lnSpc>
                <a:spcPct val="100000"/>
              </a:lnSpc>
              <a:buFont typeface="Arial"/>
              <a:buChar char="•"/>
              <a:tabLst>
                <a:tab pos="815340" algn="l"/>
              </a:tabLst>
            </a:pPr>
            <a:r>
              <a:rPr dirty="0" sz="1600">
                <a:solidFill>
                  <a:srgbClr val="B94609"/>
                </a:solidFill>
                <a:latin typeface="Consolas"/>
                <a:cs typeface="Consolas"/>
              </a:rPr>
              <a:t>Popülasyondaki</a:t>
            </a:r>
            <a:r>
              <a:rPr dirty="0" sz="1600" spc="-65">
                <a:solidFill>
                  <a:srgbClr val="B94609"/>
                </a:solidFill>
                <a:latin typeface="Consolas"/>
                <a:cs typeface="Consolas"/>
              </a:rPr>
              <a:t> </a:t>
            </a:r>
            <a:r>
              <a:rPr dirty="0" sz="1600">
                <a:solidFill>
                  <a:srgbClr val="B94609"/>
                </a:solidFill>
                <a:latin typeface="Consolas"/>
                <a:cs typeface="Consolas"/>
              </a:rPr>
              <a:t>bireyler</a:t>
            </a:r>
            <a:r>
              <a:rPr dirty="0" sz="1600" spc="-50">
                <a:solidFill>
                  <a:srgbClr val="B94609"/>
                </a:solidFill>
                <a:latin typeface="Consolas"/>
                <a:cs typeface="Consolas"/>
              </a:rPr>
              <a:t> </a:t>
            </a:r>
            <a:r>
              <a:rPr dirty="0" sz="1600">
                <a:solidFill>
                  <a:srgbClr val="B94609"/>
                </a:solidFill>
                <a:latin typeface="Consolas"/>
                <a:cs typeface="Consolas"/>
              </a:rPr>
              <a:t>için</a:t>
            </a:r>
            <a:r>
              <a:rPr dirty="0" sz="1600" spc="-60">
                <a:solidFill>
                  <a:srgbClr val="B94609"/>
                </a:solidFill>
                <a:latin typeface="Consolas"/>
                <a:cs typeface="Consolas"/>
              </a:rPr>
              <a:t> </a:t>
            </a:r>
            <a:r>
              <a:rPr dirty="0" sz="1600">
                <a:solidFill>
                  <a:srgbClr val="B94609"/>
                </a:solidFill>
                <a:latin typeface="Consolas"/>
                <a:cs typeface="Consolas"/>
              </a:rPr>
              <a:t>uygunluk</a:t>
            </a:r>
            <a:r>
              <a:rPr dirty="0" sz="1600" spc="-50">
                <a:solidFill>
                  <a:srgbClr val="B94609"/>
                </a:solidFill>
                <a:latin typeface="Consolas"/>
                <a:cs typeface="Consolas"/>
              </a:rPr>
              <a:t> </a:t>
            </a:r>
            <a:r>
              <a:rPr dirty="0" sz="1600">
                <a:solidFill>
                  <a:srgbClr val="B94609"/>
                </a:solidFill>
                <a:latin typeface="Consolas"/>
                <a:cs typeface="Consolas"/>
              </a:rPr>
              <a:t>fonksiyonu</a:t>
            </a:r>
            <a:r>
              <a:rPr dirty="0" sz="1600" spc="-50">
                <a:solidFill>
                  <a:srgbClr val="B94609"/>
                </a:solidFill>
                <a:latin typeface="Consolas"/>
                <a:cs typeface="Consolas"/>
              </a:rPr>
              <a:t> </a:t>
            </a:r>
            <a:r>
              <a:rPr dirty="0" sz="1600" spc="-10">
                <a:solidFill>
                  <a:srgbClr val="B94609"/>
                </a:solidFill>
                <a:latin typeface="Consolas"/>
                <a:cs typeface="Consolas"/>
              </a:rPr>
              <a:t>hesaplanır.</a:t>
            </a:r>
            <a:endParaRPr sz="1600">
              <a:latin typeface="Consolas"/>
              <a:cs typeface="Consolas"/>
            </a:endParaRPr>
          </a:p>
          <a:p>
            <a:pPr algn="just" lvl="1" marL="812165" marR="5080" indent="-342900">
              <a:lnSpc>
                <a:spcPct val="100000"/>
              </a:lnSpc>
              <a:buFont typeface="Arial"/>
              <a:buChar char="•"/>
              <a:tabLst>
                <a:tab pos="812165" algn="l"/>
                <a:tab pos="814705" algn="l"/>
              </a:tabLst>
            </a:pPr>
            <a:r>
              <a:rPr dirty="0" sz="1600">
                <a:solidFill>
                  <a:srgbClr val="B94609"/>
                </a:solidFill>
                <a:latin typeface="Consolas"/>
                <a:cs typeface="Consolas"/>
              </a:rPr>
              <a:t>	Bireylerin</a:t>
            </a:r>
            <a:r>
              <a:rPr dirty="0" sz="1600" spc="295">
                <a:solidFill>
                  <a:srgbClr val="B94609"/>
                </a:solidFill>
                <a:latin typeface="Consolas"/>
                <a:cs typeface="Consolas"/>
              </a:rPr>
              <a:t>  </a:t>
            </a:r>
            <a:r>
              <a:rPr dirty="0" sz="1600">
                <a:solidFill>
                  <a:srgbClr val="B94609"/>
                </a:solidFill>
                <a:latin typeface="Consolas"/>
                <a:cs typeface="Consolas"/>
              </a:rPr>
              <a:t>uygunluk</a:t>
            </a:r>
            <a:r>
              <a:rPr dirty="0" sz="1600" spc="290">
                <a:solidFill>
                  <a:srgbClr val="B94609"/>
                </a:solidFill>
                <a:latin typeface="Consolas"/>
                <a:cs typeface="Consolas"/>
              </a:rPr>
              <a:t>  </a:t>
            </a:r>
            <a:r>
              <a:rPr dirty="0" sz="1600">
                <a:solidFill>
                  <a:srgbClr val="B94609"/>
                </a:solidFill>
                <a:latin typeface="Consolas"/>
                <a:cs typeface="Consolas"/>
              </a:rPr>
              <a:t>değerleri,</a:t>
            </a:r>
            <a:r>
              <a:rPr dirty="0" sz="1600" spc="295">
                <a:solidFill>
                  <a:srgbClr val="B94609"/>
                </a:solidFill>
                <a:latin typeface="Consolas"/>
                <a:cs typeface="Consolas"/>
              </a:rPr>
              <a:t>  </a:t>
            </a:r>
            <a:r>
              <a:rPr dirty="0" sz="1600">
                <a:solidFill>
                  <a:srgbClr val="B94609"/>
                </a:solidFill>
                <a:latin typeface="Consolas"/>
                <a:cs typeface="Consolas"/>
              </a:rPr>
              <a:t>toplama</a:t>
            </a:r>
            <a:r>
              <a:rPr dirty="0" sz="1600" spc="295">
                <a:solidFill>
                  <a:srgbClr val="B94609"/>
                </a:solidFill>
                <a:latin typeface="Consolas"/>
                <a:cs typeface="Consolas"/>
              </a:rPr>
              <a:t>  </a:t>
            </a:r>
            <a:r>
              <a:rPr dirty="0" sz="1600">
                <a:solidFill>
                  <a:srgbClr val="B94609"/>
                </a:solidFill>
                <a:latin typeface="Consolas"/>
                <a:cs typeface="Consolas"/>
              </a:rPr>
              <a:t>bölünerek</a:t>
            </a:r>
            <a:r>
              <a:rPr dirty="0" sz="1600" spc="285">
                <a:solidFill>
                  <a:srgbClr val="B94609"/>
                </a:solidFill>
                <a:latin typeface="Consolas"/>
                <a:cs typeface="Consolas"/>
              </a:rPr>
              <a:t>  </a:t>
            </a:r>
            <a:r>
              <a:rPr dirty="0" sz="1600" spc="-10">
                <a:solidFill>
                  <a:srgbClr val="B94609"/>
                </a:solidFill>
                <a:latin typeface="Consolas"/>
                <a:cs typeface="Consolas"/>
              </a:rPr>
              <a:t>[0,1] </a:t>
            </a:r>
            <a:r>
              <a:rPr dirty="0" sz="1600">
                <a:solidFill>
                  <a:srgbClr val="B94609"/>
                </a:solidFill>
                <a:latin typeface="Consolas"/>
                <a:cs typeface="Consolas"/>
              </a:rPr>
              <a:t>arasında</a:t>
            </a:r>
            <a:r>
              <a:rPr dirty="0" sz="1600" spc="475">
                <a:solidFill>
                  <a:srgbClr val="B94609"/>
                </a:solidFill>
                <a:latin typeface="Consolas"/>
                <a:cs typeface="Consolas"/>
              </a:rPr>
              <a:t>  </a:t>
            </a:r>
            <a:r>
              <a:rPr dirty="0" sz="1600">
                <a:solidFill>
                  <a:srgbClr val="B94609"/>
                </a:solidFill>
                <a:latin typeface="Consolas"/>
                <a:cs typeface="Consolas"/>
              </a:rPr>
              <a:t>sayılar</a:t>
            </a:r>
            <a:r>
              <a:rPr dirty="0" sz="1600" spc="480">
                <a:solidFill>
                  <a:srgbClr val="B94609"/>
                </a:solidFill>
                <a:latin typeface="Consolas"/>
                <a:cs typeface="Consolas"/>
              </a:rPr>
              <a:t> </a:t>
            </a:r>
            <a:r>
              <a:rPr dirty="0" sz="1600">
                <a:solidFill>
                  <a:srgbClr val="B94609"/>
                </a:solidFill>
                <a:latin typeface="Consolas"/>
                <a:cs typeface="Consolas"/>
              </a:rPr>
              <a:t>elde</a:t>
            </a:r>
            <a:r>
              <a:rPr dirty="0" sz="1600" spc="465">
                <a:solidFill>
                  <a:srgbClr val="B94609"/>
                </a:solidFill>
                <a:latin typeface="Consolas"/>
                <a:cs typeface="Consolas"/>
              </a:rPr>
              <a:t> </a:t>
            </a:r>
            <a:r>
              <a:rPr dirty="0" sz="1600">
                <a:solidFill>
                  <a:srgbClr val="B94609"/>
                </a:solidFill>
                <a:latin typeface="Consolas"/>
                <a:cs typeface="Consolas"/>
              </a:rPr>
              <a:t>edilir</a:t>
            </a:r>
            <a:r>
              <a:rPr dirty="0" sz="1600" spc="475">
                <a:solidFill>
                  <a:srgbClr val="B94609"/>
                </a:solidFill>
                <a:latin typeface="Consolas"/>
                <a:cs typeface="Consolas"/>
              </a:rPr>
              <a:t> </a:t>
            </a:r>
            <a:r>
              <a:rPr dirty="0" sz="1600">
                <a:solidFill>
                  <a:srgbClr val="B94609"/>
                </a:solidFill>
                <a:latin typeface="Consolas"/>
                <a:cs typeface="Consolas"/>
              </a:rPr>
              <a:t>(uygunluk</a:t>
            </a:r>
            <a:r>
              <a:rPr dirty="0" sz="1600" spc="480">
                <a:solidFill>
                  <a:srgbClr val="B94609"/>
                </a:solidFill>
                <a:latin typeface="Consolas"/>
                <a:cs typeface="Consolas"/>
              </a:rPr>
              <a:t> </a:t>
            </a:r>
            <a:r>
              <a:rPr dirty="0" sz="1600">
                <a:solidFill>
                  <a:srgbClr val="B94609"/>
                </a:solidFill>
                <a:latin typeface="Consolas"/>
                <a:cs typeface="Consolas"/>
              </a:rPr>
              <a:t>yüzdesi)</a:t>
            </a:r>
            <a:r>
              <a:rPr dirty="0" sz="1600" spc="455">
                <a:solidFill>
                  <a:srgbClr val="B94609"/>
                </a:solidFill>
                <a:latin typeface="Consolas"/>
                <a:cs typeface="Consolas"/>
              </a:rPr>
              <a:t> </a:t>
            </a:r>
            <a:r>
              <a:rPr dirty="0" sz="1600">
                <a:solidFill>
                  <a:srgbClr val="B94609"/>
                </a:solidFill>
                <a:latin typeface="Consolas"/>
                <a:cs typeface="Consolas"/>
              </a:rPr>
              <a:t>.</a:t>
            </a:r>
            <a:r>
              <a:rPr dirty="0" sz="1600" spc="480">
                <a:solidFill>
                  <a:srgbClr val="B94609"/>
                </a:solidFill>
                <a:latin typeface="Consolas"/>
                <a:cs typeface="Consolas"/>
              </a:rPr>
              <a:t> </a:t>
            </a:r>
            <a:r>
              <a:rPr dirty="0" sz="1600" spc="-10">
                <a:solidFill>
                  <a:srgbClr val="B94609"/>
                </a:solidFill>
                <a:latin typeface="Consolas"/>
                <a:cs typeface="Consolas"/>
              </a:rPr>
              <a:t>Bunlar, </a:t>
            </a:r>
            <a:r>
              <a:rPr dirty="0" sz="1600">
                <a:solidFill>
                  <a:srgbClr val="B94609"/>
                </a:solidFill>
                <a:latin typeface="Consolas"/>
                <a:cs typeface="Consolas"/>
              </a:rPr>
              <a:t>bireylerin</a:t>
            </a:r>
            <a:r>
              <a:rPr dirty="0" sz="1600" spc="-55">
                <a:solidFill>
                  <a:srgbClr val="B94609"/>
                </a:solidFill>
                <a:latin typeface="Consolas"/>
                <a:cs typeface="Consolas"/>
              </a:rPr>
              <a:t> </a:t>
            </a:r>
            <a:r>
              <a:rPr dirty="0" sz="1600">
                <a:solidFill>
                  <a:srgbClr val="B94609"/>
                </a:solidFill>
                <a:latin typeface="Consolas"/>
                <a:cs typeface="Consolas"/>
              </a:rPr>
              <a:t>seçilme</a:t>
            </a:r>
            <a:r>
              <a:rPr dirty="0" sz="1600" spc="-50">
                <a:solidFill>
                  <a:srgbClr val="B94609"/>
                </a:solidFill>
                <a:latin typeface="Consolas"/>
                <a:cs typeface="Consolas"/>
              </a:rPr>
              <a:t> </a:t>
            </a:r>
            <a:r>
              <a:rPr dirty="0" sz="1600" spc="-10">
                <a:solidFill>
                  <a:srgbClr val="B94609"/>
                </a:solidFill>
                <a:latin typeface="Consolas"/>
                <a:cs typeface="Consolas"/>
              </a:rPr>
              <a:t>olasılıklarıdır.</a:t>
            </a:r>
            <a:endParaRPr sz="1600">
              <a:latin typeface="Consolas"/>
              <a:cs typeface="Consolas"/>
            </a:endParaRPr>
          </a:p>
          <a:p>
            <a:pPr algn="just" lvl="1" marL="815340" indent="-345440">
              <a:lnSpc>
                <a:spcPct val="100000"/>
              </a:lnSpc>
              <a:buFont typeface="Arial"/>
              <a:buChar char="•"/>
              <a:tabLst>
                <a:tab pos="815340" algn="l"/>
              </a:tabLst>
            </a:pPr>
            <a:r>
              <a:rPr dirty="0" sz="1600">
                <a:solidFill>
                  <a:srgbClr val="B94609"/>
                </a:solidFill>
                <a:latin typeface="Consolas"/>
                <a:cs typeface="Consolas"/>
              </a:rPr>
              <a:t>Rastgele</a:t>
            </a:r>
            <a:r>
              <a:rPr dirty="0" sz="1600" spc="145">
                <a:solidFill>
                  <a:srgbClr val="B94609"/>
                </a:solidFill>
                <a:latin typeface="Consolas"/>
                <a:cs typeface="Consolas"/>
              </a:rPr>
              <a:t> </a:t>
            </a:r>
            <a:r>
              <a:rPr dirty="0" sz="1600">
                <a:solidFill>
                  <a:srgbClr val="B94609"/>
                </a:solidFill>
                <a:latin typeface="Consolas"/>
                <a:cs typeface="Consolas"/>
              </a:rPr>
              <a:t>sayı</a:t>
            </a:r>
            <a:r>
              <a:rPr dirty="0" sz="1600" spc="140">
                <a:solidFill>
                  <a:srgbClr val="B94609"/>
                </a:solidFill>
                <a:latin typeface="Consolas"/>
                <a:cs typeface="Consolas"/>
              </a:rPr>
              <a:t> </a:t>
            </a:r>
            <a:r>
              <a:rPr dirty="0" sz="1600">
                <a:solidFill>
                  <a:srgbClr val="B94609"/>
                </a:solidFill>
                <a:latin typeface="Consolas"/>
                <a:cs typeface="Consolas"/>
              </a:rPr>
              <a:t>üretilir</a:t>
            </a:r>
            <a:r>
              <a:rPr dirty="0" sz="1600" spc="145">
                <a:solidFill>
                  <a:srgbClr val="B94609"/>
                </a:solidFill>
                <a:latin typeface="Consolas"/>
                <a:cs typeface="Consolas"/>
              </a:rPr>
              <a:t> </a:t>
            </a:r>
            <a:r>
              <a:rPr dirty="0" sz="1600">
                <a:solidFill>
                  <a:srgbClr val="B94609"/>
                </a:solidFill>
                <a:latin typeface="Consolas"/>
                <a:cs typeface="Consolas"/>
              </a:rPr>
              <a:t>ve</a:t>
            </a:r>
            <a:r>
              <a:rPr dirty="0" sz="1600" spc="150">
                <a:solidFill>
                  <a:srgbClr val="B94609"/>
                </a:solidFill>
                <a:latin typeface="Consolas"/>
                <a:cs typeface="Consolas"/>
              </a:rPr>
              <a:t> </a:t>
            </a:r>
            <a:r>
              <a:rPr dirty="0" sz="1600">
                <a:solidFill>
                  <a:srgbClr val="B94609"/>
                </a:solidFill>
                <a:latin typeface="Consolas"/>
                <a:cs typeface="Consolas"/>
              </a:rPr>
              <a:t>rastgele</a:t>
            </a:r>
            <a:r>
              <a:rPr dirty="0" sz="1600" spc="145">
                <a:solidFill>
                  <a:srgbClr val="B94609"/>
                </a:solidFill>
                <a:latin typeface="Consolas"/>
                <a:cs typeface="Consolas"/>
              </a:rPr>
              <a:t> </a:t>
            </a:r>
            <a:r>
              <a:rPr dirty="0" sz="1600">
                <a:solidFill>
                  <a:srgbClr val="B94609"/>
                </a:solidFill>
                <a:latin typeface="Consolas"/>
                <a:cs typeface="Consolas"/>
              </a:rPr>
              <a:t>sayı</a:t>
            </a:r>
            <a:r>
              <a:rPr dirty="0" sz="1600" spc="140">
                <a:solidFill>
                  <a:srgbClr val="B94609"/>
                </a:solidFill>
                <a:latin typeface="Consolas"/>
                <a:cs typeface="Consolas"/>
              </a:rPr>
              <a:t> </a:t>
            </a:r>
            <a:r>
              <a:rPr dirty="0" sz="1600">
                <a:solidFill>
                  <a:srgbClr val="B94609"/>
                </a:solidFill>
                <a:latin typeface="Consolas"/>
                <a:cs typeface="Consolas"/>
              </a:rPr>
              <a:t>hangi</a:t>
            </a:r>
            <a:r>
              <a:rPr dirty="0" sz="1600" spc="145">
                <a:solidFill>
                  <a:srgbClr val="B94609"/>
                </a:solidFill>
                <a:latin typeface="Consolas"/>
                <a:cs typeface="Consolas"/>
              </a:rPr>
              <a:t> </a:t>
            </a:r>
            <a:r>
              <a:rPr dirty="0" sz="1600">
                <a:solidFill>
                  <a:srgbClr val="B94609"/>
                </a:solidFill>
                <a:latin typeface="Consolas"/>
                <a:cs typeface="Consolas"/>
              </a:rPr>
              <a:t>bölüm</a:t>
            </a:r>
            <a:r>
              <a:rPr dirty="0" sz="1600" spc="150">
                <a:solidFill>
                  <a:srgbClr val="B94609"/>
                </a:solidFill>
                <a:latin typeface="Consolas"/>
                <a:cs typeface="Consolas"/>
              </a:rPr>
              <a:t> </a:t>
            </a:r>
            <a:r>
              <a:rPr dirty="0" sz="1600" spc="-10">
                <a:solidFill>
                  <a:srgbClr val="B94609"/>
                </a:solidFill>
                <a:latin typeface="Consolas"/>
                <a:cs typeface="Consolas"/>
              </a:rPr>
              <a:t>içerisine</a:t>
            </a:r>
            <a:endParaRPr sz="1600">
              <a:latin typeface="Consolas"/>
              <a:cs typeface="Consolas"/>
            </a:endParaRPr>
          </a:p>
          <a:p>
            <a:pPr algn="just" marL="812800">
              <a:lnSpc>
                <a:spcPct val="100000"/>
              </a:lnSpc>
            </a:pPr>
            <a:r>
              <a:rPr dirty="0" sz="1600">
                <a:solidFill>
                  <a:srgbClr val="B94609"/>
                </a:solidFill>
                <a:latin typeface="Consolas"/>
                <a:cs typeface="Consolas"/>
              </a:rPr>
              <a:t>gelirse,</a:t>
            </a:r>
            <a:r>
              <a:rPr dirty="0" sz="1600" spc="-35">
                <a:solidFill>
                  <a:srgbClr val="B94609"/>
                </a:solidFill>
                <a:latin typeface="Consolas"/>
                <a:cs typeface="Consolas"/>
              </a:rPr>
              <a:t> </a:t>
            </a:r>
            <a:r>
              <a:rPr dirty="0" sz="1600">
                <a:solidFill>
                  <a:srgbClr val="B94609"/>
                </a:solidFill>
                <a:latin typeface="Consolas"/>
                <a:cs typeface="Consolas"/>
              </a:rPr>
              <a:t>o</a:t>
            </a:r>
            <a:r>
              <a:rPr dirty="0" sz="1600" spc="-30">
                <a:solidFill>
                  <a:srgbClr val="B94609"/>
                </a:solidFill>
                <a:latin typeface="Consolas"/>
                <a:cs typeface="Consolas"/>
              </a:rPr>
              <a:t> </a:t>
            </a:r>
            <a:r>
              <a:rPr dirty="0" sz="1600">
                <a:solidFill>
                  <a:srgbClr val="B94609"/>
                </a:solidFill>
                <a:latin typeface="Consolas"/>
                <a:cs typeface="Consolas"/>
              </a:rPr>
              <a:t>bölümün</a:t>
            </a:r>
            <a:r>
              <a:rPr dirty="0" sz="1600" spc="-30">
                <a:solidFill>
                  <a:srgbClr val="B94609"/>
                </a:solidFill>
                <a:latin typeface="Consolas"/>
                <a:cs typeface="Consolas"/>
              </a:rPr>
              <a:t> </a:t>
            </a:r>
            <a:r>
              <a:rPr dirty="0" sz="1600">
                <a:solidFill>
                  <a:srgbClr val="B94609"/>
                </a:solidFill>
                <a:latin typeface="Consolas"/>
                <a:cs typeface="Consolas"/>
              </a:rPr>
              <a:t>ait</a:t>
            </a:r>
            <a:r>
              <a:rPr dirty="0" sz="1600" spc="-30">
                <a:solidFill>
                  <a:srgbClr val="B94609"/>
                </a:solidFill>
                <a:latin typeface="Consolas"/>
                <a:cs typeface="Consolas"/>
              </a:rPr>
              <a:t> </a:t>
            </a:r>
            <a:r>
              <a:rPr dirty="0" sz="1600">
                <a:solidFill>
                  <a:srgbClr val="B94609"/>
                </a:solidFill>
                <a:latin typeface="Consolas"/>
                <a:cs typeface="Consolas"/>
              </a:rPr>
              <a:t>olduğu</a:t>
            </a:r>
            <a:r>
              <a:rPr dirty="0" sz="1600" spc="-35">
                <a:solidFill>
                  <a:srgbClr val="B94609"/>
                </a:solidFill>
                <a:latin typeface="Consolas"/>
                <a:cs typeface="Consolas"/>
              </a:rPr>
              <a:t> </a:t>
            </a:r>
            <a:r>
              <a:rPr dirty="0" sz="1600">
                <a:solidFill>
                  <a:srgbClr val="B94609"/>
                </a:solidFill>
                <a:latin typeface="Consolas"/>
                <a:cs typeface="Consolas"/>
              </a:rPr>
              <a:t>fert</a:t>
            </a:r>
            <a:r>
              <a:rPr dirty="0" sz="1600" spc="-30">
                <a:solidFill>
                  <a:srgbClr val="B94609"/>
                </a:solidFill>
                <a:latin typeface="Consolas"/>
                <a:cs typeface="Consolas"/>
              </a:rPr>
              <a:t> </a:t>
            </a:r>
            <a:r>
              <a:rPr dirty="0" sz="1600" spc="-10">
                <a:solidFill>
                  <a:srgbClr val="B94609"/>
                </a:solidFill>
                <a:latin typeface="Consolas"/>
                <a:cs typeface="Consolas"/>
              </a:rPr>
              <a:t>seçilir.</a:t>
            </a:r>
            <a:endParaRPr sz="1600">
              <a:latin typeface="Consolas"/>
              <a:cs typeface="Consolas"/>
            </a:endParaRPr>
          </a:p>
          <a:p>
            <a:pPr algn="just" lvl="1" marL="812800" marR="5080" indent="-342900">
              <a:lnSpc>
                <a:spcPct val="100000"/>
              </a:lnSpc>
              <a:buFont typeface="Arial"/>
              <a:buChar char="•"/>
              <a:tabLst>
                <a:tab pos="812800" algn="l"/>
                <a:tab pos="815340" algn="l"/>
              </a:tabLst>
            </a:pPr>
            <a:r>
              <a:rPr dirty="0" sz="1600">
                <a:solidFill>
                  <a:srgbClr val="B94609"/>
                </a:solidFill>
                <a:latin typeface="Consolas"/>
                <a:cs typeface="Consolas"/>
              </a:rPr>
              <a:t>	İşlem</a:t>
            </a:r>
            <a:r>
              <a:rPr dirty="0" sz="1600" spc="-170">
                <a:solidFill>
                  <a:srgbClr val="B94609"/>
                </a:solidFill>
                <a:latin typeface="Consolas"/>
                <a:cs typeface="Consolas"/>
              </a:rPr>
              <a:t>  </a:t>
            </a:r>
            <a:r>
              <a:rPr dirty="0" sz="1600">
                <a:solidFill>
                  <a:srgbClr val="B94609"/>
                </a:solidFill>
                <a:latin typeface="Consolas"/>
                <a:cs typeface="Consolas"/>
              </a:rPr>
              <a:t>istenilen</a:t>
            </a:r>
            <a:r>
              <a:rPr dirty="0" sz="1600" spc="-165">
                <a:solidFill>
                  <a:srgbClr val="B94609"/>
                </a:solidFill>
                <a:latin typeface="Consolas"/>
                <a:cs typeface="Consolas"/>
              </a:rPr>
              <a:t>  </a:t>
            </a:r>
            <a:r>
              <a:rPr dirty="0" sz="1600">
                <a:solidFill>
                  <a:srgbClr val="B94609"/>
                </a:solidFill>
                <a:latin typeface="Consolas"/>
                <a:cs typeface="Consolas"/>
              </a:rPr>
              <a:t>popülasyon</a:t>
            </a:r>
            <a:r>
              <a:rPr dirty="0" sz="1600" spc="-175">
                <a:solidFill>
                  <a:srgbClr val="B94609"/>
                </a:solidFill>
                <a:latin typeface="Consolas"/>
                <a:cs typeface="Consolas"/>
              </a:rPr>
              <a:t>  </a:t>
            </a:r>
            <a:r>
              <a:rPr dirty="0" sz="1600">
                <a:solidFill>
                  <a:srgbClr val="B94609"/>
                </a:solidFill>
                <a:latin typeface="Consolas"/>
                <a:cs typeface="Consolas"/>
              </a:rPr>
              <a:t>sayısını</a:t>
            </a:r>
            <a:r>
              <a:rPr dirty="0" sz="1600" spc="-165">
                <a:solidFill>
                  <a:srgbClr val="B94609"/>
                </a:solidFill>
                <a:latin typeface="Consolas"/>
                <a:cs typeface="Consolas"/>
              </a:rPr>
              <a:t>  </a:t>
            </a:r>
            <a:r>
              <a:rPr dirty="0" sz="1600">
                <a:solidFill>
                  <a:srgbClr val="B94609"/>
                </a:solidFill>
                <a:latin typeface="Consolas"/>
                <a:cs typeface="Consolas"/>
              </a:rPr>
              <a:t>elde</a:t>
            </a:r>
            <a:r>
              <a:rPr dirty="0" sz="1600" spc="-165">
                <a:solidFill>
                  <a:srgbClr val="B94609"/>
                </a:solidFill>
                <a:latin typeface="Consolas"/>
                <a:cs typeface="Consolas"/>
              </a:rPr>
              <a:t>  </a:t>
            </a:r>
            <a:r>
              <a:rPr dirty="0" sz="1600">
                <a:solidFill>
                  <a:srgbClr val="B94609"/>
                </a:solidFill>
                <a:latin typeface="Consolas"/>
                <a:cs typeface="Consolas"/>
              </a:rPr>
              <a:t>edene</a:t>
            </a:r>
            <a:r>
              <a:rPr dirty="0" sz="1600" spc="-165">
                <a:solidFill>
                  <a:srgbClr val="B94609"/>
                </a:solidFill>
                <a:latin typeface="Consolas"/>
                <a:cs typeface="Consolas"/>
              </a:rPr>
              <a:t>  </a:t>
            </a:r>
            <a:r>
              <a:rPr dirty="0" sz="1600">
                <a:solidFill>
                  <a:srgbClr val="B94609"/>
                </a:solidFill>
                <a:latin typeface="Consolas"/>
                <a:cs typeface="Consolas"/>
              </a:rPr>
              <a:t>kadar</a:t>
            </a:r>
            <a:r>
              <a:rPr dirty="0" sz="1600" spc="-165">
                <a:solidFill>
                  <a:srgbClr val="B94609"/>
                </a:solidFill>
                <a:latin typeface="Consolas"/>
                <a:cs typeface="Consolas"/>
              </a:rPr>
              <a:t>  </a:t>
            </a:r>
            <a:r>
              <a:rPr dirty="0" sz="1600" spc="-10">
                <a:solidFill>
                  <a:srgbClr val="B94609"/>
                </a:solidFill>
                <a:latin typeface="Consolas"/>
                <a:cs typeface="Consolas"/>
              </a:rPr>
              <a:t>devam eder.</a:t>
            </a:r>
            <a:endParaRPr sz="16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43088" y="73739"/>
            <a:ext cx="8470265" cy="1014094"/>
          </a:xfrm>
          <a:prstGeom prst="rect"/>
        </p:spPr>
        <p:txBody>
          <a:bodyPr wrap="square" lIns="0" tIns="13271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45"/>
              </a:spcBef>
            </a:pPr>
            <a:r>
              <a:rPr dirty="0"/>
              <a:t>SEÇİM</a:t>
            </a:r>
            <a:r>
              <a:rPr dirty="0" spc="-105"/>
              <a:t> </a:t>
            </a:r>
            <a:r>
              <a:rPr dirty="0"/>
              <a:t>(SELECTION)</a:t>
            </a:r>
            <a:r>
              <a:rPr dirty="0" spc="-100"/>
              <a:t> </a:t>
            </a:r>
            <a:r>
              <a:rPr dirty="0"/>
              <a:t>:</a:t>
            </a:r>
            <a:r>
              <a:rPr dirty="0" spc="-100"/>
              <a:t> </a:t>
            </a:r>
            <a:r>
              <a:rPr dirty="0" sz="3200" spc="-25" b="0">
                <a:solidFill>
                  <a:srgbClr val="0D0D0D"/>
                </a:solidFill>
                <a:latin typeface="Consolas"/>
                <a:cs typeface="Consolas"/>
              </a:rPr>
              <a:t>Rulet-</a:t>
            </a:r>
            <a:r>
              <a:rPr dirty="0" sz="3200" b="0">
                <a:solidFill>
                  <a:srgbClr val="0D0D0D"/>
                </a:solidFill>
                <a:latin typeface="Consolas"/>
                <a:cs typeface="Consolas"/>
              </a:rPr>
              <a:t>Çember</a:t>
            </a:r>
            <a:r>
              <a:rPr dirty="0" sz="3200" spc="-110" b="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3200" spc="-10" b="0">
                <a:solidFill>
                  <a:srgbClr val="0D0D0D"/>
                </a:solidFill>
                <a:latin typeface="Consolas"/>
                <a:cs typeface="Consolas"/>
              </a:rPr>
              <a:t>Seçimi</a:t>
            </a:r>
            <a:endParaRPr sz="32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595"/>
              </a:spcBef>
            </a:pPr>
            <a:r>
              <a:rPr dirty="0" sz="2000" b="0">
                <a:solidFill>
                  <a:srgbClr val="0D0D0D"/>
                </a:solidFill>
                <a:latin typeface="Consolas"/>
                <a:cs typeface="Consolas"/>
              </a:rPr>
              <a:t>Fonksiyonumuz:</a:t>
            </a:r>
            <a:r>
              <a:rPr dirty="0" sz="2000" spc="-50" b="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 spc="-10" b="0">
                <a:solidFill>
                  <a:srgbClr val="0D0D0D"/>
                </a:solidFill>
                <a:latin typeface="Consolas"/>
                <a:cs typeface="Consolas"/>
              </a:rPr>
              <a:t>f(x)=2x</a:t>
            </a:r>
            <a:endParaRPr sz="2000">
              <a:latin typeface="Consolas"/>
              <a:cs typeface="Consolas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0018" cy="6857999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636737" y="1494057"/>
            <a:ext cx="6395724" cy="3869876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46364" y="1901444"/>
            <a:ext cx="4038600" cy="2743200"/>
          </a:xfrm>
          <a:prstGeom prst="rect">
            <a:avLst/>
          </a:prstGeom>
        </p:spPr>
      </p:pic>
      <p:graphicFrame>
        <p:nvGraphicFramePr>
          <p:cNvPr id="6" name="object 6" descr=""/>
          <p:cNvGraphicFramePr>
            <a:graphicFrameLocks noGrp="1"/>
          </p:cNvGraphicFramePr>
          <p:nvPr/>
        </p:nvGraphicFramePr>
        <p:xfrm>
          <a:off x="1440008" y="1895091"/>
          <a:ext cx="4127500" cy="27400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90600"/>
                <a:gridCol w="457200"/>
                <a:gridCol w="685800"/>
                <a:gridCol w="1905000"/>
              </a:tblGrid>
              <a:tr h="274320">
                <a:tc>
                  <a:txBody>
                    <a:bodyPr/>
                    <a:lstStyle/>
                    <a:p>
                      <a:pPr algn="ctr" marR="3175">
                        <a:lnSpc>
                          <a:spcPts val="2030"/>
                        </a:lnSpc>
                      </a:pPr>
                      <a:r>
                        <a:rPr dirty="0" sz="1800" spc="45">
                          <a:latin typeface="Calibri"/>
                          <a:cs typeface="Calibri"/>
                        </a:rPr>
                        <a:t>Birey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E97031"/>
                      </a:solidFill>
                      <a:prstDash val="solid"/>
                    </a:lnL>
                    <a:lnR w="12700">
                      <a:solidFill>
                        <a:srgbClr val="E97031"/>
                      </a:solidFill>
                      <a:prstDash val="solid"/>
                    </a:lnR>
                    <a:lnT w="12700">
                      <a:solidFill>
                        <a:srgbClr val="E97031"/>
                      </a:solidFill>
                      <a:prstDash val="solid"/>
                    </a:lnT>
                    <a:lnB w="12700">
                      <a:solidFill>
                        <a:srgbClr val="E9703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R="3810">
                        <a:lnSpc>
                          <a:spcPts val="2030"/>
                        </a:lnSpc>
                      </a:pPr>
                      <a:r>
                        <a:rPr dirty="0" sz="1800" spc="-50">
                          <a:latin typeface="Calibri"/>
                          <a:cs typeface="Calibri"/>
                        </a:rPr>
                        <a:t>x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E97031"/>
                      </a:solidFill>
                      <a:prstDash val="solid"/>
                    </a:lnL>
                    <a:lnR w="12700">
                      <a:solidFill>
                        <a:srgbClr val="E97031"/>
                      </a:solidFill>
                      <a:prstDash val="solid"/>
                    </a:lnR>
                    <a:lnT w="12700">
                      <a:solidFill>
                        <a:srgbClr val="E97031"/>
                      </a:solidFill>
                      <a:prstDash val="solid"/>
                    </a:lnT>
                    <a:lnB w="12700">
                      <a:solidFill>
                        <a:srgbClr val="E9703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30"/>
                        </a:lnSpc>
                      </a:pPr>
                      <a:r>
                        <a:rPr dirty="0" sz="1800" spc="-20">
                          <a:latin typeface="Calibri"/>
                          <a:cs typeface="Calibri"/>
                        </a:rPr>
                        <a:t>f(x)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E97031"/>
                      </a:solidFill>
                      <a:prstDash val="solid"/>
                    </a:lnL>
                    <a:lnR w="12700">
                      <a:solidFill>
                        <a:srgbClr val="E97031"/>
                      </a:solidFill>
                      <a:prstDash val="solid"/>
                    </a:lnR>
                    <a:lnT w="12700">
                      <a:solidFill>
                        <a:srgbClr val="E97031"/>
                      </a:solidFill>
                      <a:prstDash val="solid"/>
                    </a:lnT>
                    <a:lnB w="12700">
                      <a:solidFill>
                        <a:srgbClr val="E9703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30"/>
                        </a:lnSpc>
                      </a:pPr>
                      <a:r>
                        <a:rPr dirty="0" sz="1800" spc="80">
                          <a:latin typeface="Calibri"/>
                          <a:cs typeface="Calibri"/>
                        </a:rPr>
                        <a:t>Uygunluk</a:t>
                      </a:r>
                      <a:r>
                        <a:rPr dirty="0" sz="1800" spc="6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800" spc="85">
                          <a:latin typeface="Calibri"/>
                          <a:cs typeface="Calibri"/>
                        </a:rPr>
                        <a:t>Yüzdesi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E97031"/>
                      </a:solidFill>
                      <a:prstDash val="solid"/>
                    </a:lnL>
                    <a:lnR w="12700">
                      <a:solidFill>
                        <a:srgbClr val="E97031"/>
                      </a:solidFill>
                      <a:prstDash val="solid"/>
                    </a:lnR>
                    <a:lnT w="12700">
                      <a:solidFill>
                        <a:srgbClr val="E97031"/>
                      </a:solidFill>
                      <a:prstDash val="solid"/>
                    </a:lnT>
                    <a:lnB w="12700">
                      <a:solidFill>
                        <a:srgbClr val="E97031"/>
                      </a:solidFill>
                      <a:prstDash val="solid"/>
                    </a:lnB>
                  </a:tcPr>
                </a:tc>
              </a:tr>
              <a:tr h="273685">
                <a:tc>
                  <a:txBody>
                    <a:bodyPr/>
                    <a:lstStyle/>
                    <a:p>
                      <a:pPr marL="132080">
                        <a:lnSpc>
                          <a:spcPts val="2030"/>
                        </a:lnSpc>
                      </a:pPr>
                      <a:r>
                        <a:rPr dirty="0" sz="1800" spc="50">
                          <a:latin typeface="Calibri"/>
                          <a:cs typeface="Calibri"/>
                        </a:rPr>
                        <a:t>1.</a:t>
                      </a:r>
                      <a:r>
                        <a:rPr dirty="0" sz="1800" spc="-5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800" spc="-10">
                          <a:latin typeface="Calibri"/>
                          <a:cs typeface="Calibri"/>
                        </a:rPr>
                        <a:t>Birey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E97031"/>
                      </a:solidFill>
                      <a:prstDash val="solid"/>
                    </a:lnL>
                    <a:lnR w="12700">
                      <a:solidFill>
                        <a:srgbClr val="E97031"/>
                      </a:solidFill>
                      <a:prstDash val="solid"/>
                    </a:lnR>
                    <a:lnT w="12700">
                      <a:solidFill>
                        <a:srgbClr val="E97031"/>
                      </a:solidFill>
                      <a:prstDash val="solid"/>
                    </a:lnT>
                    <a:lnB w="12700">
                      <a:solidFill>
                        <a:srgbClr val="E9703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14"/>
                        </a:lnSpc>
                      </a:pPr>
                      <a:r>
                        <a:rPr dirty="0" sz="1800" spc="-25">
                          <a:latin typeface="Calibri"/>
                          <a:cs typeface="Calibri"/>
                        </a:rPr>
                        <a:t>56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E97031"/>
                      </a:solidFill>
                      <a:prstDash val="solid"/>
                    </a:lnL>
                    <a:lnR w="12700">
                      <a:solidFill>
                        <a:srgbClr val="E97031"/>
                      </a:solidFill>
                      <a:prstDash val="solid"/>
                    </a:lnR>
                    <a:lnT w="12700">
                      <a:solidFill>
                        <a:srgbClr val="E97031"/>
                      </a:solidFill>
                      <a:prstDash val="solid"/>
                    </a:lnT>
                    <a:lnB w="12700">
                      <a:solidFill>
                        <a:srgbClr val="E9703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14"/>
                        </a:lnSpc>
                      </a:pPr>
                      <a:r>
                        <a:rPr dirty="0" sz="1800" spc="-25">
                          <a:latin typeface="Calibri"/>
                          <a:cs typeface="Calibri"/>
                        </a:rPr>
                        <a:t>122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E97031"/>
                      </a:solidFill>
                      <a:prstDash val="solid"/>
                    </a:lnL>
                    <a:lnR w="12700">
                      <a:solidFill>
                        <a:srgbClr val="E97031"/>
                      </a:solidFill>
                      <a:prstDash val="solid"/>
                    </a:lnR>
                    <a:lnT w="12700">
                      <a:solidFill>
                        <a:srgbClr val="E97031"/>
                      </a:solidFill>
                      <a:prstDash val="solid"/>
                    </a:lnT>
                    <a:lnB w="12700">
                      <a:solidFill>
                        <a:srgbClr val="E9703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14"/>
                        </a:lnSpc>
                      </a:pPr>
                      <a:r>
                        <a:rPr dirty="0" sz="1800" spc="-10">
                          <a:latin typeface="Calibri"/>
                          <a:cs typeface="Calibri"/>
                        </a:rPr>
                        <a:t>122/2014=0.06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E97031"/>
                      </a:solidFill>
                      <a:prstDash val="solid"/>
                    </a:lnL>
                    <a:lnR w="12700">
                      <a:solidFill>
                        <a:srgbClr val="E97031"/>
                      </a:solidFill>
                      <a:prstDash val="solid"/>
                    </a:lnR>
                    <a:lnT w="12700">
                      <a:solidFill>
                        <a:srgbClr val="E97031"/>
                      </a:solidFill>
                      <a:prstDash val="solid"/>
                    </a:lnT>
                    <a:lnB w="12700">
                      <a:solidFill>
                        <a:srgbClr val="E97031"/>
                      </a:solidFill>
                      <a:prstDash val="solid"/>
                    </a:lnB>
                  </a:tcPr>
                </a:tc>
              </a:tr>
              <a:tr h="273685">
                <a:tc>
                  <a:txBody>
                    <a:bodyPr/>
                    <a:lstStyle/>
                    <a:p>
                      <a:pPr marL="132080">
                        <a:lnSpc>
                          <a:spcPts val="2030"/>
                        </a:lnSpc>
                      </a:pPr>
                      <a:r>
                        <a:rPr dirty="0" sz="1800" spc="50">
                          <a:latin typeface="Calibri"/>
                          <a:cs typeface="Calibri"/>
                        </a:rPr>
                        <a:t>2.</a:t>
                      </a:r>
                      <a:r>
                        <a:rPr dirty="0" sz="1800" spc="-4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800" spc="-10">
                          <a:latin typeface="Calibri"/>
                          <a:cs typeface="Calibri"/>
                        </a:rPr>
                        <a:t>Birey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E97031"/>
                      </a:solidFill>
                      <a:prstDash val="solid"/>
                    </a:lnL>
                    <a:lnR w="12700">
                      <a:solidFill>
                        <a:srgbClr val="E97031"/>
                      </a:solidFill>
                      <a:prstDash val="solid"/>
                    </a:lnR>
                    <a:lnT w="12700">
                      <a:solidFill>
                        <a:srgbClr val="E97031"/>
                      </a:solidFill>
                      <a:prstDash val="solid"/>
                    </a:lnT>
                    <a:lnB w="12700">
                      <a:solidFill>
                        <a:srgbClr val="E9703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14"/>
                        </a:lnSpc>
                      </a:pPr>
                      <a:r>
                        <a:rPr dirty="0" sz="1800" spc="-25">
                          <a:latin typeface="Calibri"/>
                          <a:cs typeface="Calibri"/>
                        </a:rPr>
                        <a:t>104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E97031"/>
                      </a:solidFill>
                      <a:prstDash val="solid"/>
                    </a:lnL>
                    <a:lnR w="12700">
                      <a:solidFill>
                        <a:srgbClr val="E97031"/>
                      </a:solidFill>
                      <a:prstDash val="solid"/>
                    </a:lnR>
                    <a:lnT w="12700">
                      <a:solidFill>
                        <a:srgbClr val="E97031"/>
                      </a:solidFill>
                      <a:prstDash val="solid"/>
                    </a:lnT>
                    <a:lnB w="12700">
                      <a:solidFill>
                        <a:srgbClr val="E9703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14"/>
                        </a:lnSpc>
                      </a:pPr>
                      <a:r>
                        <a:rPr dirty="0" sz="1800" spc="-25">
                          <a:latin typeface="Calibri"/>
                          <a:cs typeface="Calibri"/>
                        </a:rPr>
                        <a:t>208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E97031"/>
                      </a:solidFill>
                      <a:prstDash val="solid"/>
                    </a:lnL>
                    <a:lnR w="12700">
                      <a:solidFill>
                        <a:srgbClr val="E97031"/>
                      </a:solidFill>
                      <a:prstDash val="solid"/>
                    </a:lnR>
                    <a:lnT w="12700">
                      <a:solidFill>
                        <a:srgbClr val="E97031"/>
                      </a:solidFill>
                      <a:prstDash val="solid"/>
                    </a:lnT>
                    <a:lnB w="12700">
                      <a:solidFill>
                        <a:srgbClr val="E9703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14"/>
                        </a:lnSpc>
                      </a:pPr>
                      <a:r>
                        <a:rPr dirty="0" sz="1800" spc="-10">
                          <a:latin typeface="Calibri"/>
                          <a:cs typeface="Calibri"/>
                        </a:rPr>
                        <a:t>208/2014=0.10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E97031"/>
                      </a:solidFill>
                      <a:prstDash val="solid"/>
                    </a:lnL>
                    <a:lnR w="12700">
                      <a:solidFill>
                        <a:srgbClr val="E97031"/>
                      </a:solidFill>
                      <a:prstDash val="solid"/>
                    </a:lnR>
                    <a:lnT w="12700">
                      <a:solidFill>
                        <a:srgbClr val="E97031"/>
                      </a:solidFill>
                      <a:prstDash val="solid"/>
                    </a:lnT>
                    <a:lnB w="12700">
                      <a:solidFill>
                        <a:srgbClr val="E97031"/>
                      </a:solidFill>
                      <a:prstDash val="solid"/>
                    </a:lnB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 marL="132080">
                        <a:lnSpc>
                          <a:spcPts val="2030"/>
                        </a:lnSpc>
                      </a:pPr>
                      <a:r>
                        <a:rPr dirty="0" sz="1800" spc="50">
                          <a:latin typeface="Calibri"/>
                          <a:cs typeface="Calibri"/>
                        </a:rPr>
                        <a:t>3.</a:t>
                      </a:r>
                      <a:r>
                        <a:rPr dirty="0" sz="1800" spc="-4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800" spc="-10">
                          <a:latin typeface="Calibri"/>
                          <a:cs typeface="Calibri"/>
                        </a:rPr>
                        <a:t>Birey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E97031"/>
                      </a:solidFill>
                      <a:prstDash val="solid"/>
                    </a:lnL>
                    <a:lnR w="12700">
                      <a:solidFill>
                        <a:srgbClr val="E97031"/>
                      </a:solidFill>
                      <a:prstDash val="solid"/>
                    </a:lnR>
                    <a:lnT w="12700">
                      <a:solidFill>
                        <a:srgbClr val="E97031"/>
                      </a:solidFill>
                      <a:prstDash val="solid"/>
                    </a:lnT>
                    <a:lnB w="12700">
                      <a:solidFill>
                        <a:srgbClr val="E9703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14"/>
                        </a:lnSpc>
                      </a:pPr>
                      <a:r>
                        <a:rPr dirty="0" sz="1800" spc="-25">
                          <a:latin typeface="Calibri"/>
                          <a:cs typeface="Calibri"/>
                        </a:rPr>
                        <a:t>108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E97031"/>
                      </a:solidFill>
                      <a:prstDash val="solid"/>
                    </a:lnL>
                    <a:lnR w="12700">
                      <a:solidFill>
                        <a:srgbClr val="E97031"/>
                      </a:solidFill>
                      <a:prstDash val="solid"/>
                    </a:lnR>
                    <a:lnT w="12700">
                      <a:solidFill>
                        <a:srgbClr val="E97031"/>
                      </a:solidFill>
                      <a:prstDash val="solid"/>
                    </a:lnT>
                    <a:lnB w="12700">
                      <a:solidFill>
                        <a:srgbClr val="E9703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14"/>
                        </a:lnSpc>
                      </a:pPr>
                      <a:r>
                        <a:rPr dirty="0" sz="1800" spc="-25">
                          <a:latin typeface="Calibri"/>
                          <a:cs typeface="Calibri"/>
                        </a:rPr>
                        <a:t>216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E97031"/>
                      </a:solidFill>
                      <a:prstDash val="solid"/>
                    </a:lnL>
                    <a:lnR w="12700">
                      <a:solidFill>
                        <a:srgbClr val="E97031"/>
                      </a:solidFill>
                      <a:prstDash val="solid"/>
                    </a:lnR>
                    <a:lnT w="12700">
                      <a:solidFill>
                        <a:srgbClr val="E97031"/>
                      </a:solidFill>
                      <a:prstDash val="solid"/>
                    </a:lnT>
                    <a:lnB w="12700">
                      <a:solidFill>
                        <a:srgbClr val="E9703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14"/>
                        </a:lnSpc>
                      </a:pPr>
                      <a:r>
                        <a:rPr dirty="0" sz="1800" spc="-20">
                          <a:latin typeface="Calibri"/>
                          <a:cs typeface="Calibri"/>
                        </a:rPr>
                        <a:t>0.11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E97031"/>
                      </a:solidFill>
                      <a:prstDash val="solid"/>
                    </a:lnL>
                    <a:lnR w="12700">
                      <a:solidFill>
                        <a:srgbClr val="E97031"/>
                      </a:solidFill>
                      <a:prstDash val="solid"/>
                    </a:lnR>
                    <a:lnT w="12700">
                      <a:solidFill>
                        <a:srgbClr val="E97031"/>
                      </a:solidFill>
                      <a:prstDash val="solid"/>
                    </a:lnT>
                    <a:lnB w="12700">
                      <a:solidFill>
                        <a:srgbClr val="E97031"/>
                      </a:solidFill>
                      <a:prstDash val="solid"/>
                    </a:lnB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 marL="132080">
                        <a:lnSpc>
                          <a:spcPts val="2030"/>
                        </a:lnSpc>
                      </a:pPr>
                      <a:r>
                        <a:rPr dirty="0" sz="1800" spc="50">
                          <a:latin typeface="Calibri"/>
                          <a:cs typeface="Calibri"/>
                        </a:rPr>
                        <a:t>4.</a:t>
                      </a:r>
                      <a:r>
                        <a:rPr dirty="0" sz="1800" spc="-4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800" spc="-10">
                          <a:latin typeface="Calibri"/>
                          <a:cs typeface="Calibri"/>
                        </a:rPr>
                        <a:t>Birey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E97031"/>
                      </a:solidFill>
                      <a:prstDash val="solid"/>
                    </a:lnL>
                    <a:lnR w="12700">
                      <a:solidFill>
                        <a:srgbClr val="E97031"/>
                      </a:solidFill>
                      <a:prstDash val="solid"/>
                    </a:lnR>
                    <a:lnT w="12700">
                      <a:solidFill>
                        <a:srgbClr val="E97031"/>
                      </a:solidFill>
                      <a:prstDash val="solid"/>
                    </a:lnT>
                    <a:lnB w="12700">
                      <a:solidFill>
                        <a:srgbClr val="E9703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14"/>
                        </a:lnSpc>
                      </a:pPr>
                      <a:r>
                        <a:rPr dirty="0" sz="1800" spc="-25">
                          <a:latin typeface="Calibri"/>
                          <a:cs typeface="Calibri"/>
                        </a:rPr>
                        <a:t>191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E97031"/>
                      </a:solidFill>
                      <a:prstDash val="solid"/>
                    </a:lnL>
                    <a:lnR w="12700">
                      <a:solidFill>
                        <a:srgbClr val="E97031"/>
                      </a:solidFill>
                      <a:prstDash val="solid"/>
                    </a:lnR>
                    <a:lnT w="12700">
                      <a:solidFill>
                        <a:srgbClr val="E97031"/>
                      </a:solidFill>
                      <a:prstDash val="solid"/>
                    </a:lnT>
                    <a:lnB w="12700">
                      <a:solidFill>
                        <a:srgbClr val="E9703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14"/>
                        </a:lnSpc>
                      </a:pPr>
                      <a:r>
                        <a:rPr dirty="0" sz="1800" spc="-25">
                          <a:latin typeface="Calibri"/>
                          <a:cs typeface="Calibri"/>
                        </a:rPr>
                        <a:t>382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E97031"/>
                      </a:solidFill>
                      <a:prstDash val="solid"/>
                    </a:lnL>
                    <a:lnR w="12700">
                      <a:solidFill>
                        <a:srgbClr val="E97031"/>
                      </a:solidFill>
                      <a:prstDash val="solid"/>
                    </a:lnR>
                    <a:lnT w="12700">
                      <a:solidFill>
                        <a:srgbClr val="E97031"/>
                      </a:solidFill>
                      <a:prstDash val="solid"/>
                    </a:lnT>
                    <a:lnB w="12700">
                      <a:solidFill>
                        <a:srgbClr val="E9703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14"/>
                        </a:lnSpc>
                      </a:pPr>
                      <a:r>
                        <a:rPr dirty="0" sz="1800" spc="-20">
                          <a:latin typeface="Calibri"/>
                          <a:cs typeface="Calibri"/>
                        </a:rPr>
                        <a:t>0.19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E97031"/>
                      </a:solidFill>
                      <a:prstDash val="solid"/>
                    </a:lnL>
                    <a:lnR w="12700">
                      <a:solidFill>
                        <a:srgbClr val="E97031"/>
                      </a:solidFill>
                      <a:prstDash val="solid"/>
                    </a:lnR>
                    <a:lnT w="12700">
                      <a:solidFill>
                        <a:srgbClr val="E97031"/>
                      </a:solidFill>
                      <a:prstDash val="solid"/>
                    </a:lnT>
                    <a:lnB w="12700">
                      <a:solidFill>
                        <a:srgbClr val="E97031"/>
                      </a:solidFill>
                      <a:prstDash val="solid"/>
                    </a:lnB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 marL="132080">
                        <a:lnSpc>
                          <a:spcPts val="2030"/>
                        </a:lnSpc>
                      </a:pPr>
                      <a:r>
                        <a:rPr dirty="0" sz="1800" spc="50">
                          <a:latin typeface="Calibri"/>
                          <a:cs typeface="Calibri"/>
                        </a:rPr>
                        <a:t>5.</a:t>
                      </a:r>
                      <a:r>
                        <a:rPr dirty="0" sz="1800" spc="-4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800" spc="-10">
                          <a:latin typeface="Calibri"/>
                          <a:cs typeface="Calibri"/>
                        </a:rPr>
                        <a:t>Birey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E97031"/>
                      </a:solidFill>
                      <a:prstDash val="solid"/>
                    </a:lnL>
                    <a:lnR w="12700">
                      <a:solidFill>
                        <a:srgbClr val="E97031"/>
                      </a:solidFill>
                      <a:prstDash val="solid"/>
                    </a:lnR>
                    <a:lnT w="12700">
                      <a:solidFill>
                        <a:srgbClr val="E97031"/>
                      </a:solidFill>
                      <a:prstDash val="solid"/>
                    </a:lnT>
                    <a:lnB w="12700">
                      <a:solidFill>
                        <a:srgbClr val="E9703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14"/>
                        </a:lnSpc>
                      </a:pPr>
                      <a:r>
                        <a:rPr dirty="0" sz="1800" spc="-25">
                          <a:latin typeface="Calibri"/>
                          <a:cs typeface="Calibri"/>
                        </a:rPr>
                        <a:t>96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E97031"/>
                      </a:solidFill>
                      <a:prstDash val="solid"/>
                    </a:lnL>
                    <a:lnR w="12700">
                      <a:solidFill>
                        <a:srgbClr val="E97031"/>
                      </a:solidFill>
                      <a:prstDash val="solid"/>
                    </a:lnR>
                    <a:lnT w="12700">
                      <a:solidFill>
                        <a:srgbClr val="E97031"/>
                      </a:solidFill>
                      <a:prstDash val="solid"/>
                    </a:lnT>
                    <a:lnB w="12700">
                      <a:solidFill>
                        <a:srgbClr val="E9703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14"/>
                        </a:lnSpc>
                      </a:pPr>
                      <a:r>
                        <a:rPr dirty="0" sz="1800" spc="-25">
                          <a:latin typeface="Calibri"/>
                          <a:cs typeface="Calibri"/>
                        </a:rPr>
                        <a:t>192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E97031"/>
                      </a:solidFill>
                      <a:prstDash val="solid"/>
                    </a:lnL>
                    <a:lnR w="12700">
                      <a:solidFill>
                        <a:srgbClr val="E97031"/>
                      </a:solidFill>
                      <a:prstDash val="solid"/>
                    </a:lnR>
                    <a:lnT w="12700">
                      <a:solidFill>
                        <a:srgbClr val="E97031"/>
                      </a:solidFill>
                      <a:prstDash val="solid"/>
                    </a:lnT>
                    <a:lnB w="12700">
                      <a:solidFill>
                        <a:srgbClr val="E9703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14"/>
                        </a:lnSpc>
                      </a:pPr>
                      <a:r>
                        <a:rPr dirty="0" sz="1800" spc="-20">
                          <a:latin typeface="Calibri"/>
                          <a:cs typeface="Calibri"/>
                        </a:rPr>
                        <a:t>0.10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E97031"/>
                      </a:solidFill>
                      <a:prstDash val="solid"/>
                    </a:lnL>
                    <a:lnR w="12700">
                      <a:solidFill>
                        <a:srgbClr val="E97031"/>
                      </a:solidFill>
                      <a:prstDash val="solid"/>
                    </a:lnR>
                    <a:lnT w="12700">
                      <a:solidFill>
                        <a:srgbClr val="E97031"/>
                      </a:solidFill>
                      <a:prstDash val="solid"/>
                    </a:lnT>
                    <a:lnB w="12700">
                      <a:solidFill>
                        <a:srgbClr val="E97031"/>
                      </a:solidFill>
                      <a:prstDash val="solid"/>
                    </a:lnB>
                  </a:tcPr>
                </a:tc>
              </a:tr>
              <a:tr h="273685">
                <a:tc>
                  <a:txBody>
                    <a:bodyPr/>
                    <a:lstStyle/>
                    <a:p>
                      <a:pPr marL="132080">
                        <a:lnSpc>
                          <a:spcPts val="2030"/>
                        </a:lnSpc>
                      </a:pPr>
                      <a:r>
                        <a:rPr dirty="0" sz="1800" spc="50">
                          <a:latin typeface="Calibri"/>
                          <a:cs typeface="Calibri"/>
                        </a:rPr>
                        <a:t>6.</a:t>
                      </a:r>
                      <a:r>
                        <a:rPr dirty="0" sz="1800" spc="-4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800" spc="-10">
                          <a:latin typeface="Calibri"/>
                          <a:cs typeface="Calibri"/>
                        </a:rPr>
                        <a:t>Birey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E97031"/>
                      </a:solidFill>
                      <a:prstDash val="solid"/>
                    </a:lnL>
                    <a:lnR w="12700">
                      <a:solidFill>
                        <a:srgbClr val="E97031"/>
                      </a:solidFill>
                      <a:prstDash val="solid"/>
                    </a:lnR>
                    <a:lnT w="12700">
                      <a:solidFill>
                        <a:srgbClr val="E97031"/>
                      </a:solidFill>
                      <a:prstDash val="solid"/>
                    </a:lnT>
                    <a:lnB w="12700">
                      <a:solidFill>
                        <a:srgbClr val="E9703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14"/>
                        </a:lnSpc>
                      </a:pPr>
                      <a:r>
                        <a:rPr dirty="0" sz="1800" spc="-25">
                          <a:latin typeface="Calibri"/>
                          <a:cs typeface="Calibri"/>
                        </a:rPr>
                        <a:t>72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E97031"/>
                      </a:solidFill>
                      <a:prstDash val="solid"/>
                    </a:lnL>
                    <a:lnR w="12700">
                      <a:solidFill>
                        <a:srgbClr val="E97031"/>
                      </a:solidFill>
                      <a:prstDash val="solid"/>
                    </a:lnR>
                    <a:lnT w="12700">
                      <a:solidFill>
                        <a:srgbClr val="E97031"/>
                      </a:solidFill>
                      <a:prstDash val="solid"/>
                    </a:lnT>
                    <a:lnB w="12700">
                      <a:solidFill>
                        <a:srgbClr val="E9703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14"/>
                        </a:lnSpc>
                      </a:pPr>
                      <a:r>
                        <a:rPr dirty="0" sz="1800" spc="-25">
                          <a:latin typeface="Calibri"/>
                          <a:cs typeface="Calibri"/>
                        </a:rPr>
                        <a:t>144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E97031"/>
                      </a:solidFill>
                      <a:prstDash val="solid"/>
                    </a:lnL>
                    <a:lnR w="12700">
                      <a:solidFill>
                        <a:srgbClr val="E97031"/>
                      </a:solidFill>
                      <a:prstDash val="solid"/>
                    </a:lnR>
                    <a:lnT w="12700">
                      <a:solidFill>
                        <a:srgbClr val="E97031"/>
                      </a:solidFill>
                      <a:prstDash val="solid"/>
                    </a:lnT>
                    <a:lnB w="12700">
                      <a:solidFill>
                        <a:srgbClr val="E9703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14"/>
                        </a:lnSpc>
                      </a:pPr>
                      <a:r>
                        <a:rPr dirty="0" sz="1800" spc="-20">
                          <a:latin typeface="Calibri"/>
                          <a:cs typeface="Calibri"/>
                        </a:rPr>
                        <a:t>0.07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E97031"/>
                      </a:solidFill>
                      <a:prstDash val="solid"/>
                    </a:lnL>
                    <a:lnR w="12700">
                      <a:solidFill>
                        <a:srgbClr val="E97031"/>
                      </a:solidFill>
                      <a:prstDash val="solid"/>
                    </a:lnR>
                    <a:lnT w="12700">
                      <a:solidFill>
                        <a:srgbClr val="E97031"/>
                      </a:solidFill>
                      <a:prstDash val="solid"/>
                    </a:lnT>
                    <a:lnB w="12700">
                      <a:solidFill>
                        <a:srgbClr val="E97031"/>
                      </a:solidFill>
                      <a:prstDash val="solid"/>
                    </a:lnB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 marL="132080">
                        <a:lnSpc>
                          <a:spcPts val="2030"/>
                        </a:lnSpc>
                      </a:pPr>
                      <a:r>
                        <a:rPr dirty="0" sz="1800" spc="50">
                          <a:latin typeface="Calibri"/>
                          <a:cs typeface="Calibri"/>
                        </a:rPr>
                        <a:t>7.</a:t>
                      </a:r>
                      <a:r>
                        <a:rPr dirty="0" sz="1800" spc="-4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800" spc="-10">
                          <a:latin typeface="Calibri"/>
                          <a:cs typeface="Calibri"/>
                        </a:rPr>
                        <a:t>Birey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E97031"/>
                      </a:solidFill>
                      <a:prstDash val="solid"/>
                    </a:lnL>
                    <a:lnR w="12700">
                      <a:solidFill>
                        <a:srgbClr val="E97031"/>
                      </a:solidFill>
                      <a:prstDash val="solid"/>
                    </a:lnR>
                    <a:lnT w="12700">
                      <a:solidFill>
                        <a:srgbClr val="E97031"/>
                      </a:solidFill>
                      <a:prstDash val="solid"/>
                    </a:lnT>
                    <a:lnB w="12700">
                      <a:solidFill>
                        <a:srgbClr val="E9703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14"/>
                        </a:lnSpc>
                      </a:pPr>
                      <a:r>
                        <a:rPr dirty="0" sz="1800" spc="-25">
                          <a:latin typeface="Calibri"/>
                          <a:cs typeface="Calibri"/>
                        </a:rPr>
                        <a:t>156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E97031"/>
                      </a:solidFill>
                      <a:prstDash val="solid"/>
                    </a:lnL>
                    <a:lnR w="12700">
                      <a:solidFill>
                        <a:srgbClr val="E97031"/>
                      </a:solidFill>
                      <a:prstDash val="solid"/>
                    </a:lnR>
                    <a:lnT w="12700">
                      <a:solidFill>
                        <a:srgbClr val="E97031"/>
                      </a:solidFill>
                      <a:prstDash val="solid"/>
                    </a:lnT>
                    <a:lnB w="12700">
                      <a:solidFill>
                        <a:srgbClr val="E9703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14"/>
                        </a:lnSpc>
                      </a:pPr>
                      <a:r>
                        <a:rPr dirty="0" sz="1800" spc="-25">
                          <a:latin typeface="Calibri"/>
                          <a:cs typeface="Calibri"/>
                        </a:rPr>
                        <a:t>312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E97031"/>
                      </a:solidFill>
                      <a:prstDash val="solid"/>
                    </a:lnL>
                    <a:lnR w="12700">
                      <a:solidFill>
                        <a:srgbClr val="E97031"/>
                      </a:solidFill>
                      <a:prstDash val="solid"/>
                    </a:lnR>
                    <a:lnT w="12700">
                      <a:solidFill>
                        <a:srgbClr val="E97031"/>
                      </a:solidFill>
                      <a:prstDash val="solid"/>
                    </a:lnT>
                    <a:lnB w="12700">
                      <a:solidFill>
                        <a:srgbClr val="E9703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14"/>
                        </a:lnSpc>
                      </a:pPr>
                      <a:r>
                        <a:rPr dirty="0" sz="1800" spc="-20">
                          <a:latin typeface="Calibri"/>
                          <a:cs typeface="Calibri"/>
                        </a:rPr>
                        <a:t>0.15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E97031"/>
                      </a:solidFill>
                      <a:prstDash val="solid"/>
                    </a:lnL>
                    <a:lnR w="12700">
                      <a:solidFill>
                        <a:srgbClr val="E97031"/>
                      </a:solidFill>
                      <a:prstDash val="solid"/>
                    </a:lnR>
                    <a:lnT w="12700">
                      <a:solidFill>
                        <a:srgbClr val="E97031"/>
                      </a:solidFill>
                      <a:prstDash val="solid"/>
                    </a:lnT>
                    <a:lnB w="12700">
                      <a:solidFill>
                        <a:srgbClr val="E97031"/>
                      </a:solidFill>
                      <a:prstDash val="solid"/>
                    </a:lnB>
                  </a:tcPr>
                </a:tc>
              </a:tr>
              <a:tr h="273685">
                <a:tc>
                  <a:txBody>
                    <a:bodyPr/>
                    <a:lstStyle/>
                    <a:p>
                      <a:pPr marL="132080">
                        <a:lnSpc>
                          <a:spcPts val="2030"/>
                        </a:lnSpc>
                      </a:pPr>
                      <a:r>
                        <a:rPr dirty="0" sz="1800" spc="50">
                          <a:latin typeface="Calibri"/>
                          <a:cs typeface="Calibri"/>
                        </a:rPr>
                        <a:t>8.</a:t>
                      </a:r>
                      <a:r>
                        <a:rPr dirty="0" sz="1800" spc="-4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800" spc="-10">
                          <a:latin typeface="Calibri"/>
                          <a:cs typeface="Calibri"/>
                        </a:rPr>
                        <a:t>Birey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E97031"/>
                      </a:solidFill>
                      <a:prstDash val="solid"/>
                    </a:lnL>
                    <a:lnR w="12700">
                      <a:solidFill>
                        <a:srgbClr val="E97031"/>
                      </a:solidFill>
                      <a:prstDash val="solid"/>
                    </a:lnR>
                    <a:lnT w="12700">
                      <a:solidFill>
                        <a:srgbClr val="E97031"/>
                      </a:solidFill>
                      <a:prstDash val="solid"/>
                    </a:lnT>
                    <a:lnB w="12700">
                      <a:solidFill>
                        <a:srgbClr val="E9703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14"/>
                        </a:lnSpc>
                      </a:pPr>
                      <a:r>
                        <a:rPr dirty="0" sz="1800" spc="-25">
                          <a:latin typeface="Calibri"/>
                          <a:cs typeface="Calibri"/>
                        </a:rPr>
                        <a:t>224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E97031"/>
                      </a:solidFill>
                      <a:prstDash val="solid"/>
                    </a:lnL>
                    <a:lnR w="12700">
                      <a:solidFill>
                        <a:srgbClr val="E97031"/>
                      </a:solidFill>
                      <a:prstDash val="solid"/>
                    </a:lnR>
                    <a:lnT w="12700">
                      <a:solidFill>
                        <a:srgbClr val="E97031"/>
                      </a:solidFill>
                      <a:prstDash val="solid"/>
                    </a:lnT>
                    <a:lnB w="12700">
                      <a:solidFill>
                        <a:srgbClr val="E9703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14"/>
                        </a:lnSpc>
                      </a:pPr>
                      <a:r>
                        <a:rPr dirty="0" sz="1800" spc="-25">
                          <a:latin typeface="Calibri"/>
                          <a:cs typeface="Calibri"/>
                        </a:rPr>
                        <a:t>448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E97031"/>
                      </a:solidFill>
                      <a:prstDash val="solid"/>
                    </a:lnL>
                    <a:lnR w="12700">
                      <a:solidFill>
                        <a:srgbClr val="E97031"/>
                      </a:solidFill>
                      <a:prstDash val="solid"/>
                    </a:lnR>
                    <a:lnT w="12700">
                      <a:solidFill>
                        <a:srgbClr val="E97031"/>
                      </a:solidFill>
                      <a:prstDash val="solid"/>
                    </a:lnT>
                    <a:lnB w="12700">
                      <a:solidFill>
                        <a:srgbClr val="E9703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14"/>
                        </a:lnSpc>
                      </a:pPr>
                      <a:r>
                        <a:rPr dirty="0" sz="1800" spc="-20">
                          <a:latin typeface="Calibri"/>
                          <a:cs typeface="Calibri"/>
                        </a:rPr>
                        <a:t>0.22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E97031"/>
                      </a:solidFill>
                      <a:prstDash val="solid"/>
                    </a:lnL>
                    <a:lnR w="12700">
                      <a:solidFill>
                        <a:srgbClr val="E97031"/>
                      </a:solidFill>
                      <a:prstDash val="solid"/>
                    </a:lnR>
                    <a:lnT w="12700">
                      <a:solidFill>
                        <a:srgbClr val="E97031"/>
                      </a:solidFill>
                      <a:prstDash val="solid"/>
                    </a:lnT>
                    <a:lnB w="12700">
                      <a:solidFill>
                        <a:srgbClr val="E97031"/>
                      </a:solidFill>
                      <a:prstDash val="solid"/>
                    </a:lnB>
                  </a:tcPr>
                </a:tc>
              </a:tr>
              <a:tr h="27368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E97031"/>
                      </a:solidFill>
                      <a:prstDash val="solid"/>
                    </a:lnL>
                    <a:lnR w="12700">
                      <a:solidFill>
                        <a:srgbClr val="E97031"/>
                      </a:solidFill>
                      <a:prstDash val="solid"/>
                    </a:lnR>
                    <a:lnT w="12700">
                      <a:solidFill>
                        <a:srgbClr val="E97031"/>
                      </a:solidFill>
                      <a:prstDash val="solid"/>
                    </a:lnT>
                    <a:lnB w="12700">
                      <a:solidFill>
                        <a:srgbClr val="E9703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E97031"/>
                      </a:solidFill>
                      <a:prstDash val="solid"/>
                    </a:lnL>
                    <a:lnR w="12700">
                      <a:solidFill>
                        <a:srgbClr val="E97031"/>
                      </a:solidFill>
                      <a:prstDash val="solid"/>
                    </a:lnR>
                    <a:lnT w="12700">
                      <a:solidFill>
                        <a:srgbClr val="E97031"/>
                      </a:solidFill>
                      <a:prstDash val="solid"/>
                    </a:lnT>
                    <a:lnB w="12700">
                      <a:solidFill>
                        <a:srgbClr val="E9703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14"/>
                        </a:lnSpc>
                      </a:pPr>
                      <a:r>
                        <a:rPr dirty="0" sz="1800" spc="-20">
                          <a:latin typeface="Calibri"/>
                          <a:cs typeface="Calibri"/>
                        </a:rPr>
                        <a:t>2014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E97031"/>
                      </a:solidFill>
                      <a:prstDash val="solid"/>
                    </a:lnL>
                    <a:lnR w="12700">
                      <a:solidFill>
                        <a:srgbClr val="E97031"/>
                      </a:solidFill>
                      <a:prstDash val="solid"/>
                    </a:lnR>
                    <a:lnT w="12700">
                      <a:solidFill>
                        <a:srgbClr val="E97031"/>
                      </a:solidFill>
                      <a:prstDash val="solid"/>
                    </a:lnT>
                    <a:lnB w="12700">
                      <a:solidFill>
                        <a:srgbClr val="E9703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E97031"/>
                      </a:solidFill>
                      <a:prstDash val="solid"/>
                    </a:lnL>
                    <a:lnR w="12700">
                      <a:solidFill>
                        <a:srgbClr val="E97031"/>
                      </a:solidFill>
                      <a:prstDash val="solid"/>
                    </a:lnR>
                    <a:lnT w="12700">
                      <a:solidFill>
                        <a:srgbClr val="E97031"/>
                      </a:solidFill>
                      <a:prstDash val="solid"/>
                    </a:lnT>
                    <a:lnB w="12700">
                      <a:solidFill>
                        <a:srgbClr val="E97031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960755">
              <a:lnSpc>
                <a:spcPct val="100000"/>
              </a:lnSpc>
              <a:spcBef>
                <a:spcPts val="100"/>
              </a:spcBef>
            </a:pPr>
            <a:r>
              <a:rPr dirty="0"/>
              <a:t>SEÇİM</a:t>
            </a:r>
            <a:r>
              <a:rPr dirty="0" spc="-100"/>
              <a:t> </a:t>
            </a:r>
            <a:r>
              <a:rPr dirty="0"/>
              <a:t>(SELECTION)</a:t>
            </a:r>
            <a:r>
              <a:rPr dirty="0" spc="-100"/>
              <a:t> </a:t>
            </a:r>
            <a:r>
              <a:rPr dirty="0"/>
              <a:t>:</a:t>
            </a:r>
            <a:r>
              <a:rPr dirty="0" spc="-100"/>
              <a:t> </a:t>
            </a:r>
            <a:r>
              <a:rPr dirty="0" sz="3200" b="0">
                <a:solidFill>
                  <a:srgbClr val="0D0D0D"/>
                </a:solidFill>
                <a:latin typeface="Consolas"/>
                <a:cs typeface="Consolas"/>
              </a:rPr>
              <a:t>Rank</a:t>
            </a:r>
            <a:r>
              <a:rPr dirty="0" sz="3200" spc="-105" b="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3200" spc="-10" b="0">
                <a:solidFill>
                  <a:srgbClr val="0D0D0D"/>
                </a:solidFill>
                <a:latin typeface="Consolas"/>
                <a:cs typeface="Consolas"/>
              </a:rPr>
              <a:t>Seçimi</a:t>
            </a:r>
            <a:endParaRPr sz="3200">
              <a:latin typeface="Consolas"/>
              <a:cs typeface="Consolas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1243088" y="756555"/>
            <a:ext cx="10533380" cy="941069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05"/>
              </a:spcBef>
              <a:buFont typeface="Wingdings"/>
              <a:buChar char=""/>
              <a:tabLst>
                <a:tab pos="354965" algn="l"/>
              </a:tabLst>
            </a:pP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Rank</a:t>
            </a:r>
            <a:r>
              <a:rPr dirty="0" sz="2000" spc="-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Seçimi</a:t>
            </a:r>
            <a:endParaRPr sz="2000">
              <a:latin typeface="Consolas"/>
              <a:cs typeface="Consolas"/>
            </a:endParaRPr>
          </a:p>
          <a:p>
            <a:pPr algn="r" lvl="1" marL="342265" marR="5080" indent="-342265">
              <a:lnSpc>
                <a:spcPct val="100000"/>
              </a:lnSpc>
              <a:buFont typeface="Arial"/>
              <a:buChar char="•"/>
              <a:tabLst>
                <a:tab pos="342265" algn="l"/>
              </a:tabLst>
            </a:pP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En</a:t>
            </a:r>
            <a:r>
              <a:rPr dirty="0" sz="2000" spc="3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iyi</a:t>
            </a:r>
            <a:r>
              <a:rPr dirty="0" sz="2000" spc="4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kromozomun</a:t>
            </a:r>
            <a:r>
              <a:rPr dirty="0" sz="2000" spc="4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uygunluk</a:t>
            </a:r>
            <a:r>
              <a:rPr dirty="0" sz="2000" spc="4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değeri</a:t>
            </a:r>
            <a:r>
              <a:rPr dirty="0" sz="2000" spc="4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çok</a:t>
            </a:r>
            <a:r>
              <a:rPr dirty="0" sz="2000" spc="4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yüksek</a:t>
            </a:r>
            <a:r>
              <a:rPr dirty="0" sz="2000" spc="4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ise,</a:t>
            </a:r>
            <a:r>
              <a:rPr dirty="0" sz="2000" spc="4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Rulet-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Çemberi</a:t>
            </a:r>
            <a:r>
              <a:rPr dirty="0" sz="2000" spc="4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seçim</a:t>
            </a:r>
            <a:endParaRPr sz="2000">
              <a:latin typeface="Consolas"/>
              <a:cs typeface="Consolas"/>
            </a:endParaRPr>
          </a:p>
          <a:p>
            <a:pPr algn="r" marR="5080">
              <a:lnSpc>
                <a:spcPct val="100000"/>
              </a:lnSpc>
            </a:pP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yöntemi</a:t>
            </a:r>
            <a:r>
              <a:rPr dirty="0" sz="2000" spc="2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uygun</a:t>
            </a:r>
            <a:r>
              <a:rPr dirty="0" sz="2000" spc="4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olmayabilir</a:t>
            </a:r>
            <a:r>
              <a:rPr dirty="0" sz="2000" spc="3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(Mesela</a:t>
            </a:r>
            <a:r>
              <a:rPr dirty="0" sz="2000" spc="3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en</a:t>
            </a:r>
            <a:r>
              <a:rPr dirty="0" sz="2000" spc="4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iyi</a:t>
            </a:r>
            <a:r>
              <a:rPr dirty="0" sz="2000" spc="4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kromozom</a:t>
            </a:r>
            <a:r>
              <a:rPr dirty="0" sz="2000" spc="3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uygunluğu</a:t>
            </a:r>
            <a:r>
              <a:rPr dirty="0" sz="2000" spc="3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tüm</a:t>
            </a:r>
            <a:r>
              <a:rPr dirty="0" sz="2000" spc="4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rulet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4819362" y="1671156"/>
            <a:ext cx="6951980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ise</a:t>
            </a:r>
            <a:r>
              <a:rPr dirty="0" sz="2000" spc="45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diğer</a:t>
            </a:r>
            <a:r>
              <a:rPr dirty="0" sz="2000" spc="45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kromozomların</a:t>
            </a:r>
            <a:r>
              <a:rPr dirty="0" sz="2000" spc="45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seçilme</a:t>
            </a:r>
            <a:r>
              <a:rPr dirty="0" sz="2000" spc="44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şansları</a:t>
            </a:r>
            <a:r>
              <a:rPr dirty="0" sz="2000" spc="45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çok</a:t>
            </a:r>
            <a:r>
              <a:rPr dirty="0" sz="2000" spc="46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 spc="-25">
                <a:solidFill>
                  <a:srgbClr val="0D0D0D"/>
                </a:solidFill>
                <a:latin typeface="Consolas"/>
                <a:cs typeface="Consolas"/>
              </a:rPr>
              <a:t>az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2043697" y="1671156"/>
            <a:ext cx="2600325" cy="6362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  <a:tabLst>
                <a:tab pos="1958339" algn="l"/>
              </a:tabLst>
            </a:pP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tekerleğinin</a:t>
            </a:r>
            <a:r>
              <a:rPr dirty="0" sz="2000" spc="44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 spc="-20">
                <a:solidFill>
                  <a:srgbClr val="0D0D0D"/>
                </a:solidFill>
                <a:latin typeface="Consolas"/>
                <a:cs typeface="Consolas"/>
              </a:rPr>
              <a:t>%90’ı </a:t>
            </a: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olacaktır.).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2000" spc="-25">
                <a:solidFill>
                  <a:srgbClr val="0D0D0D"/>
                </a:solidFill>
                <a:latin typeface="Consolas"/>
                <a:cs typeface="Consolas"/>
              </a:rPr>
              <a:t>Bu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4537112" y="1976057"/>
            <a:ext cx="7237730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1398905" algn="l"/>
                <a:tab pos="2226945" algn="l"/>
                <a:tab pos="3194685" algn="l"/>
                <a:tab pos="4439920" algn="l"/>
                <a:tab pos="6664959" algn="l"/>
              </a:tabLst>
            </a:pP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nedenle,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2000" spc="-20">
                <a:solidFill>
                  <a:srgbClr val="0D0D0D"/>
                </a:solidFill>
                <a:latin typeface="Consolas"/>
                <a:cs typeface="Consolas"/>
              </a:rPr>
              <a:t>Rank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2000" spc="-20">
                <a:solidFill>
                  <a:srgbClr val="0D0D0D"/>
                </a:solidFill>
                <a:latin typeface="Consolas"/>
                <a:cs typeface="Consolas"/>
              </a:rPr>
              <a:t>Seçim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yöntemi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uygulanabilir.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2000" spc="-20">
                <a:solidFill>
                  <a:srgbClr val="0D0D0D"/>
                </a:solidFill>
                <a:latin typeface="Consolas"/>
                <a:cs typeface="Consolas"/>
              </a:rPr>
              <a:t>Rank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2044206" y="2280957"/>
            <a:ext cx="4425950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seçimi</a:t>
            </a:r>
            <a:r>
              <a:rPr dirty="0" sz="2000" spc="15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önce</a:t>
            </a:r>
            <a:r>
              <a:rPr dirty="0" sz="2000" spc="15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popülasyonu</a:t>
            </a:r>
            <a:r>
              <a:rPr dirty="0" sz="2000" spc="16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sıralar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6605753" y="2280957"/>
            <a:ext cx="5168265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ve</a:t>
            </a:r>
            <a:r>
              <a:rPr dirty="0" sz="2000" spc="16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daha</a:t>
            </a:r>
            <a:r>
              <a:rPr dirty="0" sz="2000" spc="16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sonra</a:t>
            </a:r>
            <a:r>
              <a:rPr dirty="0" sz="2000" spc="16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her</a:t>
            </a:r>
            <a:r>
              <a:rPr dirty="0" sz="2000" spc="16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kromozom</a:t>
            </a:r>
            <a:r>
              <a:rPr dirty="0" sz="2000" spc="16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uygunluğu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1245051" y="2585858"/>
            <a:ext cx="4458970" cy="9404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812165">
              <a:lnSpc>
                <a:spcPct val="100000"/>
              </a:lnSpc>
              <a:spcBef>
                <a:spcPts val="105"/>
              </a:spcBef>
            </a:pP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bu</a:t>
            </a:r>
            <a:r>
              <a:rPr dirty="0" sz="2000" spc="-1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sıralamadan</a:t>
            </a:r>
            <a:r>
              <a:rPr dirty="0" sz="2000" spc="-2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sonra</a:t>
            </a:r>
            <a:r>
              <a:rPr dirty="0" sz="2000" spc="-2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alır.</a:t>
            </a:r>
            <a:endParaRPr sz="20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0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dirty="0" sz="2000">
                <a:solidFill>
                  <a:srgbClr val="B94609"/>
                </a:solidFill>
                <a:latin typeface="Consolas"/>
                <a:cs typeface="Consolas"/>
              </a:rPr>
              <a:t>Uygulanışı</a:t>
            </a:r>
            <a:r>
              <a:rPr dirty="0" sz="2000" spc="-40">
                <a:solidFill>
                  <a:srgbClr val="B94609"/>
                </a:solidFill>
                <a:latin typeface="Consolas"/>
                <a:cs typeface="Consolas"/>
              </a:rPr>
              <a:t> </a:t>
            </a:r>
            <a:r>
              <a:rPr dirty="0" sz="2000" spc="-50">
                <a:solidFill>
                  <a:srgbClr val="B94609"/>
                </a:solidFill>
                <a:latin typeface="Consolas"/>
                <a:cs typeface="Consolas"/>
              </a:rPr>
              <a:t>: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1700288" y="3499755"/>
            <a:ext cx="8190865" cy="6356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05"/>
              </a:spcBef>
              <a:buFont typeface="Arial"/>
              <a:buChar char="•"/>
              <a:tabLst>
                <a:tab pos="354965" algn="l"/>
              </a:tabLst>
            </a:pPr>
            <a:r>
              <a:rPr dirty="0" sz="2000">
                <a:solidFill>
                  <a:srgbClr val="B94609"/>
                </a:solidFill>
                <a:latin typeface="Consolas"/>
                <a:cs typeface="Consolas"/>
              </a:rPr>
              <a:t>Popülasyon</a:t>
            </a:r>
            <a:r>
              <a:rPr dirty="0" sz="2000" spc="-50">
                <a:solidFill>
                  <a:srgbClr val="B94609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B94609"/>
                </a:solidFill>
                <a:latin typeface="Consolas"/>
                <a:cs typeface="Consolas"/>
              </a:rPr>
              <a:t>uygunluk</a:t>
            </a:r>
            <a:r>
              <a:rPr dirty="0" sz="2000" spc="-15">
                <a:solidFill>
                  <a:srgbClr val="B94609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B94609"/>
                </a:solidFill>
                <a:latin typeface="Consolas"/>
                <a:cs typeface="Consolas"/>
              </a:rPr>
              <a:t>değerine</a:t>
            </a:r>
            <a:r>
              <a:rPr dirty="0" sz="2000" spc="-30">
                <a:solidFill>
                  <a:srgbClr val="B94609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B94609"/>
                </a:solidFill>
                <a:latin typeface="Consolas"/>
                <a:cs typeface="Consolas"/>
              </a:rPr>
              <a:t>göre</a:t>
            </a:r>
            <a:r>
              <a:rPr dirty="0" sz="2000" spc="-25">
                <a:solidFill>
                  <a:srgbClr val="B94609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B94609"/>
                </a:solidFill>
                <a:latin typeface="Consolas"/>
                <a:cs typeface="Consolas"/>
              </a:rPr>
              <a:t>tersten</a:t>
            </a:r>
            <a:r>
              <a:rPr dirty="0" sz="2000" spc="-15">
                <a:solidFill>
                  <a:srgbClr val="B94609"/>
                </a:solidFill>
                <a:latin typeface="Consolas"/>
                <a:cs typeface="Consolas"/>
              </a:rPr>
              <a:t> </a:t>
            </a:r>
            <a:r>
              <a:rPr dirty="0" sz="2000" spc="-10">
                <a:solidFill>
                  <a:srgbClr val="B94609"/>
                </a:solidFill>
                <a:latin typeface="Consolas"/>
                <a:cs typeface="Consolas"/>
              </a:rPr>
              <a:t>sıralanır.</a:t>
            </a:r>
            <a:endParaRPr sz="2000">
              <a:latin typeface="Consolas"/>
              <a:cs typeface="Consolas"/>
            </a:endParaRPr>
          </a:p>
          <a:p>
            <a:pPr marL="354965" indent="-342265">
              <a:lnSpc>
                <a:spcPct val="100000"/>
              </a:lnSpc>
              <a:buFont typeface="Arial"/>
              <a:buChar char="•"/>
              <a:tabLst>
                <a:tab pos="354965" algn="l"/>
              </a:tabLst>
            </a:pPr>
            <a:r>
              <a:rPr dirty="0" sz="2000">
                <a:solidFill>
                  <a:srgbClr val="B94609"/>
                </a:solidFill>
                <a:latin typeface="Consolas"/>
                <a:cs typeface="Consolas"/>
              </a:rPr>
              <a:t>N</a:t>
            </a:r>
            <a:r>
              <a:rPr dirty="0" sz="2000" spc="254">
                <a:solidFill>
                  <a:srgbClr val="B94609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B94609"/>
                </a:solidFill>
                <a:latin typeface="Consolas"/>
                <a:cs typeface="Consolas"/>
              </a:rPr>
              <a:t>adetlik</a:t>
            </a:r>
            <a:r>
              <a:rPr dirty="0" sz="2000" spc="250">
                <a:solidFill>
                  <a:srgbClr val="B94609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B94609"/>
                </a:solidFill>
                <a:latin typeface="Consolas"/>
                <a:cs typeface="Consolas"/>
              </a:rPr>
              <a:t>bir</a:t>
            </a:r>
            <a:r>
              <a:rPr dirty="0" sz="2000" spc="260">
                <a:solidFill>
                  <a:srgbClr val="B94609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B94609"/>
                </a:solidFill>
                <a:latin typeface="Consolas"/>
                <a:cs typeface="Consolas"/>
              </a:rPr>
              <a:t>popülasyonda</a:t>
            </a:r>
            <a:r>
              <a:rPr dirty="0" sz="2000" spc="254">
                <a:solidFill>
                  <a:srgbClr val="B94609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B94609"/>
                </a:solidFill>
                <a:latin typeface="Consolas"/>
                <a:cs typeface="Consolas"/>
              </a:rPr>
              <a:t>en</a:t>
            </a:r>
            <a:r>
              <a:rPr dirty="0" sz="2000" spc="250">
                <a:solidFill>
                  <a:srgbClr val="B94609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B94609"/>
                </a:solidFill>
                <a:latin typeface="Consolas"/>
                <a:cs typeface="Consolas"/>
              </a:rPr>
              <a:t>kötü</a:t>
            </a:r>
            <a:r>
              <a:rPr dirty="0" sz="2000" spc="260">
                <a:solidFill>
                  <a:srgbClr val="B94609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B94609"/>
                </a:solidFill>
                <a:latin typeface="Consolas"/>
                <a:cs typeface="Consolas"/>
              </a:rPr>
              <a:t>birey</a:t>
            </a:r>
            <a:r>
              <a:rPr dirty="0" sz="2000" spc="254">
                <a:solidFill>
                  <a:srgbClr val="B94609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B94609"/>
                </a:solidFill>
                <a:latin typeface="Consolas"/>
                <a:cs typeface="Consolas"/>
              </a:rPr>
              <a:t>1</a:t>
            </a:r>
            <a:r>
              <a:rPr dirty="0" sz="2000" spc="260">
                <a:solidFill>
                  <a:srgbClr val="B94609"/>
                </a:solidFill>
                <a:latin typeface="Consolas"/>
                <a:cs typeface="Consolas"/>
              </a:rPr>
              <a:t> </a:t>
            </a:r>
            <a:r>
              <a:rPr dirty="0" sz="2000" spc="-10">
                <a:solidFill>
                  <a:srgbClr val="B94609"/>
                </a:solidFill>
                <a:latin typeface="Consolas"/>
                <a:cs typeface="Consolas"/>
              </a:rPr>
              <a:t>uygunluğunu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10039066" y="3804555"/>
            <a:ext cx="721995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10">
                <a:solidFill>
                  <a:srgbClr val="B94609"/>
                </a:solidFill>
                <a:latin typeface="Consolas"/>
                <a:cs typeface="Consolas"/>
              </a:rPr>
              <a:t>alır,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10910756" y="3804555"/>
            <a:ext cx="863600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10">
                <a:solidFill>
                  <a:srgbClr val="B94609"/>
                </a:solidFill>
                <a:latin typeface="Consolas"/>
                <a:cs typeface="Consolas"/>
              </a:rPr>
              <a:t>ikinci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1700288" y="4109456"/>
            <a:ext cx="6935470" cy="635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6235">
              <a:lnSpc>
                <a:spcPct val="100000"/>
              </a:lnSpc>
              <a:spcBef>
                <a:spcPts val="100"/>
              </a:spcBef>
            </a:pPr>
            <a:r>
              <a:rPr dirty="0" sz="2000">
                <a:solidFill>
                  <a:srgbClr val="B94609"/>
                </a:solidFill>
                <a:latin typeface="Consolas"/>
                <a:cs typeface="Consolas"/>
              </a:rPr>
              <a:t>en</a:t>
            </a:r>
            <a:r>
              <a:rPr dirty="0" sz="2000" spc="-5">
                <a:solidFill>
                  <a:srgbClr val="B94609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B94609"/>
                </a:solidFill>
                <a:latin typeface="Consolas"/>
                <a:cs typeface="Consolas"/>
              </a:rPr>
              <a:t>kötü</a:t>
            </a:r>
            <a:r>
              <a:rPr dirty="0" sz="2000" spc="-15">
                <a:solidFill>
                  <a:srgbClr val="B94609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B94609"/>
                </a:solidFill>
                <a:latin typeface="Consolas"/>
                <a:cs typeface="Consolas"/>
              </a:rPr>
              <a:t>2</a:t>
            </a:r>
            <a:r>
              <a:rPr dirty="0" sz="2000" spc="-10">
                <a:solidFill>
                  <a:srgbClr val="B94609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B94609"/>
                </a:solidFill>
                <a:latin typeface="Consolas"/>
                <a:cs typeface="Consolas"/>
              </a:rPr>
              <a:t>ve</a:t>
            </a:r>
            <a:r>
              <a:rPr dirty="0" sz="2000" spc="-5">
                <a:solidFill>
                  <a:srgbClr val="B94609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B94609"/>
                </a:solidFill>
                <a:latin typeface="Consolas"/>
                <a:cs typeface="Consolas"/>
              </a:rPr>
              <a:t>en</a:t>
            </a:r>
            <a:r>
              <a:rPr dirty="0" sz="2000" spc="-10">
                <a:solidFill>
                  <a:srgbClr val="B94609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B94609"/>
                </a:solidFill>
                <a:latin typeface="Consolas"/>
                <a:cs typeface="Consolas"/>
              </a:rPr>
              <a:t>iyisi</a:t>
            </a:r>
            <a:r>
              <a:rPr dirty="0" sz="2000" spc="-30">
                <a:solidFill>
                  <a:srgbClr val="B94609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B94609"/>
                </a:solidFill>
                <a:latin typeface="Consolas"/>
                <a:cs typeface="Consolas"/>
              </a:rPr>
              <a:t>N uygunluk</a:t>
            </a:r>
            <a:r>
              <a:rPr dirty="0" sz="2000" spc="-30">
                <a:solidFill>
                  <a:srgbClr val="B94609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B94609"/>
                </a:solidFill>
                <a:latin typeface="Consolas"/>
                <a:cs typeface="Consolas"/>
              </a:rPr>
              <a:t>değerini </a:t>
            </a:r>
            <a:r>
              <a:rPr dirty="0" sz="2000" spc="-10">
                <a:solidFill>
                  <a:srgbClr val="B94609"/>
                </a:solidFill>
                <a:latin typeface="Consolas"/>
                <a:cs typeface="Consolas"/>
              </a:rPr>
              <a:t>alır.</a:t>
            </a:r>
            <a:endParaRPr sz="2000">
              <a:latin typeface="Consolas"/>
              <a:cs typeface="Consolas"/>
            </a:endParaRPr>
          </a:p>
          <a:p>
            <a:pPr marL="354965" indent="-342265">
              <a:lnSpc>
                <a:spcPct val="100000"/>
              </a:lnSpc>
              <a:buFont typeface="Arial"/>
              <a:buChar char="•"/>
              <a:tabLst>
                <a:tab pos="354965" algn="l"/>
              </a:tabLst>
            </a:pPr>
            <a:r>
              <a:rPr dirty="0" sz="2000">
                <a:solidFill>
                  <a:srgbClr val="B94609"/>
                </a:solidFill>
                <a:latin typeface="Consolas"/>
                <a:cs typeface="Consolas"/>
              </a:rPr>
              <a:t>Seçim</a:t>
            </a:r>
            <a:r>
              <a:rPr dirty="0" sz="2000" spc="-15">
                <a:solidFill>
                  <a:srgbClr val="B94609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B94609"/>
                </a:solidFill>
                <a:latin typeface="Consolas"/>
                <a:cs typeface="Consolas"/>
              </a:rPr>
              <a:t>bu</a:t>
            </a:r>
            <a:r>
              <a:rPr dirty="0" sz="2000" spc="-15">
                <a:solidFill>
                  <a:srgbClr val="B94609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B94609"/>
                </a:solidFill>
                <a:latin typeface="Consolas"/>
                <a:cs typeface="Consolas"/>
              </a:rPr>
              <a:t>değerlere</a:t>
            </a:r>
            <a:r>
              <a:rPr dirty="0" sz="2000" spc="-25">
                <a:solidFill>
                  <a:srgbClr val="B94609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B94609"/>
                </a:solidFill>
                <a:latin typeface="Consolas"/>
                <a:cs typeface="Consolas"/>
              </a:rPr>
              <a:t>göre</a:t>
            </a:r>
            <a:r>
              <a:rPr dirty="0" sz="2000" spc="-10">
                <a:solidFill>
                  <a:srgbClr val="B94609"/>
                </a:solidFill>
                <a:latin typeface="Consolas"/>
                <a:cs typeface="Consolas"/>
              </a:rPr>
              <a:t> yapılır.</a:t>
            </a:r>
            <a:endParaRPr sz="2000">
              <a:latin typeface="Consolas"/>
              <a:cs typeface="Consolas"/>
            </a:endParaRPr>
          </a:p>
        </p:txBody>
      </p:sp>
      <p:pic>
        <p:nvPicPr>
          <p:cNvPr id="14" name="object 1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0018" cy="6857999"/>
          </a:xfrm>
          <a:prstGeom prst="rect">
            <a:avLst/>
          </a:prstGeom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960755">
              <a:lnSpc>
                <a:spcPct val="100000"/>
              </a:lnSpc>
              <a:spcBef>
                <a:spcPts val="100"/>
              </a:spcBef>
            </a:pPr>
            <a:r>
              <a:rPr dirty="0"/>
              <a:t>SEÇİM</a:t>
            </a:r>
            <a:r>
              <a:rPr dirty="0" spc="-100"/>
              <a:t> </a:t>
            </a:r>
            <a:r>
              <a:rPr dirty="0"/>
              <a:t>(SELECTION)</a:t>
            </a:r>
            <a:r>
              <a:rPr dirty="0" spc="-100"/>
              <a:t> </a:t>
            </a:r>
            <a:r>
              <a:rPr dirty="0"/>
              <a:t>:</a:t>
            </a:r>
            <a:r>
              <a:rPr dirty="0" spc="-100"/>
              <a:t> </a:t>
            </a:r>
            <a:r>
              <a:rPr dirty="0" sz="3200" b="0">
                <a:solidFill>
                  <a:srgbClr val="0D0D0D"/>
                </a:solidFill>
                <a:latin typeface="Consolas"/>
                <a:cs typeface="Consolas"/>
              </a:rPr>
              <a:t>Rank</a:t>
            </a:r>
            <a:r>
              <a:rPr dirty="0" sz="3200" spc="-105" b="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3200" spc="-10" b="0">
                <a:solidFill>
                  <a:srgbClr val="0D0D0D"/>
                </a:solidFill>
                <a:latin typeface="Consolas"/>
                <a:cs typeface="Consolas"/>
              </a:rPr>
              <a:t>Seçimi</a:t>
            </a:r>
            <a:endParaRPr sz="3200">
              <a:latin typeface="Consolas"/>
              <a:cs typeface="Consolas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0018" cy="6857999"/>
          </a:xfrm>
          <a:prstGeom prst="rect">
            <a:avLst/>
          </a:prstGeom>
        </p:spPr>
      </p:pic>
      <p:grpSp>
        <p:nvGrpSpPr>
          <p:cNvPr id="4" name="object 4" descr=""/>
          <p:cNvGrpSpPr/>
          <p:nvPr/>
        </p:nvGrpSpPr>
        <p:grpSpPr>
          <a:xfrm>
            <a:off x="1568330" y="1391184"/>
            <a:ext cx="5418455" cy="1295400"/>
            <a:chOff x="1568330" y="1391184"/>
            <a:chExt cx="5418455" cy="129540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68330" y="1457859"/>
              <a:ext cx="4257667" cy="1171574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6745173" y="1429284"/>
              <a:ext cx="203200" cy="1219200"/>
            </a:xfrm>
            <a:custGeom>
              <a:avLst/>
              <a:gdLst/>
              <a:ahLst/>
              <a:cxnLst/>
              <a:rect l="l" t="t" r="r" b="b"/>
              <a:pathLst>
                <a:path w="203200" h="1219200">
                  <a:moveTo>
                    <a:pt x="203200" y="1219200"/>
                  </a:moveTo>
                  <a:lnTo>
                    <a:pt x="156606" y="1213832"/>
                  </a:lnTo>
                  <a:lnTo>
                    <a:pt x="113835" y="1198545"/>
                  </a:lnTo>
                  <a:lnTo>
                    <a:pt x="76106" y="1174557"/>
                  </a:lnTo>
                  <a:lnTo>
                    <a:pt x="44638" y="1143088"/>
                  </a:lnTo>
                  <a:lnTo>
                    <a:pt x="20652" y="1105359"/>
                  </a:lnTo>
                  <a:lnTo>
                    <a:pt x="5366" y="1062589"/>
                  </a:lnTo>
                  <a:lnTo>
                    <a:pt x="0" y="1016000"/>
                  </a:lnTo>
                  <a:lnTo>
                    <a:pt x="0" y="203200"/>
                  </a:lnTo>
                  <a:lnTo>
                    <a:pt x="5366" y="156610"/>
                  </a:lnTo>
                  <a:lnTo>
                    <a:pt x="20652" y="113840"/>
                  </a:lnTo>
                  <a:lnTo>
                    <a:pt x="44638" y="76111"/>
                  </a:lnTo>
                  <a:lnTo>
                    <a:pt x="76106" y="44642"/>
                  </a:lnTo>
                  <a:lnTo>
                    <a:pt x="113835" y="20654"/>
                  </a:lnTo>
                  <a:lnTo>
                    <a:pt x="156606" y="5367"/>
                  </a:lnTo>
                  <a:lnTo>
                    <a:pt x="203200" y="0"/>
                  </a:lnTo>
                </a:path>
              </a:pathLst>
            </a:custGeom>
            <a:ln w="762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5845060" y="1753145"/>
              <a:ext cx="838200" cy="685800"/>
            </a:xfrm>
            <a:custGeom>
              <a:avLst/>
              <a:gdLst/>
              <a:ahLst/>
              <a:cxnLst/>
              <a:rect l="l" t="t" r="r" b="b"/>
              <a:pathLst>
                <a:path w="838200" h="685800">
                  <a:moveTo>
                    <a:pt x="26200" y="171437"/>
                  </a:moveTo>
                  <a:lnTo>
                    <a:pt x="0" y="171437"/>
                  </a:lnTo>
                  <a:lnTo>
                    <a:pt x="0" y="514337"/>
                  </a:lnTo>
                  <a:lnTo>
                    <a:pt x="26200" y="514337"/>
                  </a:lnTo>
                  <a:lnTo>
                    <a:pt x="26200" y="171437"/>
                  </a:lnTo>
                  <a:close/>
                </a:path>
                <a:path w="838200" h="685800">
                  <a:moveTo>
                    <a:pt x="104775" y="171437"/>
                  </a:moveTo>
                  <a:lnTo>
                    <a:pt x="52387" y="171437"/>
                  </a:lnTo>
                  <a:lnTo>
                    <a:pt x="52387" y="514337"/>
                  </a:lnTo>
                  <a:lnTo>
                    <a:pt x="104775" y="514337"/>
                  </a:lnTo>
                  <a:lnTo>
                    <a:pt x="104775" y="171437"/>
                  </a:lnTo>
                  <a:close/>
                </a:path>
                <a:path w="838200" h="685800">
                  <a:moveTo>
                    <a:pt x="838187" y="342900"/>
                  </a:moveTo>
                  <a:lnTo>
                    <a:pt x="628637" y="0"/>
                  </a:lnTo>
                  <a:lnTo>
                    <a:pt x="628637" y="171450"/>
                  </a:lnTo>
                  <a:lnTo>
                    <a:pt x="130949" y="171450"/>
                  </a:lnTo>
                  <a:lnTo>
                    <a:pt x="130949" y="514350"/>
                  </a:lnTo>
                  <a:lnTo>
                    <a:pt x="628637" y="514350"/>
                  </a:lnTo>
                  <a:lnTo>
                    <a:pt x="628637" y="685800"/>
                  </a:lnTo>
                  <a:lnTo>
                    <a:pt x="838187" y="342900"/>
                  </a:lnTo>
                  <a:close/>
                </a:path>
              </a:pathLst>
            </a:custGeom>
            <a:solidFill>
              <a:srgbClr val="145F8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5976018" y="1753134"/>
              <a:ext cx="707390" cy="685800"/>
            </a:xfrm>
            <a:custGeom>
              <a:avLst/>
              <a:gdLst/>
              <a:ahLst/>
              <a:cxnLst/>
              <a:rect l="l" t="t" r="r" b="b"/>
              <a:pathLst>
                <a:path w="707390" h="685800">
                  <a:moveTo>
                    <a:pt x="497687" y="0"/>
                  </a:moveTo>
                  <a:lnTo>
                    <a:pt x="497687" y="171450"/>
                  </a:lnTo>
                  <a:lnTo>
                    <a:pt x="0" y="171450"/>
                  </a:lnTo>
                  <a:lnTo>
                    <a:pt x="0" y="514350"/>
                  </a:lnTo>
                  <a:lnTo>
                    <a:pt x="497687" y="514350"/>
                  </a:lnTo>
                  <a:lnTo>
                    <a:pt x="497687" y="685800"/>
                  </a:lnTo>
                  <a:lnTo>
                    <a:pt x="707237" y="342900"/>
                  </a:lnTo>
                  <a:lnTo>
                    <a:pt x="497687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5845060" y="1924583"/>
              <a:ext cx="104775" cy="342900"/>
            </a:xfrm>
            <a:custGeom>
              <a:avLst/>
              <a:gdLst/>
              <a:ahLst/>
              <a:cxnLst/>
              <a:rect l="l" t="t" r="r" b="b"/>
              <a:pathLst>
                <a:path w="104775" h="342900">
                  <a:moveTo>
                    <a:pt x="52387" y="342900"/>
                  </a:moveTo>
                  <a:lnTo>
                    <a:pt x="104775" y="342900"/>
                  </a:lnTo>
                  <a:lnTo>
                    <a:pt x="104775" y="0"/>
                  </a:lnTo>
                  <a:lnTo>
                    <a:pt x="52387" y="0"/>
                  </a:lnTo>
                  <a:lnTo>
                    <a:pt x="52387" y="342900"/>
                  </a:lnTo>
                  <a:close/>
                </a:path>
                <a:path w="104775" h="342900">
                  <a:moveTo>
                    <a:pt x="0" y="342900"/>
                  </a:moveTo>
                  <a:lnTo>
                    <a:pt x="26200" y="342900"/>
                  </a:lnTo>
                  <a:lnTo>
                    <a:pt x="26200" y="0"/>
                  </a:lnTo>
                  <a:lnTo>
                    <a:pt x="0" y="0"/>
                  </a:lnTo>
                  <a:lnTo>
                    <a:pt x="0" y="34290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4940185" y="1629308"/>
              <a:ext cx="838200" cy="184150"/>
            </a:xfrm>
            <a:custGeom>
              <a:avLst/>
              <a:gdLst/>
              <a:ahLst/>
              <a:cxnLst/>
              <a:rect l="l" t="t" r="r" b="b"/>
              <a:pathLst>
                <a:path w="838200" h="184150">
                  <a:moveTo>
                    <a:pt x="838200" y="0"/>
                  </a:moveTo>
                  <a:lnTo>
                    <a:pt x="0" y="0"/>
                  </a:lnTo>
                  <a:lnTo>
                    <a:pt x="0" y="184150"/>
                  </a:lnTo>
                  <a:lnTo>
                    <a:pt x="838200" y="184150"/>
                  </a:lnTo>
                  <a:lnTo>
                    <a:pt x="8382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1" name="object 11" descr=""/>
          <p:cNvGrpSpPr/>
          <p:nvPr/>
        </p:nvGrpSpPr>
        <p:grpSpPr>
          <a:xfrm>
            <a:off x="1568330" y="3219983"/>
            <a:ext cx="5441950" cy="1295400"/>
            <a:chOff x="1568330" y="3219983"/>
            <a:chExt cx="5441950" cy="1295400"/>
          </a:xfrm>
        </p:grpSpPr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68330" y="3296184"/>
              <a:ext cx="4257674" cy="1171574"/>
            </a:xfrm>
            <a:prstGeom prst="rect">
              <a:avLst/>
            </a:prstGeom>
          </p:spPr>
        </p:pic>
        <p:sp>
          <p:nvSpPr>
            <p:cNvPr id="13" name="object 13" descr=""/>
            <p:cNvSpPr/>
            <p:nvPr/>
          </p:nvSpPr>
          <p:spPr>
            <a:xfrm>
              <a:off x="6768985" y="3258083"/>
              <a:ext cx="203200" cy="1219200"/>
            </a:xfrm>
            <a:custGeom>
              <a:avLst/>
              <a:gdLst/>
              <a:ahLst/>
              <a:cxnLst/>
              <a:rect l="l" t="t" r="r" b="b"/>
              <a:pathLst>
                <a:path w="203200" h="1219200">
                  <a:moveTo>
                    <a:pt x="203200" y="1219199"/>
                  </a:moveTo>
                  <a:lnTo>
                    <a:pt x="156606" y="1213832"/>
                  </a:lnTo>
                  <a:lnTo>
                    <a:pt x="113835" y="1198545"/>
                  </a:lnTo>
                  <a:lnTo>
                    <a:pt x="76106" y="1174557"/>
                  </a:lnTo>
                  <a:lnTo>
                    <a:pt x="44638" y="1143088"/>
                  </a:lnTo>
                  <a:lnTo>
                    <a:pt x="20652" y="1105359"/>
                  </a:lnTo>
                  <a:lnTo>
                    <a:pt x="5366" y="1062589"/>
                  </a:lnTo>
                  <a:lnTo>
                    <a:pt x="0" y="1015999"/>
                  </a:lnTo>
                  <a:lnTo>
                    <a:pt x="0" y="203199"/>
                  </a:lnTo>
                  <a:lnTo>
                    <a:pt x="5366" y="156610"/>
                  </a:lnTo>
                  <a:lnTo>
                    <a:pt x="20652" y="113840"/>
                  </a:lnTo>
                  <a:lnTo>
                    <a:pt x="44638" y="76111"/>
                  </a:lnTo>
                  <a:lnTo>
                    <a:pt x="76106" y="44642"/>
                  </a:lnTo>
                  <a:lnTo>
                    <a:pt x="113835" y="20654"/>
                  </a:lnTo>
                  <a:lnTo>
                    <a:pt x="156606" y="5367"/>
                  </a:lnTo>
                  <a:lnTo>
                    <a:pt x="203200" y="0"/>
                  </a:lnTo>
                </a:path>
              </a:pathLst>
            </a:custGeom>
            <a:ln w="762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5873635" y="3562883"/>
              <a:ext cx="838200" cy="685800"/>
            </a:xfrm>
            <a:custGeom>
              <a:avLst/>
              <a:gdLst/>
              <a:ahLst/>
              <a:cxnLst/>
              <a:rect l="l" t="t" r="r" b="b"/>
              <a:pathLst>
                <a:path w="838200" h="685800">
                  <a:moveTo>
                    <a:pt x="26200" y="171450"/>
                  </a:moveTo>
                  <a:lnTo>
                    <a:pt x="0" y="171450"/>
                  </a:lnTo>
                  <a:lnTo>
                    <a:pt x="0" y="514350"/>
                  </a:lnTo>
                  <a:lnTo>
                    <a:pt x="26200" y="514350"/>
                  </a:lnTo>
                  <a:lnTo>
                    <a:pt x="26200" y="171450"/>
                  </a:lnTo>
                  <a:close/>
                </a:path>
                <a:path w="838200" h="685800">
                  <a:moveTo>
                    <a:pt x="104775" y="171450"/>
                  </a:moveTo>
                  <a:lnTo>
                    <a:pt x="52387" y="171450"/>
                  </a:lnTo>
                  <a:lnTo>
                    <a:pt x="52387" y="514350"/>
                  </a:lnTo>
                  <a:lnTo>
                    <a:pt x="104775" y="514350"/>
                  </a:lnTo>
                  <a:lnTo>
                    <a:pt x="104775" y="171450"/>
                  </a:lnTo>
                  <a:close/>
                </a:path>
                <a:path w="838200" h="685800">
                  <a:moveTo>
                    <a:pt x="838187" y="342900"/>
                  </a:moveTo>
                  <a:lnTo>
                    <a:pt x="628637" y="0"/>
                  </a:lnTo>
                  <a:lnTo>
                    <a:pt x="628637" y="171450"/>
                  </a:lnTo>
                  <a:lnTo>
                    <a:pt x="130949" y="171450"/>
                  </a:lnTo>
                  <a:lnTo>
                    <a:pt x="130949" y="514350"/>
                  </a:lnTo>
                  <a:lnTo>
                    <a:pt x="628637" y="514350"/>
                  </a:lnTo>
                  <a:lnTo>
                    <a:pt x="628637" y="685800"/>
                  </a:lnTo>
                  <a:lnTo>
                    <a:pt x="838187" y="342900"/>
                  </a:lnTo>
                  <a:close/>
                </a:path>
              </a:pathLst>
            </a:custGeom>
            <a:solidFill>
              <a:srgbClr val="145F8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6004593" y="3562883"/>
              <a:ext cx="707390" cy="685800"/>
            </a:xfrm>
            <a:custGeom>
              <a:avLst/>
              <a:gdLst/>
              <a:ahLst/>
              <a:cxnLst/>
              <a:rect l="l" t="t" r="r" b="b"/>
              <a:pathLst>
                <a:path w="707390" h="685800">
                  <a:moveTo>
                    <a:pt x="497687" y="0"/>
                  </a:moveTo>
                  <a:lnTo>
                    <a:pt x="497687" y="171450"/>
                  </a:lnTo>
                  <a:lnTo>
                    <a:pt x="0" y="171450"/>
                  </a:lnTo>
                  <a:lnTo>
                    <a:pt x="0" y="514350"/>
                  </a:lnTo>
                  <a:lnTo>
                    <a:pt x="497687" y="514350"/>
                  </a:lnTo>
                  <a:lnTo>
                    <a:pt x="497687" y="685800"/>
                  </a:lnTo>
                  <a:lnTo>
                    <a:pt x="707237" y="342900"/>
                  </a:lnTo>
                  <a:lnTo>
                    <a:pt x="497687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5873635" y="3734333"/>
              <a:ext cx="104775" cy="342900"/>
            </a:xfrm>
            <a:custGeom>
              <a:avLst/>
              <a:gdLst/>
              <a:ahLst/>
              <a:cxnLst/>
              <a:rect l="l" t="t" r="r" b="b"/>
              <a:pathLst>
                <a:path w="104775" h="342900">
                  <a:moveTo>
                    <a:pt x="52387" y="342899"/>
                  </a:moveTo>
                  <a:lnTo>
                    <a:pt x="104775" y="342899"/>
                  </a:lnTo>
                  <a:lnTo>
                    <a:pt x="104775" y="0"/>
                  </a:lnTo>
                  <a:lnTo>
                    <a:pt x="52387" y="0"/>
                  </a:lnTo>
                  <a:lnTo>
                    <a:pt x="52387" y="342899"/>
                  </a:lnTo>
                  <a:close/>
                </a:path>
                <a:path w="104775" h="342900">
                  <a:moveTo>
                    <a:pt x="0" y="342899"/>
                  </a:moveTo>
                  <a:lnTo>
                    <a:pt x="26200" y="342899"/>
                  </a:lnTo>
                  <a:lnTo>
                    <a:pt x="26200" y="0"/>
                  </a:lnTo>
                  <a:lnTo>
                    <a:pt x="0" y="0"/>
                  </a:lnTo>
                  <a:lnTo>
                    <a:pt x="0" y="342899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4940185" y="3489858"/>
              <a:ext cx="838200" cy="184150"/>
            </a:xfrm>
            <a:custGeom>
              <a:avLst/>
              <a:gdLst/>
              <a:ahLst/>
              <a:cxnLst/>
              <a:rect l="l" t="t" r="r" b="b"/>
              <a:pathLst>
                <a:path w="838200" h="184150">
                  <a:moveTo>
                    <a:pt x="838200" y="0"/>
                  </a:moveTo>
                  <a:lnTo>
                    <a:pt x="0" y="0"/>
                  </a:lnTo>
                  <a:lnTo>
                    <a:pt x="0" y="184150"/>
                  </a:lnTo>
                  <a:lnTo>
                    <a:pt x="838200" y="184150"/>
                  </a:lnTo>
                  <a:lnTo>
                    <a:pt x="8382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" name="object 18" descr=""/>
          <p:cNvSpPr/>
          <p:nvPr/>
        </p:nvSpPr>
        <p:spPr>
          <a:xfrm>
            <a:off x="9970960" y="1429284"/>
            <a:ext cx="203835" cy="1219200"/>
          </a:xfrm>
          <a:custGeom>
            <a:avLst/>
            <a:gdLst/>
            <a:ahLst/>
            <a:cxnLst/>
            <a:rect l="l" t="t" r="r" b="b"/>
            <a:pathLst>
              <a:path w="203834" h="1219200">
                <a:moveTo>
                  <a:pt x="0" y="0"/>
                </a:moveTo>
                <a:lnTo>
                  <a:pt x="46594" y="5367"/>
                </a:lnTo>
                <a:lnTo>
                  <a:pt x="89367" y="20654"/>
                </a:lnTo>
                <a:lnTo>
                  <a:pt x="127098" y="44642"/>
                </a:lnTo>
                <a:lnTo>
                  <a:pt x="158568" y="76111"/>
                </a:lnTo>
                <a:lnTo>
                  <a:pt x="182557" y="113840"/>
                </a:lnTo>
                <a:lnTo>
                  <a:pt x="197845" y="156610"/>
                </a:lnTo>
                <a:lnTo>
                  <a:pt x="203212" y="203200"/>
                </a:lnTo>
                <a:lnTo>
                  <a:pt x="203212" y="1016000"/>
                </a:lnTo>
                <a:lnTo>
                  <a:pt x="197845" y="1062589"/>
                </a:lnTo>
                <a:lnTo>
                  <a:pt x="182557" y="1105359"/>
                </a:lnTo>
                <a:lnTo>
                  <a:pt x="158568" y="1143088"/>
                </a:lnTo>
                <a:lnTo>
                  <a:pt x="127098" y="1174557"/>
                </a:lnTo>
                <a:lnTo>
                  <a:pt x="89367" y="1198545"/>
                </a:lnTo>
                <a:lnTo>
                  <a:pt x="46594" y="1213832"/>
                </a:lnTo>
                <a:lnTo>
                  <a:pt x="0" y="1219200"/>
                </a:lnTo>
              </a:path>
            </a:pathLst>
          </a:custGeom>
          <a:ln w="762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 descr=""/>
          <p:cNvSpPr txBox="1"/>
          <p:nvPr/>
        </p:nvSpPr>
        <p:spPr>
          <a:xfrm>
            <a:off x="7258978" y="1506499"/>
            <a:ext cx="2306955" cy="1001394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547370" marR="5080" indent="-535305">
              <a:lnSpc>
                <a:spcPct val="100000"/>
              </a:lnSpc>
              <a:spcBef>
                <a:spcPts val="105"/>
              </a:spcBef>
            </a:pPr>
            <a:r>
              <a:rPr dirty="0" sz="3200" spc="190">
                <a:latin typeface="Calibri"/>
                <a:cs typeface="Calibri"/>
              </a:rPr>
              <a:t>Rank</a:t>
            </a:r>
            <a:r>
              <a:rPr dirty="0" sz="3200" spc="75">
                <a:latin typeface="Calibri"/>
                <a:cs typeface="Calibri"/>
              </a:rPr>
              <a:t> </a:t>
            </a:r>
            <a:r>
              <a:rPr dirty="0" sz="3200" spc="225">
                <a:latin typeface="Calibri"/>
                <a:cs typeface="Calibri"/>
              </a:rPr>
              <a:t>Seçimi </a:t>
            </a:r>
            <a:r>
              <a:rPr dirty="0" sz="3200" spc="220">
                <a:latin typeface="Calibri"/>
                <a:cs typeface="Calibri"/>
              </a:rPr>
              <a:t>Öncesi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20" name="object 20" descr=""/>
          <p:cNvSpPr/>
          <p:nvPr/>
        </p:nvSpPr>
        <p:spPr>
          <a:xfrm>
            <a:off x="9994772" y="3258083"/>
            <a:ext cx="203835" cy="1219200"/>
          </a:xfrm>
          <a:custGeom>
            <a:avLst/>
            <a:gdLst/>
            <a:ahLst/>
            <a:cxnLst/>
            <a:rect l="l" t="t" r="r" b="b"/>
            <a:pathLst>
              <a:path w="203834" h="1219200">
                <a:moveTo>
                  <a:pt x="0" y="0"/>
                </a:moveTo>
                <a:lnTo>
                  <a:pt x="46594" y="5367"/>
                </a:lnTo>
                <a:lnTo>
                  <a:pt x="89367" y="20654"/>
                </a:lnTo>
                <a:lnTo>
                  <a:pt x="127098" y="44642"/>
                </a:lnTo>
                <a:lnTo>
                  <a:pt x="158568" y="76111"/>
                </a:lnTo>
                <a:lnTo>
                  <a:pt x="182557" y="113840"/>
                </a:lnTo>
                <a:lnTo>
                  <a:pt x="197845" y="156610"/>
                </a:lnTo>
                <a:lnTo>
                  <a:pt x="203212" y="203199"/>
                </a:lnTo>
                <a:lnTo>
                  <a:pt x="203212" y="1015999"/>
                </a:lnTo>
                <a:lnTo>
                  <a:pt x="197845" y="1062589"/>
                </a:lnTo>
                <a:lnTo>
                  <a:pt x="182557" y="1105359"/>
                </a:lnTo>
                <a:lnTo>
                  <a:pt x="158568" y="1143088"/>
                </a:lnTo>
                <a:lnTo>
                  <a:pt x="127098" y="1174557"/>
                </a:lnTo>
                <a:lnTo>
                  <a:pt x="89367" y="1198545"/>
                </a:lnTo>
                <a:lnTo>
                  <a:pt x="46594" y="1213832"/>
                </a:lnTo>
                <a:lnTo>
                  <a:pt x="0" y="1219199"/>
                </a:lnTo>
              </a:path>
            </a:pathLst>
          </a:custGeom>
          <a:ln w="762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 descr=""/>
          <p:cNvSpPr txBox="1"/>
          <p:nvPr/>
        </p:nvSpPr>
        <p:spPr>
          <a:xfrm>
            <a:off x="7323937" y="3335299"/>
            <a:ext cx="2306955" cy="1001394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460375" marR="5080" indent="-448309">
              <a:lnSpc>
                <a:spcPct val="100000"/>
              </a:lnSpc>
              <a:spcBef>
                <a:spcPts val="105"/>
              </a:spcBef>
            </a:pPr>
            <a:r>
              <a:rPr dirty="0" sz="3200" spc="190">
                <a:latin typeface="Calibri"/>
                <a:cs typeface="Calibri"/>
              </a:rPr>
              <a:t>Rank</a:t>
            </a:r>
            <a:r>
              <a:rPr dirty="0" sz="3200" spc="80">
                <a:latin typeface="Calibri"/>
                <a:cs typeface="Calibri"/>
              </a:rPr>
              <a:t> </a:t>
            </a:r>
            <a:r>
              <a:rPr dirty="0" sz="3200" spc="225">
                <a:latin typeface="Calibri"/>
                <a:cs typeface="Calibri"/>
              </a:rPr>
              <a:t>Seçimi </a:t>
            </a:r>
            <a:r>
              <a:rPr dirty="0" sz="3200" spc="175">
                <a:latin typeface="Calibri"/>
                <a:cs typeface="Calibri"/>
              </a:rPr>
              <a:t>Sonrası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22" name="object 22" descr=""/>
          <p:cNvSpPr txBox="1"/>
          <p:nvPr/>
        </p:nvSpPr>
        <p:spPr>
          <a:xfrm>
            <a:off x="5018920" y="1656232"/>
            <a:ext cx="276860" cy="11683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">
                <a:latin typeface="Calibri"/>
                <a:cs typeface="Calibri"/>
              </a:rPr>
              <a:t>1.</a:t>
            </a:r>
            <a:r>
              <a:rPr dirty="0" sz="600" spc="30">
                <a:latin typeface="Calibri"/>
                <a:cs typeface="Calibri"/>
              </a:rPr>
              <a:t> </a:t>
            </a:r>
            <a:r>
              <a:rPr dirty="0" sz="600" spc="-10">
                <a:latin typeface="Calibri"/>
                <a:cs typeface="Calibri"/>
              </a:rPr>
              <a:t>Birey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23" name="object 23" descr=""/>
          <p:cNvSpPr/>
          <p:nvPr/>
        </p:nvSpPr>
        <p:spPr>
          <a:xfrm>
            <a:off x="4940186" y="1857908"/>
            <a:ext cx="838200" cy="565150"/>
          </a:xfrm>
          <a:custGeom>
            <a:avLst/>
            <a:gdLst/>
            <a:ahLst/>
            <a:cxnLst/>
            <a:rect l="l" t="t" r="r" b="b"/>
            <a:pathLst>
              <a:path w="838200" h="565150">
                <a:moveTo>
                  <a:pt x="838200" y="196850"/>
                </a:moveTo>
                <a:lnTo>
                  <a:pt x="0" y="196850"/>
                </a:lnTo>
                <a:lnTo>
                  <a:pt x="0" y="381000"/>
                </a:lnTo>
                <a:lnTo>
                  <a:pt x="0" y="565150"/>
                </a:lnTo>
                <a:lnTo>
                  <a:pt x="838200" y="565150"/>
                </a:lnTo>
                <a:lnTo>
                  <a:pt x="838200" y="381000"/>
                </a:lnTo>
                <a:lnTo>
                  <a:pt x="838200" y="196850"/>
                </a:lnTo>
                <a:close/>
              </a:path>
              <a:path w="838200" h="565150">
                <a:moveTo>
                  <a:pt x="838200" y="0"/>
                </a:moveTo>
                <a:lnTo>
                  <a:pt x="0" y="0"/>
                </a:lnTo>
                <a:lnTo>
                  <a:pt x="0" y="184150"/>
                </a:lnTo>
                <a:lnTo>
                  <a:pt x="838200" y="184150"/>
                </a:lnTo>
                <a:lnTo>
                  <a:pt x="8382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 descr=""/>
          <p:cNvSpPr txBox="1"/>
          <p:nvPr/>
        </p:nvSpPr>
        <p:spPr>
          <a:xfrm>
            <a:off x="4940185" y="1857908"/>
            <a:ext cx="838200" cy="565150"/>
          </a:xfrm>
          <a:prstGeom prst="rect">
            <a:avLst/>
          </a:prstGeom>
        </p:spPr>
        <p:txBody>
          <a:bodyPr wrap="square" lIns="0" tIns="39370" rIns="0" bIns="0" rtlCol="0" vert="horz">
            <a:spAutoFit/>
          </a:bodyPr>
          <a:lstStyle/>
          <a:p>
            <a:pPr marL="168910" indent="-78105">
              <a:lnSpc>
                <a:spcPct val="100000"/>
              </a:lnSpc>
              <a:spcBef>
                <a:spcPts val="310"/>
              </a:spcBef>
              <a:buAutoNum type="arabicPeriod" startAt="2"/>
              <a:tabLst>
                <a:tab pos="168910" algn="l"/>
              </a:tabLst>
            </a:pPr>
            <a:r>
              <a:rPr dirty="0" sz="600" spc="-10">
                <a:latin typeface="Calibri"/>
                <a:cs typeface="Calibri"/>
              </a:rPr>
              <a:t>Birey</a:t>
            </a:r>
            <a:endParaRPr sz="6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95"/>
              </a:spcBef>
              <a:buFont typeface="Calibri"/>
              <a:buAutoNum type="arabicPeriod" startAt="2"/>
            </a:pPr>
            <a:endParaRPr sz="600">
              <a:latin typeface="Calibri"/>
              <a:cs typeface="Calibri"/>
            </a:endParaRPr>
          </a:p>
          <a:p>
            <a:pPr marL="168910" indent="-78105">
              <a:lnSpc>
                <a:spcPct val="100000"/>
              </a:lnSpc>
              <a:spcBef>
                <a:spcPts val="5"/>
              </a:spcBef>
              <a:buAutoNum type="arabicPeriod" startAt="2"/>
              <a:tabLst>
                <a:tab pos="168910" algn="l"/>
              </a:tabLst>
            </a:pPr>
            <a:r>
              <a:rPr dirty="0" sz="600" spc="-10">
                <a:latin typeface="Calibri"/>
                <a:cs typeface="Calibri"/>
              </a:rPr>
              <a:t>Birey</a:t>
            </a:r>
            <a:endParaRPr sz="600">
              <a:latin typeface="Calibri"/>
              <a:cs typeface="Calibri"/>
            </a:endParaRPr>
          </a:p>
          <a:p>
            <a:pPr marL="168910" indent="-78105">
              <a:lnSpc>
                <a:spcPct val="100000"/>
              </a:lnSpc>
              <a:spcBef>
                <a:spcPts val="730"/>
              </a:spcBef>
              <a:buAutoNum type="arabicPeriod" startAt="2"/>
              <a:tabLst>
                <a:tab pos="168910" algn="l"/>
              </a:tabLst>
            </a:pPr>
            <a:r>
              <a:rPr dirty="0" sz="600" spc="-10">
                <a:latin typeface="Calibri"/>
                <a:cs typeface="Calibri"/>
              </a:rPr>
              <a:t>Birey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25" name="object 25" descr=""/>
          <p:cNvSpPr txBox="1"/>
          <p:nvPr/>
        </p:nvSpPr>
        <p:spPr>
          <a:xfrm>
            <a:off x="5018920" y="3516782"/>
            <a:ext cx="276860" cy="11683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">
                <a:latin typeface="Calibri"/>
                <a:cs typeface="Calibri"/>
              </a:rPr>
              <a:t>1.</a:t>
            </a:r>
            <a:r>
              <a:rPr dirty="0" sz="600" spc="30">
                <a:latin typeface="Calibri"/>
                <a:cs typeface="Calibri"/>
              </a:rPr>
              <a:t> </a:t>
            </a:r>
            <a:r>
              <a:rPr dirty="0" sz="600" spc="-10">
                <a:latin typeface="Calibri"/>
                <a:cs typeface="Calibri"/>
              </a:rPr>
              <a:t>Birey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26" name="object 26" descr=""/>
          <p:cNvSpPr/>
          <p:nvPr/>
        </p:nvSpPr>
        <p:spPr>
          <a:xfrm>
            <a:off x="4940186" y="3718458"/>
            <a:ext cx="838200" cy="565150"/>
          </a:xfrm>
          <a:custGeom>
            <a:avLst/>
            <a:gdLst/>
            <a:ahLst/>
            <a:cxnLst/>
            <a:rect l="l" t="t" r="r" b="b"/>
            <a:pathLst>
              <a:path w="838200" h="565150">
                <a:moveTo>
                  <a:pt x="838200" y="196850"/>
                </a:moveTo>
                <a:lnTo>
                  <a:pt x="0" y="196850"/>
                </a:lnTo>
                <a:lnTo>
                  <a:pt x="0" y="381000"/>
                </a:lnTo>
                <a:lnTo>
                  <a:pt x="0" y="565150"/>
                </a:lnTo>
                <a:lnTo>
                  <a:pt x="838200" y="565150"/>
                </a:lnTo>
                <a:lnTo>
                  <a:pt x="838200" y="381000"/>
                </a:lnTo>
                <a:lnTo>
                  <a:pt x="838200" y="196850"/>
                </a:lnTo>
                <a:close/>
              </a:path>
              <a:path w="838200" h="565150">
                <a:moveTo>
                  <a:pt x="838200" y="0"/>
                </a:moveTo>
                <a:lnTo>
                  <a:pt x="0" y="0"/>
                </a:lnTo>
                <a:lnTo>
                  <a:pt x="0" y="184150"/>
                </a:lnTo>
                <a:lnTo>
                  <a:pt x="838200" y="184150"/>
                </a:lnTo>
                <a:lnTo>
                  <a:pt x="8382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 descr=""/>
          <p:cNvSpPr txBox="1"/>
          <p:nvPr/>
        </p:nvSpPr>
        <p:spPr>
          <a:xfrm>
            <a:off x="4940185" y="3718458"/>
            <a:ext cx="838200" cy="565150"/>
          </a:xfrm>
          <a:prstGeom prst="rect">
            <a:avLst/>
          </a:prstGeom>
        </p:spPr>
        <p:txBody>
          <a:bodyPr wrap="square" lIns="0" tIns="39370" rIns="0" bIns="0" rtlCol="0" vert="horz">
            <a:spAutoFit/>
          </a:bodyPr>
          <a:lstStyle/>
          <a:p>
            <a:pPr marL="168910" indent="-78105">
              <a:lnSpc>
                <a:spcPct val="100000"/>
              </a:lnSpc>
              <a:spcBef>
                <a:spcPts val="310"/>
              </a:spcBef>
              <a:buAutoNum type="arabicPeriod" startAt="2"/>
              <a:tabLst>
                <a:tab pos="168910" algn="l"/>
              </a:tabLst>
            </a:pPr>
            <a:r>
              <a:rPr dirty="0" sz="600" spc="-10">
                <a:latin typeface="Calibri"/>
                <a:cs typeface="Calibri"/>
              </a:rPr>
              <a:t>Birey</a:t>
            </a:r>
            <a:endParaRPr sz="6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95"/>
              </a:spcBef>
              <a:buFont typeface="Calibri"/>
              <a:buAutoNum type="arabicPeriod" startAt="2"/>
            </a:pPr>
            <a:endParaRPr sz="600">
              <a:latin typeface="Calibri"/>
              <a:cs typeface="Calibri"/>
            </a:endParaRPr>
          </a:p>
          <a:p>
            <a:pPr marL="168910" indent="-78105">
              <a:lnSpc>
                <a:spcPct val="100000"/>
              </a:lnSpc>
              <a:spcBef>
                <a:spcPts val="5"/>
              </a:spcBef>
              <a:buAutoNum type="arabicPeriod" startAt="2"/>
              <a:tabLst>
                <a:tab pos="168910" algn="l"/>
              </a:tabLst>
            </a:pPr>
            <a:r>
              <a:rPr dirty="0" sz="600" spc="-10">
                <a:latin typeface="Calibri"/>
                <a:cs typeface="Calibri"/>
              </a:rPr>
              <a:t>Birey</a:t>
            </a:r>
            <a:endParaRPr sz="600">
              <a:latin typeface="Calibri"/>
              <a:cs typeface="Calibri"/>
            </a:endParaRPr>
          </a:p>
          <a:p>
            <a:pPr marL="168910" indent="-78105">
              <a:lnSpc>
                <a:spcPct val="100000"/>
              </a:lnSpc>
              <a:spcBef>
                <a:spcPts val="730"/>
              </a:spcBef>
              <a:buAutoNum type="arabicPeriod" startAt="2"/>
              <a:tabLst>
                <a:tab pos="168910" algn="l"/>
              </a:tabLst>
            </a:pPr>
            <a:r>
              <a:rPr dirty="0" sz="600" spc="-10">
                <a:latin typeface="Calibri"/>
                <a:cs typeface="Calibri"/>
              </a:rPr>
              <a:t>Birey</a:t>
            </a:r>
            <a:endParaRPr sz="600">
              <a:latin typeface="Calibri"/>
              <a:cs typeface="Calibri"/>
            </a:endParaRPr>
          </a:p>
        </p:txBody>
      </p:sp>
      <p:grpSp>
        <p:nvGrpSpPr>
          <p:cNvPr id="28" name="object 28" descr=""/>
          <p:cNvGrpSpPr/>
          <p:nvPr/>
        </p:nvGrpSpPr>
        <p:grpSpPr>
          <a:xfrm>
            <a:off x="4787785" y="1627721"/>
            <a:ext cx="1066800" cy="838200"/>
            <a:chOff x="4787785" y="1627721"/>
            <a:chExt cx="1066800" cy="838200"/>
          </a:xfrm>
        </p:grpSpPr>
        <p:pic>
          <p:nvPicPr>
            <p:cNvPr id="29" name="object 29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863985" y="1627721"/>
              <a:ext cx="914394" cy="77786"/>
            </a:xfrm>
            <a:prstGeom prst="rect">
              <a:avLst/>
            </a:prstGeom>
          </p:spPr>
        </p:pic>
        <p:pic>
          <p:nvPicPr>
            <p:cNvPr id="30" name="object 30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87785" y="1629309"/>
              <a:ext cx="1066794" cy="836599"/>
            </a:xfrm>
            <a:prstGeom prst="rect">
              <a:avLst/>
            </a:prstGeom>
          </p:spPr>
        </p:pic>
      </p:grpSp>
      <p:pic>
        <p:nvPicPr>
          <p:cNvPr id="31" name="object 31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787785" y="3458108"/>
            <a:ext cx="1066794" cy="83661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960755">
              <a:lnSpc>
                <a:spcPct val="100000"/>
              </a:lnSpc>
              <a:spcBef>
                <a:spcPts val="100"/>
              </a:spcBef>
            </a:pPr>
            <a:r>
              <a:rPr dirty="0"/>
              <a:t>KLASİK</a:t>
            </a:r>
            <a:r>
              <a:rPr dirty="0" spc="-185"/>
              <a:t> </a:t>
            </a:r>
            <a:r>
              <a:rPr dirty="0"/>
              <a:t>OPTİMİZASYON</a:t>
            </a:r>
            <a:r>
              <a:rPr dirty="0" spc="-185"/>
              <a:t> </a:t>
            </a:r>
            <a:r>
              <a:rPr dirty="0" spc="-10"/>
              <a:t>METOTLARI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0018" cy="6857999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1243084" y="951434"/>
            <a:ext cx="4288790" cy="24942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 b="1" i="1">
                <a:solidFill>
                  <a:srgbClr val="0D0D0D"/>
                </a:solidFill>
                <a:latin typeface="Consolas"/>
                <a:cs typeface="Consolas"/>
              </a:rPr>
              <a:t>Newton-</a:t>
            </a:r>
            <a:r>
              <a:rPr dirty="0" sz="1800" b="1" i="1">
                <a:solidFill>
                  <a:srgbClr val="0D0D0D"/>
                </a:solidFill>
                <a:latin typeface="Consolas"/>
                <a:cs typeface="Consolas"/>
              </a:rPr>
              <a:t>Raphson</a:t>
            </a:r>
            <a:r>
              <a:rPr dirty="0" sz="1800" spc="15" b="1" i="1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 spc="-10" b="1" i="1">
                <a:solidFill>
                  <a:srgbClr val="0D0D0D"/>
                </a:solidFill>
                <a:latin typeface="Consolas"/>
                <a:cs typeface="Consolas"/>
              </a:rPr>
              <a:t>Metodu:</a:t>
            </a:r>
            <a:endParaRPr sz="18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800">
              <a:latin typeface="Consolas"/>
              <a:cs typeface="Consolas"/>
            </a:endParaRPr>
          </a:p>
          <a:p>
            <a:pPr marL="12700" marR="5080">
              <a:lnSpc>
                <a:spcPct val="100000"/>
              </a:lnSpc>
            </a:pP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İkinci</a:t>
            </a:r>
            <a:r>
              <a:rPr dirty="0" sz="1800" spc="-4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türevlerin</a:t>
            </a:r>
            <a:r>
              <a:rPr dirty="0" sz="1800" spc="-2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kullanıldığı</a:t>
            </a:r>
            <a:r>
              <a:rPr dirty="0" sz="1800" spc="-3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 spc="-25">
                <a:solidFill>
                  <a:srgbClr val="0D0D0D"/>
                </a:solidFill>
                <a:latin typeface="Consolas"/>
                <a:cs typeface="Consolas"/>
              </a:rPr>
              <a:t>bir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iteratif</a:t>
            </a:r>
            <a:r>
              <a:rPr dirty="0" sz="1800" spc="-2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 spc="-10">
                <a:solidFill>
                  <a:srgbClr val="0D0D0D"/>
                </a:solidFill>
                <a:latin typeface="Consolas"/>
                <a:cs typeface="Consolas"/>
              </a:rPr>
              <a:t>yöntemdir.</a:t>
            </a:r>
            <a:endParaRPr sz="18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800">
              <a:latin typeface="Consolas"/>
              <a:cs typeface="Consolas"/>
            </a:endParaRPr>
          </a:p>
          <a:p>
            <a:pPr marL="12700" marR="5080">
              <a:lnSpc>
                <a:spcPct val="100000"/>
              </a:lnSpc>
              <a:spcBef>
                <a:spcPts val="5"/>
              </a:spcBef>
            </a:pPr>
            <a:r>
              <a:rPr dirty="0" sz="1800" spc="-10">
                <a:solidFill>
                  <a:srgbClr val="0D0D0D"/>
                </a:solidFill>
                <a:latin typeface="Consolas"/>
                <a:cs typeface="Consolas"/>
              </a:rPr>
              <a:t>Newton-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Raphson</a:t>
            </a:r>
            <a:r>
              <a:rPr dirty="0" sz="1800" spc="-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metodu,</a:t>
            </a:r>
            <a:r>
              <a:rPr dirty="0" sz="1800" spc="-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 spc="-25">
                <a:solidFill>
                  <a:srgbClr val="0D0D0D"/>
                </a:solidFill>
                <a:latin typeface="Consolas"/>
                <a:cs typeface="Consolas"/>
              </a:rPr>
              <a:t>bir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fonksiyonun</a:t>
            </a:r>
            <a:r>
              <a:rPr dirty="0" sz="1800" spc="-3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minimumunu</a:t>
            </a:r>
            <a:r>
              <a:rPr dirty="0" sz="1800" spc="-4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 spc="-20">
                <a:solidFill>
                  <a:srgbClr val="0D0D0D"/>
                </a:solidFill>
                <a:latin typeface="Consolas"/>
                <a:cs typeface="Consolas"/>
              </a:rPr>
              <a:t>veya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maksimumunu</a:t>
            </a:r>
            <a:r>
              <a:rPr dirty="0" sz="1800" spc="-2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bulmak</a:t>
            </a:r>
            <a:r>
              <a:rPr dirty="0" sz="1800" spc="-3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için</a:t>
            </a:r>
            <a:r>
              <a:rPr dirty="0" sz="1800" spc="-2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gradyan</a:t>
            </a:r>
            <a:r>
              <a:rPr dirty="0" sz="1800" spc="-1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 spc="-25">
                <a:solidFill>
                  <a:srgbClr val="0D0D0D"/>
                </a:solidFill>
                <a:latin typeface="Consolas"/>
                <a:cs typeface="Consolas"/>
              </a:rPr>
              <a:t>ve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ikinci</a:t>
            </a:r>
            <a:r>
              <a:rPr dirty="0" sz="1800" spc="-4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türev</a:t>
            </a:r>
            <a:r>
              <a:rPr dirty="0" sz="1800" spc="-2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0D0D0D"/>
                </a:solidFill>
                <a:latin typeface="Consolas"/>
                <a:cs typeface="Consolas"/>
              </a:rPr>
              <a:t>bilgisini</a:t>
            </a:r>
            <a:r>
              <a:rPr dirty="0" sz="1800" spc="-2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1800" spc="-10">
                <a:solidFill>
                  <a:srgbClr val="0D0D0D"/>
                </a:solidFill>
                <a:latin typeface="Consolas"/>
                <a:cs typeface="Consolas"/>
              </a:rPr>
              <a:t>kullanır.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5936665" y="946759"/>
            <a:ext cx="5729605" cy="2677795"/>
          </a:xfrm>
          <a:prstGeom prst="rect">
            <a:avLst/>
          </a:prstGeom>
          <a:ln w="9525">
            <a:solidFill>
              <a:srgbClr val="145F82"/>
            </a:solidFill>
          </a:ln>
        </p:spPr>
        <p:txBody>
          <a:bodyPr wrap="square" lIns="0" tIns="35560" rIns="0" bIns="0" rtlCol="0" vert="horz">
            <a:spAutoFit/>
          </a:bodyPr>
          <a:lstStyle/>
          <a:p>
            <a:pPr marL="384810" indent="-294005">
              <a:lnSpc>
                <a:spcPct val="100000"/>
              </a:lnSpc>
              <a:spcBef>
                <a:spcPts val="280"/>
              </a:spcBef>
              <a:buAutoNum type="arabicPeriod"/>
              <a:tabLst>
                <a:tab pos="384810" algn="l"/>
              </a:tabLst>
            </a:pPr>
            <a:r>
              <a:rPr dirty="0" sz="1400">
                <a:latin typeface="Consolas"/>
                <a:cs typeface="Consolas"/>
              </a:rPr>
              <a:t>Başlangıçta</a:t>
            </a:r>
            <a:r>
              <a:rPr dirty="0" sz="1400" spc="-30">
                <a:latin typeface="Consolas"/>
                <a:cs typeface="Consolas"/>
              </a:rPr>
              <a:t> </a:t>
            </a:r>
            <a:r>
              <a:rPr dirty="0" sz="1400">
                <a:latin typeface="Consolas"/>
                <a:cs typeface="Consolas"/>
              </a:rPr>
              <a:t>bir</a:t>
            </a:r>
            <a:r>
              <a:rPr dirty="0" sz="1400" spc="-35">
                <a:latin typeface="Consolas"/>
                <a:cs typeface="Consolas"/>
              </a:rPr>
              <a:t> </a:t>
            </a:r>
            <a:r>
              <a:rPr dirty="0" sz="1400">
                <a:latin typeface="Consolas"/>
                <a:cs typeface="Consolas"/>
              </a:rPr>
              <a:t>tahmin</a:t>
            </a:r>
            <a:r>
              <a:rPr dirty="0" sz="1400" spc="-35">
                <a:latin typeface="Consolas"/>
                <a:cs typeface="Consolas"/>
              </a:rPr>
              <a:t> </a:t>
            </a:r>
            <a:r>
              <a:rPr dirty="0" sz="1400">
                <a:latin typeface="Consolas"/>
                <a:cs typeface="Consolas"/>
              </a:rPr>
              <a:t>değeri</a:t>
            </a:r>
            <a:r>
              <a:rPr dirty="0" sz="1400" spc="-40">
                <a:latin typeface="Consolas"/>
                <a:cs typeface="Consolas"/>
              </a:rPr>
              <a:t> </a:t>
            </a:r>
            <a:r>
              <a:rPr dirty="0" sz="1400">
                <a:latin typeface="Consolas"/>
                <a:cs typeface="Consolas"/>
              </a:rPr>
              <a:t>seç:</a:t>
            </a:r>
            <a:r>
              <a:rPr dirty="0" sz="1400" spc="-35">
                <a:latin typeface="Consolas"/>
                <a:cs typeface="Consolas"/>
              </a:rPr>
              <a:t> </a:t>
            </a:r>
            <a:r>
              <a:rPr dirty="0" sz="1400" spc="-25">
                <a:latin typeface="Consolas"/>
                <a:cs typeface="Consolas"/>
              </a:rPr>
              <a:t>x0</a:t>
            </a:r>
            <a:endParaRPr sz="1400">
              <a:latin typeface="Consolas"/>
              <a:cs typeface="Consolas"/>
            </a:endParaRPr>
          </a:p>
          <a:p>
            <a:pPr marL="384810" indent="-294005">
              <a:lnSpc>
                <a:spcPct val="100000"/>
              </a:lnSpc>
              <a:buAutoNum type="arabicPeriod"/>
              <a:tabLst>
                <a:tab pos="384810" algn="l"/>
              </a:tabLst>
            </a:pPr>
            <a:r>
              <a:rPr dirty="0" sz="1400">
                <a:latin typeface="Consolas"/>
                <a:cs typeface="Consolas"/>
              </a:rPr>
              <a:t>İterasyon</a:t>
            </a:r>
            <a:r>
              <a:rPr dirty="0" sz="1400" spc="-40">
                <a:latin typeface="Consolas"/>
                <a:cs typeface="Consolas"/>
              </a:rPr>
              <a:t> </a:t>
            </a:r>
            <a:r>
              <a:rPr dirty="0" sz="1400">
                <a:latin typeface="Consolas"/>
                <a:cs typeface="Consolas"/>
              </a:rPr>
              <a:t>sayacını</a:t>
            </a:r>
            <a:r>
              <a:rPr dirty="0" sz="1400" spc="-30">
                <a:latin typeface="Consolas"/>
                <a:cs typeface="Consolas"/>
              </a:rPr>
              <a:t> </a:t>
            </a:r>
            <a:r>
              <a:rPr dirty="0" sz="1400">
                <a:latin typeface="Consolas"/>
                <a:cs typeface="Consolas"/>
              </a:rPr>
              <a:t>başlat:</a:t>
            </a:r>
            <a:r>
              <a:rPr dirty="0" sz="1400" spc="-25">
                <a:latin typeface="Consolas"/>
                <a:cs typeface="Consolas"/>
              </a:rPr>
              <a:t> </a:t>
            </a:r>
            <a:r>
              <a:rPr dirty="0" sz="1400">
                <a:latin typeface="Consolas"/>
                <a:cs typeface="Consolas"/>
              </a:rPr>
              <a:t>iter</a:t>
            </a:r>
            <a:r>
              <a:rPr dirty="0" sz="1400" spc="-40">
                <a:latin typeface="Consolas"/>
                <a:cs typeface="Consolas"/>
              </a:rPr>
              <a:t> </a:t>
            </a:r>
            <a:r>
              <a:rPr dirty="0" sz="1400">
                <a:latin typeface="Consolas"/>
                <a:cs typeface="Consolas"/>
              </a:rPr>
              <a:t>=</a:t>
            </a:r>
            <a:r>
              <a:rPr dirty="0" sz="1400" spc="-25">
                <a:latin typeface="Consolas"/>
                <a:cs typeface="Consolas"/>
              </a:rPr>
              <a:t> </a:t>
            </a:r>
            <a:r>
              <a:rPr dirty="0" sz="1400" spc="-50">
                <a:latin typeface="Consolas"/>
                <a:cs typeface="Consolas"/>
              </a:rPr>
              <a:t>0</a:t>
            </a:r>
            <a:endParaRPr sz="1400">
              <a:latin typeface="Consolas"/>
              <a:cs typeface="Consolas"/>
            </a:endParaRPr>
          </a:p>
          <a:p>
            <a:pPr marL="384810" indent="-294005">
              <a:lnSpc>
                <a:spcPct val="100000"/>
              </a:lnSpc>
              <a:buAutoNum type="arabicPeriod"/>
              <a:tabLst>
                <a:tab pos="384810" algn="l"/>
              </a:tabLst>
            </a:pPr>
            <a:r>
              <a:rPr dirty="0" sz="1400">
                <a:latin typeface="Consolas"/>
                <a:cs typeface="Consolas"/>
              </a:rPr>
              <a:t>Durdurma</a:t>
            </a:r>
            <a:r>
              <a:rPr dirty="0" sz="1400" spc="-25">
                <a:latin typeface="Consolas"/>
                <a:cs typeface="Consolas"/>
              </a:rPr>
              <a:t> </a:t>
            </a:r>
            <a:r>
              <a:rPr dirty="0" sz="1400">
                <a:latin typeface="Consolas"/>
                <a:cs typeface="Consolas"/>
              </a:rPr>
              <a:t>kriterini</a:t>
            </a:r>
            <a:r>
              <a:rPr dirty="0" sz="1400" spc="-25">
                <a:latin typeface="Consolas"/>
                <a:cs typeface="Consolas"/>
              </a:rPr>
              <a:t> </a:t>
            </a:r>
            <a:r>
              <a:rPr dirty="0" sz="1400">
                <a:latin typeface="Consolas"/>
                <a:cs typeface="Consolas"/>
              </a:rPr>
              <a:t>belirle:</a:t>
            </a:r>
            <a:r>
              <a:rPr dirty="0" sz="1400" spc="-35">
                <a:latin typeface="Consolas"/>
                <a:cs typeface="Consolas"/>
              </a:rPr>
              <a:t> </a:t>
            </a:r>
            <a:r>
              <a:rPr dirty="0" sz="1400">
                <a:latin typeface="Consolas"/>
                <a:cs typeface="Consolas"/>
              </a:rPr>
              <a:t>ε</a:t>
            </a:r>
            <a:r>
              <a:rPr dirty="0" sz="1400" spc="-35">
                <a:latin typeface="Consolas"/>
                <a:cs typeface="Consolas"/>
              </a:rPr>
              <a:t> </a:t>
            </a:r>
            <a:r>
              <a:rPr dirty="0" sz="1400">
                <a:latin typeface="Consolas"/>
                <a:cs typeface="Consolas"/>
              </a:rPr>
              <a:t>(örneğin,</a:t>
            </a:r>
            <a:r>
              <a:rPr dirty="0" sz="1400" spc="-40">
                <a:latin typeface="Consolas"/>
                <a:cs typeface="Consolas"/>
              </a:rPr>
              <a:t> </a:t>
            </a:r>
            <a:r>
              <a:rPr dirty="0" sz="1400">
                <a:latin typeface="Consolas"/>
                <a:cs typeface="Consolas"/>
              </a:rPr>
              <a:t>ε</a:t>
            </a:r>
            <a:r>
              <a:rPr dirty="0" sz="1400" spc="-20">
                <a:latin typeface="Consolas"/>
                <a:cs typeface="Consolas"/>
              </a:rPr>
              <a:t> </a:t>
            </a:r>
            <a:r>
              <a:rPr dirty="0" sz="1400">
                <a:latin typeface="Consolas"/>
                <a:cs typeface="Consolas"/>
              </a:rPr>
              <a:t>=</a:t>
            </a:r>
            <a:r>
              <a:rPr dirty="0" sz="1400" spc="-35">
                <a:latin typeface="Consolas"/>
                <a:cs typeface="Consolas"/>
              </a:rPr>
              <a:t> </a:t>
            </a:r>
            <a:r>
              <a:rPr dirty="0" sz="1400" spc="-10">
                <a:latin typeface="Consolas"/>
                <a:cs typeface="Consolas"/>
              </a:rPr>
              <a:t>0.001)</a:t>
            </a:r>
            <a:endParaRPr sz="1400">
              <a:latin typeface="Consolas"/>
              <a:cs typeface="Consolas"/>
            </a:endParaRPr>
          </a:p>
          <a:p>
            <a:pPr marL="384810" indent="-294005">
              <a:lnSpc>
                <a:spcPct val="100000"/>
              </a:lnSpc>
              <a:buAutoNum type="arabicPeriod"/>
              <a:tabLst>
                <a:tab pos="384810" algn="l"/>
              </a:tabLst>
            </a:pPr>
            <a:r>
              <a:rPr dirty="0" sz="1400">
                <a:latin typeface="Consolas"/>
                <a:cs typeface="Consolas"/>
              </a:rPr>
              <a:t>Döngü</a:t>
            </a:r>
            <a:r>
              <a:rPr dirty="0" sz="1400" spc="-25">
                <a:latin typeface="Consolas"/>
                <a:cs typeface="Consolas"/>
              </a:rPr>
              <a:t> </a:t>
            </a:r>
            <a:r>
              <a:rPr dirty="0" sz="1400" spc="-10">
                <a:latin typeface="Consolas"/>
                <a:cs typeface="Consolas"/>
              </a:rPr>
              <a:t>başlat:</a:t>
            </a:r>
            <a:endParaRPr sz="1400">
              <a:latin typeface="Consolas"/>
              <a:cs typeface="Consolas"/>
            </a:endParaRPr>
          </a:p>
          <a:p>
            <a:pPr lvl="1" marL="582295" indent="-196850">
              <a:lnSpc>
                <a:spcPct val="100000"/>
              </a:lnSpc>
              <a:buChar char="-"/>
              <a:tabLst>
                <a:tab pos="582295" algn="l"/>
              </a:tabLst>
            </a:pPr>
            <a:r>
              <a:rPr dirty="0" sz="1400">
                <a:latin typeface="Consolas"/>
                <a:cs typeface="Consolas"/>
              </a:rPr>
              <a:t>grad</a:t>
            </a:r>
            <a:r>
              <a:rPr dirty="0" sz="1400" spc="-15">
                <a:latin typeface="Consolas"/>
                <a:cs typeface="Consolas"/>
              </a:rPr>
              <a:t> </a:t>
            </a:r>
            <a:r>
              <a:rPr dirty="0" sz="1400">
                <a:latin typeface="Consolas"/>
                <a:cs typeface="Consolas"/>
              </a:rPr>
              <a:t>= </a:t>
            </a:r>
            <a:r>
              <a:rPr dirty="0" sz="1400" spc="-20">
                <a:latin typeface="Consolas"/>
                <a:cs typeface="Consolas"/>
              </a:rPr>
              <a:t>f'(x)</a:t>
            </a:r>
            <a:endParaRPr sz="1400">
              <a:latin typeface="Consolas"/>
              <a:cs typeface="Consolas"/>
            </a:endParaRPr>
          </a:p>
          <a:p>
            <a:pPr lvl="1" marL="582295" indent="-196850">
              <a:lnSpc>
                <a:spcPct val="100000"/>
              </a:lnSpc>
              <a:buChar char="-"/>
              <a:tabLst>
                <a:tab pos="582295" algn="l"/>
              </a:tabLst>
            </a:pPr>
            <a:r>
              <a:rPr dirty="0" sz="1400">
                <a:latin typeface="Consolas"/>
                <a:cs typeface="Consolas"/>
              </a:rPr>
              <a:t>ikinci_turev</a:t>
            </a:r>
            <a:r>
              <a:rPr dirty="0" sz="1400" spc="-45">
                <a:latin typeface="Consolas"/>
                <a:cs typeface="Consolas"/>
              </a:rPr>
              <a:t> </a:t>
            </a:r>
            <a:r>
              <a:rPr dirty="0" sz="1400">
                <a:latin typeface="Consolas"/>
                <a:cs typeface="Consolas"/>
              </a:rPr>
              <a:t>=</a:t>
            </a:r>
            <a:r>
              <a:rPr dirty="0" sz="1400" spc="-40">
                <a:latin typeface="Consolas"/>
                <a:cs typeface="Consolas"/>
              </a:rPr>
              <a:t> </a:t>
            </a:r>
            <a:r>
              <a:rPr dirty="0" sz="1400" spc="-10">
                <a:latin typeface="Consolas"/>
                <a:cs typeface="Consolas"/>
              </a:rPr>
              <a:t>f''(x)</a:t>
            </a:r>
            <a:endParaRPr sz="1400">
              <a:latin typeface="Consolas"/>
              <a:cs typeface="Consolas"/>
            </a:endParaRPr>
          </a:p>
          <a:p>
            <a:pPr lvl="1" marL="90805" marR="118110" indent="490855">
              <a:lnSpc>
                <a:spcPct val="100000"/>
              </a:lnSpc>
              <a:buChar char="-"/>
              <a:tabLst>
                <a:tab pos="581660" algn="l"/>
              </a:tabLst>
            </a:pPr>
            <a:r>
              <a:rPr dirty="0" sz="1400">
                <a:latin typeface="Consolas"/>
                <a:cs typeface="Consolas"/>
              </a:rPr>
              <a:t>Eğer</a:t>
            </a:r>
            <a:r>
              <a:rPr dirty="0" sz="1400" spc="-25">
                <a:latin typeface="Consolas"/>
                <a:cs typeface="Consolas"/>
              </a:rPr>
              <a:t> </a:t>
            </a:r>
            <a:r>
              <a:rPr dirty="0" sz="1400">
                <a:latin typeface="Consolas"/>
                <a:cs typeface="Consolas"/>
              </a:rPr>
              <a:t>|grad|</a:t>
            </a:r>
            <a:r>
              <a:rPr dirty="0" sz="1400" spc="-25">
                <a:latin typeface="Consolas"/>
                <a:cs typeface="Consolas"/>
              </a:rPr>
              <a:t> </a:t>
            </a:r>
            <a:r>
              <a:rPr dirty="0" sz="1400">
                <a:latin typeface="Consolas"/>
                <a:cs typeface="Consolas"/>
              </a:rPr>
              <a:t>&lt;</a:t>
            </a:r>
            <a:r>
              <a:rPr dirty="0" sz="1400" spc="-20">
                <a:latin typeface="Consolas"/>
                <a:cs typeface="Consolas"/>
              </a:rPr>
              <a:t> </a:t>
            </a:r>
            <a:r>
              <a:rPr dirty="0" sz="1400">
                <a:latin typeface="Consolas"/>
                <a:cs typeface="Consolas"/>
              </a:rPr>
              <a:t>ε</a:t>
            </a:r>
            <a:r>
              <a:rPr dirty="0" sz="1400" spc="-25">
                <a:latin typeface="Consolas"/>
                <a:cs typeface="Consolas"/>
              </a:rPr>
              <a:t> </a:t>
            </a:r>
            <a:r>
              <a:rPr dirty="0" sz="1400">
                <a:latin typeface="Consolas"/>
                <a:cs typeface="Consolas"/>
              </a:rPr>
              <a:t>ise</a:t>
            </a:r>
            <a:r>
              <a:rPr dirty="0" sz="1400" spc="-20">
                <a:latin typeface="Consolas"/>
                <a:cs typeface="Consolas"/>
              </a:rPr>
              <a:t> </a:t>
            </a:r>
            <a:r>
              <a:rPr dirty="0" sz="1400">
                <a:latin typeface="Consolas"/>
                <a:cs typeface="Consolas"/>
              </a:rPr>
              <a:t>veya</a:t>
            </a:r>
            <a:r>
              <a:rPr dirty="0" sz="1400" spc="-15">
                <a:latin typeface="Consolas"/>
                <a:cs typeface="Consolas"/>
              </a:rPr>
              <a:t> </a:t>
            </a:r>
            <a:r>
              <a:rPr dirty="0" sz="1400">
                <a:latin typeface="Consolas"/>
                <a:cs typeface="Consolas"/>
              </a:rPr>
              <a:t>iterasyon</a:t>
            </a:r>
            <a:r>
              <a:rPr dirty="0" sz="1400" spc="-25">
                <a:latin typeface="Consolas"/>
                <a:cs typeface="Consolas"/>
              </a:rPr>
              <a:t> </a:t>
            </a:r>
            <a:r>
              <a:rPr dirty="0" sz="1400">
                <a:latin typeface="Consolas"/>
                <a:cs typeface="Consolas"/>
              </a:rPr>
              <a:t>sayısı</a:t>
            </a:r>
            <a:r>
              <a:rPr dirty="0" sz="1400" spc="-20">
                <a:latin typeface="Consolas"/>
                <a:cs typeface="Consolas"/>
              </a:rPr>
              <a:t> </a:t>
            </a:r>
            <a:r>
              <a:rPr dirty="0" sz="1400" spc="-10">
                <a:latin typeface="Consolas"/>
                <a:cs typeface="Consolas"/>
              </a:rPr>
              <a:t>maksimuma ulaşırsa:</a:t>
            </a:r>
            <a:endParaRPr sz="1400">
              <a:latin typeface="Consolas"/>
              <a:cs typeface="Consolas"/>
            </a:endParaRPr>
          </a:p>
          <a:p>
            <a:pPr marL="877569">
              <a:lnSpc>
                <a:spcPct val="100000"/>
              </a:lnSpc>
              <a:spcBef>
                <a:spcPts val="5"/>
              </a:spcBef>
            </a:pPr>
            <a:r>
              <a:rPr dirty="0" sz="1400">
                <a:latin typeface="Consolas"/>
                <a:cs typeface="Consolas"/>
              </a:rPr>
              <a:t>-</a:t>
            </a:r>
            <a:r>
              <a:rPr dirty="0" sz="1400" spc="-30">
                <a:latin typeface="Consolas"/>
                <a:cs typeface="Consolas"/>
              </a:rPr>
              <a:t> </a:t>
            </a:r>
            <a:r>
              <a:rPr dirty="0" sz="1400">
                <a:latin typeface="Consolas"/>
                <a:cs typeface="Consolas"/>
              </a:rPr>
              <a:t>Döngüyü</a:t>
            </a:r>
            <a:r>
              <a:rPr dirty="0" sz="1400" spc="-25">
                <a:latin typeface="Consolas"/>
                <a:cs typeface="Consolas"/>
              </a:rPr>
              <a:t> </a:t>
            </a:r>
            <a:r>
              <a:rPr dirty="0" sz="1400">
                <a:latin typeface="Consolas"/>
                <a:cs typeface="Consolas"/>
              </a:rPr>
              <a:t>durdur</a:t>
            </a:r>
            <a:r>
              <a:rPr dirty="0" sz="1400" spc="-25">
                <a:latin typeface="Consolas"/>
                <a:cs typeface="Consolas"/>
              </a:rPr>
              <a:t> </a:t>
            </a:r>
            <a:r>
              <a:rPr dirty="0" sz="1400">
                <a:latin typeface="Consolas"/>
                <a:cs typeface="Consolas"/>
              </a:rPr>
              <a:t>ve</a:t>
            </a:r>
            <a:r>
              <a:rPr dirty="0" sz="1400" spc="-30">
                <a:latin typeface="Consolas"/>
                <a:cs typeface="Consolas"/>
              </a:rPr>
              <a:t> </a:t>
            </a:r>
            <a:r>
              <a:rPr dirty="0" sz="1400">
                <a:latin typeface="Consolas"/>
                <a:cs typeface="Consolas"/>
              </a:rPr>
              <a:t>sonucu</a:t>
            </a:r>
            <a:r>
              <a:rPr dirty="0" sz="1400" spc="-25">
                <a:latin typeface="Consolas"/>
                <a:cs typeface="Consolas"/>
              </a:rPr>
              <a:t> </a:t>
            </a:r>
            <a:r>
              <a:rPr dirty="0" sz="1400">
                <a:latin typeface="Consolas"/>
                <a:cs typeface="Consolas"/>
              </a:rPr>
              <a:t>döndür:</a:t>
            </a:r>
            <a:r>
              <a:rPr dirty="0" sz="1400" spc="-25">
                <a:latin typeface="Consolas"/>
                <a:cs typeface="Consolas"/>
              </a:rPr>
              <a:t> </a:t>
            </a:r>
            <a:r>
              <a:rPr dirty="0" sz="1400" spc="-50">
                <a:latin typeface="Consolas"/>
                <a:cs typeface="Consolas"/>
              </a:rPr>
              <a:t>x</a:t>
            </a:r>
            <a:endParaRPr sz="1400">
              <a:latin typeface="Consolas"/>
              <a:cs typeface="Consolas"/>
            </a:endParaRPr>
          </a:p>
          <a:p>
            <a:pPr lvl="1" marL="581660" indent="-196850">
              <a:lnSpc>
                <a:spcPct val="100000"/>
              </a:lnSpc>
              <a:buChar char="-"/>
              <a:tabLst>
                <a:tab pos="581660" algn="l"/>
              </a:tabLst>
            </a:pPr>
            <a:r>
              <a:rPr dirty="0" sz="1400">
                <a:latin typeface="Consolas"/>
                <a:cs typeface="Consolas"/>
              </a:rPr>
              <a:t>x =</a:t>
            </a:r>
            <a:r>
              <a:rPr dirty="0" sz="1400" spc="-5">
                <a:latin typeface="Consolas"/>
                <a:cs typeface="Consolas"/>
              </a:rPr>
              <a:t> </a:t>
            </a:r>
            <a:r>
              <a:rPr dirty="0" sz="1400">
                <a:latin typeface="Consolas"/>
                <a:cs typeface="Consolas"/>
              </a:rPr>
              <a:t>x</a:t>
            </a:r>
            <a:r>
              <a:rPr dirty="0" sz="1400" spc="-5">
                <a:latin typeface="Consolas"/>
                <a:cs typeface="Consolas"/>
              </a:rPr>
              <a:t> </a:t>
            </a:r>
            <a:r>
              <a:rPr dirty="0" sz="1400">
                <a:latin typeface="Consolas"/>
                <a:cs typeface="Consolas"/>
              </a:rPr>
              <a:t>-</a:t>
            </a:r>
            <a:r>
              <a:rPr dirty="0" sz="1400" spc="-5">
                <a:latin typeface="Consolas"/>
                <a:cs typeface="Consolas"/>
              </a:rPr>
              <a:t> </a:t>
            </a:r>
            <a:r>
              <a:rPr dirty="0" sz="1400">
                <a:latin typeface="Consolas"/>
                <a:cs typeface="Consolas"/>
              </a:rPr>
              <a:t>grad</a:t>
            </a:r>
            <a:r>
              <a:rPr dirty="0" sz="1400" spc="-5">
                <a:latin typeface="Consolas"/>
                <a:cs typeface="Consolas"/>
              </a:rPr>
              <a:t> </a:t>
            </a:r>
            <a:r>
              <a:rPr dirty="0" sz="1400">
                <a:latin typeface="Consolas"/>
                <a:cs typeface="Consolas"/>
              </a:rPr>
              <a:t>/</a:t>
            </a:r>
            <a:r>
              <a:rPr dirty="0" sz="1400" spc="-5">
                <a:latin typeface="Consolas"/>
                <a:cs typeface="Consolas"/>
              </a:rPr>
              <a:t> </a:t>
            </a:r>
            <a:r>
              <a:rPr dirty="0" sz="1400" spc="-10">
                <a:latin typeface="Consolas"/>
                <a:cs typeface="Consolas"/>
              </a:rPr>
              <a:t>ikinci_turev</a:t>
            </a:r>
            <a:endParaRPr sz="1400">
              <a:latin typeface="Consolas"/>
              <a:cs typeface="Consolas"/>
            </a:endParaRPr>
          </a:p>
          <a:p>
            <a:pPr lvl="1" marL="582295" indent="-196850">
              <a:lnSpc>
                <a:spcPct val="100000"/>
              </a:lnSpc>
              <a:buChar char="-"/>
              <a:tabLst>
                <a:tab pos="582295" algn="l"/>
              </a:tabLst>
            </a:pPr>
            <a:r>
              <a:rPr dirty="0" sz="1400">
                <a:latin typeface="Consolas"/>
                <a:cs typeface="Consolas"/>
              </a:rPr>
              <a:t>iter</a:t>
            </a:r>
            <a:r>
              <a:rPr dirty="0" sz="1400" spc="-15">
                <a:latin typeface="Consolas"/>
                <a:cs typeface="Consolas"/>
              </a:rPr>
              <a:t> </a:t>
            </a:r>
            <a:r>
              <a:rPr dirty="0" sz="1400">
                <a:latin typeface="Consolas"/>
                <a:cs typeface="Consolas"/>
              </a:rPr>
              <a:t>= iter</a:t>
            </a:r>
            <a:r>
              <a:rPr dirty="0" sz="1400" spc="-15">
                <a:latin typeface="Consolas"/>
                <a:cs typeface="Consolas"/>
              </a:rPr>
              <a:t> </a:t>
            </a:r>
            <a:r>
              <a:rPr dirty="0" sz="1400">
                <a:latin typeface="Consolas"/>
                <a:cs typeface="Consolas"/>
              </a:rPr>
              <a:t>+</a:t>
            </a:r>
            <a:r>
              <a:rPr dirty="0" sz="1400" spc="-10">
                <a:latin typeface="Consolas"/>
                <a:cs typeface="Consolas"/>
              </a:rPr>
              <a:t> </a:t>
            </a:r>
            <a:r>
              <a:rPr dirty="0" sz="1400" spc="-50">
                <a:latin typeface="Consolas"/>
                <a:cs typeface="Consolas"/>
              </a:rPr>
              <a:t>1</a:t>
            </a:r>
            <a:endParaRPr sz="1400">
              <a:latin typeface="Consolas"/>
              <a:cs typeface="Consolas"/>
            </a:endParaRPr>
          </a:p>
          <a:p>
            <a:pPr marL="385445" indent="-294005">
              <a:lnSpc>
                <a:spcPct val="100000"/>
              </a:lnSpc>
              <a:buAutoNum type="arabicPeriod"/>
              <a:tabLst>
                <a:tab pos="385445" algn="l"/>
              </a:tabLst>
            </a:pPr>
            <a:r>
              <a:rPr dirty="0" sz="1400">
                <a:latin typeface="Consolas"/>
                <a:cs typeface="Consolas"/>
              </a:rPr>
              <a:t>Döngü</a:t>
            </a:r>
            <a:r>
              <a:rPr dirty="0" sz="1400" spc="-25">
                <a:latin typeface="Consolas"/>
                <a:cs typeface="Consolas"/>
              </a:rPr>
              <a:t> </a:t>
            </a:r>
            <a:r>
              <a:rPr dirty="0" sz="1400" spc="-20">
                <a:latin typeface="Consolas"/>
                <a:cs typeface="Consolas"/>
              </a:rPr>
              <a:t>sonu</a:t>
            </a:r>
            <a:endParaRPr sz="1400">
              <a:latin typeface="Consolas"/>
              <a:cs typeface="Consolas"/>
            </a:endParaRPr>
          </a:p>
        </p:txBody>
      </p:sp>
      <p:grpSp>
        <p:nvGrpSpPr>
          <p:cNvPr id="6" name="object 6" descr=""/>
          <p:cNvGrpSpPr/>
          <p:nvPr/>
        </p:nvGrpSpPr>
        <p:grpSpPr>
          <a:xfrm>
            <a:off x="5936665" y="3964793"/>
            <a:ext cx="5010785" cy="2444750"/>
            <a:chOff x="5936665" y="3964793"/>
            <a:chExt cx="5010785" cy="2444750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45281" y="3964793"/>
              <a:ext cx="3701922" cy="2444666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36665" y="4661807"/>
              <a:ext cx="1387932" cy="81976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960755">
              <a:lnSpc>
                <a:spcPct val="100000"/>
              </a:lnSpc>
              <a:spcBef>
                <a:spcPts val="100"/>
              </a:spcBef>
            </a:pPr>
            <a:r>
              <a:rPr dirty="0"/>
              <a:t>SEÇİM</a:t>
            </a:r>
            <a:r>
              <a:rPr dirty="0" spc="-110"/>
              <a:t> </a:t>
            </a:r>
            <a:r>
              <a:rPr dirty="0" spc="-10"/>
              <a:t>(SELECTION)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1243088" y="756555"/>
            <a:ext cx="2884805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05"/>
              </a:spcBef>
              <a:buFont typeface="Wingdings"/>
              <a:buChar char=""/>
              <a:tabLst>
                <a:tab pos="354965" algn="l"/>
              </a:tabLst>
            </a:pPr>
            <a:r>
              <a:rPr dirty="0" sz="2000" b="1">
                <a:solidFill>
                  <a:srgbClr val="0D0D0D"/>
                </a:solidFill>
                <a:latin typeface="Consolas"/>
                <a:cs typeface="Consolas"/>
              </a:rPr>
              <a:t>Sabit</a:t>
            </a:r>
            <a:r>
              <a:rPr dirty="0" sz="2000" spc="-15" b="1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 b="1">
                <a:solidFill>
                  <a:srgbClr val="0D0D0D"/>
                </a:solidFill>
                <a:latin typeface="Consolas"/>
                <a:cs typeface="Consolas"/>
              </a:rPr>
              <a:t>Durum</a:t>
            </a:r>
            <a:r>
              <a:rPr dirty="0" sz="2000" spc="-20" b="1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 spc="-10" b="1">
                <a:solidFill>
                  <a:srgbClr val="0D0D0D"/>
                </a:solidFill>
                <a:latin typeface="Consolas"/>
                <a:cs typeface="Consolas"/>
              </a:rPr>
              <a:t>Seçimi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1700288" y="1061355"/>
            <a:ext cx="4090670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05"/>
              </a:spcBef>
              <a:buFont typeface="Arial"/>
              <a:buChar char="•"/>
              <a:tabLst>
                <a:tab pos="354965" algn="l"/>
                <a:tab pos="1083310" algn="l"/>
                <a:tab pos="1950720" algn="l"/>
                <a:tab pos="3237230" algn="l"/>
              </a:tabLst>
            </a:pPr>
            <a:r>
              <a:rPr dirty="0" sz="2000" spc="-25">
                <a:solidFill>
                  <a:srgbClr val="0D0D0D"/>
                </a:solidFill>
                <a:latin typeface="Consolas"/>
                <a:cs typeface="Consolas"/>
              </a:rPr>
              <a:t>Her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2000" spc="-20">
                <a:solidFill>
                  <a:srgbClr val="0D0D0D"/>
                </a:solidFill>
                <a:latin typeface="Consolas"/>
                <a:cs typeface="Consolas"/>
              </a:rPr>
              <a:t>yeni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nesilde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yüksek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6071286" y="1061355"/>
            <a:ext cx="1424940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uygunluklu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7778271" y="1061355"/>
            <a:ext cx="1563370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kromozomlar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9623963" y="1061355"/>
            <a:ext cx="584835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20">
                <a:solidFill>
                  <a:srgbClr val="0D0D0D"/>
                </a:solidFill>
                <a:latin typeface="Consolas"/>
                <a:cs typeface="Consolas"/>
              </a:rPr>
              <a:t>yeni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10491327" y="1061355"/>
            <a:ext cx="1282700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yavruları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1243088" y="1366256"/>
            <a:ext cx="10531475" cy="1854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812800">
              <a:lnSpc>
                <a:spcPct val="100000"/>
              </a:lnSpc>
              <a:spcBef>
                <a:spcPts val="105"/>
              </a:spcBef>
              <a:tabLst>
                <a:tab pos="2501900" algn="l"/>
                <a:tab pos="3350260" algn="l"/>
                <a:tab pos="4758690" algn="l"/>
                <a:tab pos="5748020" algn="l"/>
                <a:tab pos="7433309" algn="l"/>
                <a:tab pos="8841740" algn="l"/>
              </a:tabLst>
            </a:pP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oluşturmak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2000" spc="-20">
                <a:solidFill>
                  <a:srgbClr val="0D0D0D"/>
                </a:solidFill>
                <a:latin typeface="Consolas"/>
                <a:cs typeface="Consolas"/>
              </a:rPr>
              <a:t>için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seçilir,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düşük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uygunluklu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yavrular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kaldırılarak</a:t>
            </a:r>
            <a:endParaRPr sz="2000">
              <a:latin typeface="Consolas"/>
              <a:cs typeface="Consolas"/>
            </a:endParaRPr>
          </a:p>
          <a:p>
            <a:pPr marL="813435">
              <a:lnSpc>
                <a:spcPts val="2400"/>
              </a:lnSpc>
            </a:pP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yerlerine</a:t>
            </a:r>
            <a:r>
              <a:rPr dirty="0" sz="2000" spc="-4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oluşturulan</a:t>
            </a:r>
            <a:r>
              <a:rPr dirty="0" sz="2000" spc="-4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yeni</a:t>
            </a:r>
            <a:r>
              <a:rPr dirty="0" sz="2000" spc="-2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yavrular</a:t>
            </a:r>
            <a:r>
              <a:rPr dirty="0" sz="2000" spc="-1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koyulur.</a:t>
            </a:r>
            <a:endParaRPr sz="2000">
              <a:latin typeface="Consolas"/>
              <a:cs typeface="Consolas"/>
            </a:endParaRPr>
          </a:p>
          <a:p>
            <a:pPr marL="354965" indent="-342265">
              <a:lnSpc>
                <a:spcPct val="100000"/>
              </a:lnSpc>
              <a:buFont typeface="Wingdings"/>
              <a:buChar char=""/>
              <a:tabLst>
                <a:tab pos="354965" algn="l"/>
              </a:tabLst>
            </a:pPr>
            <a:r>
              <a:rPr dirty="0" sz="2000" b="1">
                <a:solidFill>
                  <a:srgbClr val="0D0D0D"/>
                </a:solidFill>
                <a:latin typeface="Consolas"/>
                <a:cs typeface="Consolas"/>
              </a:rPr>
              <a:t>Elitist</a:t>
            </a:r>
            <a:r>
              <a:rPr dirty="0" sz="2000" spc="-20" b="1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 spc="-10" b="1">
                <a:solidFill>
                  <a:srgbClr val="0D0D0D"/>
                </a:solidFill>
                <a:latin typeface="Consolas"/>
                <a:cs typeface="Consolas"/>
              </a:rPr>
              <a:t>Seçim</a:t>
            </a:r>
            <a:endParaRPr sz="2000">
              <a:latin typeface="Consolas"/>
              <a:cs typeface="Consolas"/>
            </a:endParaRPr>
          </a:p>
          <a:p>
            <a:pPr lvl="1" marL="812165" indent="-342265">
              <a:lnSpc>
                <a:spcPct val="100000"/>
              </a:lnSpc>
              <a:buFont typeface="Arial"/>
              <a:buChar char="•"/>
              <a:tabLst>
                <a:tab pos="812165" algn="l"/>
              </a:tabLst>
            </a:pP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En</a:t>
            </a:r>
            <a:r>
              <a:rPr dirty="0" sz="2000" spc="35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iyi</a:t>
            </a:r>
            <a:r>
              <a:rPr dirty="0" sz="2000" spc="36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uygunluk</a:t>
            </a:r>
            <a:r>
              <a:rPr dirty="0" sz="2000" spc="36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değerine</a:t>
            </a:r>
            <a:r>
              <a:rPr dirty="0" sz="2000" spc="36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sahip</a:t>
            </a:r>
            <a:r>
              <a:rPr dirty="0" sz="2000" spc="36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olan</a:t>
            </a:r>
            <a:r>
              <a:rPr dirty="0" sz="2000" spc="36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birey</a:t>
            </a:r>
            <a:r>
              <a:rPr dirty="0" sz="2000" spc="37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veya</a:t>
            </a:r>
            <a:r>
              <a:rPr dirty="0" sz="2000" spc="36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belirli</a:t>
            </a:r>
            <a:r>
              <a:rPr dirty="0" sz="2000" spc="36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bir</a:t>
            </a:r>
            <a:r>
              <a:rPr dirty="0" sz="2000" spc="36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yüzdeye</a:t>
            </a:r>
            <a:endParaRPr sz="2000">
              <a:latin typeface="Consolas"/>
              <a:cs typeface="Consolas"/>
            </a:endParaRPr>
          </a:p>
          <a:p>
            <a:pPr marL="812800">
              <a:lnSpc>
                <a:spcPct val="100000"/>
              </a:lnSpc>
            </a:pP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giren</a:t>
            </a:r>
            <a:r>
              <a:rPr dirty="0" sz="2000" spc="-2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en</a:t>
            </a: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iyi</a:t>
            </a: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bireyler</a:t>
            </a:r>
            <a:r>
              <a:rPr dirty="0" sz="2000" spc="-4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korunarak</a:t>
            </a:r>
            <a:r>
              <a:rPr dirty="0" sz="2000" spc="-2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yeni</a:t>
            </a:r>
            <a:r>
              <a:rPr dirty="0" sz="2000" spc="-2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topluma</a:t>
            </a:r>
            <a:r>
              <a:rPr dirty="0" sz="2000" spc="-2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doğrudan</a:t>
            </a:r>
            <a:r>
              <a:rPr dirty="0" sz="2000" spc="-2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eklenir.</a:t>
            </a:r>
            <a:endParaRPr sz="2000">
              <a:latin typeface="Consolas"/>
              <a:cs typeface="Consolas"/>
            </a:endParaRPr>
          </a:p>
          <a:p>
            <a:pPr marL="354965" indent="-342265">
              <a:lnSpc>
                <a:spcPct val="100000"/>
              </a:lnSpc>
              <a:buFont typeface="Wingdings"/>
              <a:buChar char=""/>
              <a:tabLst>
                <a:tab pos="354965" algn="l"/>
              </a:tabLst>
            </a:pPr>
            <a:r>
              <a:rPr dirty="0" sz="2000" b="1">
                <a:solidFill>
                  <a:srgbClr val="0D0D0D"/>
                </a:solidFill>
                <a:latin typeface="Consolas"/>
                <a:cs typeface="Consolas"/>
              </a:rPr>
              <a:t>Turnuva</a:t>
            </a:r>
            <a:r>
              <a:rPr dirty="0" sz="2000" spc="-20" b="1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 spc="-10" b="1">
                <a:solidFill>
                  <a:srgbClr val="0D0D0D"/>
                </a:solidFill>
                <a:latin typeface="Consolas"/>
                <a:cs typeface="Consolas"/>
              </a:rPr>
              <a:t>Seçimi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1700288" y="3194955"/>
            <a:ext cx="4000500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05"/>
              </a:spcBef>
              <a:buFont typeface="Arial"/>
              <a:buChar char="•"/>
              <a:tabLst>
                <a:tab pos="354965" algn="l"/>
                <a:tab pos="1961514" algn="l"/>
                <a:tab pos="2869565" algn="l"/>
              </a:tabLst>
            </a:pP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Eşleşecek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2000" spc="-20">
                <a:solidFill>
                  <a:srgbClr val="0D0D0D"/>
                </a:solidFill>
                <a:latin typeface="Consolas"/>
                <a:cs typeface="Consolas"/>
              </a:rPr>
              <a:t>olan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çiftler,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2042934" y="3499856"/>
            <a:ext cx="3864610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2143125" algn="l"/>
                <a:tab pos="3573779" algn="l"/>
              </a:tabLst>
            </a:pP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popülasyondan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seçilir.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2000" spc="-25">
                <a:solidFill>
                  <a:srgbClr val="0D0D0D"/>
                </a:solidFill>
                <a:latin typeface="Consolas"/>
                <a:cs typeface="Consolas"/>
              </a:rPr>
              <a:t>Bu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6022166" y="3194955"/>
            <a:ext cx="5751830" cy="6362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87960" marR="5080" indent="-175895">
              <a:lnSpc>
                <a:spcPct val="100000"/>
              </a:lnSpc>
              <a:spcBef>
                <a:spcPts val="105"/>
              </a:spcBef>
              <a:tabLst>
                <a:tab pos="1757045" algn="l"/>
                <a:tab pos="1896110" algn="l"/>
                <a:tab pos="2944495" algn="l"/>
                <a:tab pos="3991610" algn="l"/>
                <a:tab pos="4619625" algn="l"/>
              </a:tabLst>
            </a:pP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popülasyon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boyutu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2000" spc="-20">
                <a:solidFill>
                  <a:srgbClr val="0D0D0D"/>
                </a:solidFill>
                <a:latin typeface="Consolas"/>
                <a:cs typeface="Consolas"/>
              </a:rPr>
              <a:t>kadar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2000" spc="-25">
                <a:solidFill>
                  <a:srgbClr val="0D0D0D"/>
                </a:solidFill>
                <a:latin typeface="Consolas"/>
                <a:cs typeface="Consolas"/>
              </a:rPr>
              <a:t>ve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rastgele çiftlerden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		</a:t>
            </a: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popülasyona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9756308" y="3499856"/>
            <a:ext cx="2016125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1443355" algn="l"/>
              </a:tabLst>
            </a:pP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alınacak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2000" spc="-20">
                <a:solidFill>
                  <a:srgbClr val="0D0D0D"/>
                </a:solidFill>
                <a:latin typeface="Consolas"/>
                <a:cs typeface="Consolas"/>
              </a:rPr>
              <a:t>olan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2043443" y="3804756"/>
            <a:ext cx="6033135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bireyler</a:t>
            </a:r>
            <a:r>
              <a:rPr dirty="0" sz="2000" spc="-3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penaltı</a:t>
            </a:r>
            <a:r>
              <a:rPr dirty="0" sz="2000" spc="-2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fonksiyonu</a:t>
            </a:r>
            <a:r>
              <a:rPr dirty="0" sz="2000" spc="-2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ile</a:t>
            </a:r>
            <a:r>
              <a:rPr dirty="0" sz="2000" spc="-2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belirlenir.</a:t>
            </a:r>
            <a:endParaRPr sz="2000">
              <a:latin typeface="Consolas"/>
              <a:cs typeface="Consolas"/>
            </a:endParaRPr>
          </a:p>
        </p:txBody>
      </p:sp>
      <p:pic>
        <p:nvPicPr>
          <p:cNvPr id="15" name="object 15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0018" cy="6857999"/>
          </a:xfrm>
          <a:prstGeom prst="rect">
            <a:avLst/>
          </a:prstGeom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960755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ÇAPRAZLAMA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1243088" y="756555"/>
            <a:ext cx="2759710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05"/>
              </a:spcBef>
              <a:buFont typeface="Wingdings"/>
              <a:buChar char=""/>
              <a:tabLst>
                <a:tab pos="354965" algn="l"/>
                <a:tab pos="2329180" algn="l"/>
              </a:tabLst>
            </a:pP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Çaprazlama,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2000" spc="-25">
                <a:solidFill>
                  <a:srgbClr val="0D0D0D"/>
                </a:solidFill>
                <a:latin typeface="Consolas"/>
                <a:cs typeface="Consolas"/>
              </a:rPr>
              <a:t>iki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4414845" y="756555"/>
            <a:ext cx="7359650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1845945" algn="l"/>
                <a:tab pos="3540760" algn="l"/>
                <a:tab pos="5374005" algn="l"/>
                <a:tab pos="6928484" algn="l"/>
              </a:tabLst>
            </a:pP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kromozomun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(çözümün)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birbirleri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arasında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2000" spc="-25">
                <a:solidFill>
                  <a:srgbClr val="0D0D0D"/>
                </a:solidFill>
                <a:latin typeface="Consolas"/>
                <a:cs typeface="Consolas"/>
              </a:rPr>
              <a:t>gen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1586752" y="1061456"/>
            <a:ext cx="7708265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alışverişinde</a:t>
            </a:r>
            <a:r>
              <a:rPr dirty="0" sz="2000" spc="-3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bulunup</a:t>
            </a:r>
            <a:r>
              <a:rPr dirty="0" sz="2000" spc="-3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iki</a:t>
            </a:r>
            <a:r>
              <a:rPr dirty="0" sz="2000" spc="-2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yeni</a:t>
            </a:r>
            <a:r>
              <a:rPr dirty="0" sz="2000" spc="-2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kromozom</a:t>
            </a:r>
            <a:r>
              <a:rPr dirty="0" sz="2000" spc="-2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oluşturmasıdır.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1243088" y="1366155"/>
            <a:ext cx="3679190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05"/>
              </a:spcBef>
              <a:buFont typeface="Wingdings"/>
              <a:buChar char=""/>
              <a:tabLst>
                <a:tab pos="354965" algn="l"/>
              </a:tabLst>
            </a:pP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Seçim</a:t>
            </a:r>
            <a:r>
              <a:rPr dirty="0" sz="2000" spc="36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yöntemi</a:t>
            </a:r>
            <a:r>
              <a:rPr dirty="0" sz="2000" spc="36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sonucunda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5083692" y="1366155"/>
            <a:ext cx="2355850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elde</a:t>
            </a:r>
            <a:r>
              <a:rPr dirty="0" sz="2000" spc="35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edilen</a:t>
            </a:r>
            <a:r>
              <a:rPr dirty="0" sz="2000" spc="36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 spc="-20">
                <a:solidFill>
                  <a:srgbClr val="0D0D0D"/>
                </a:solidFill>
                <a:latin typeface="Consolas"/>
                <a:cs typeface="Consolas"/>
              </a:rPr>
              <a:t>yeni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7600012" y="1366155"/>
            <a:ext cx="1423035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popülasyon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9185088" y="1366155"/>
            <a:ext cx="1423670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dizisinden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10770164" y="1366155"/>
            <a:ext cx="1003935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rastsal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1586497" y="1671056"/>
            <a:ext cx="4152900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1109345" algn="l"/>
                <a:tab pos="1784985" algn="l"/>
                <a:tab pos="3159125" algn="l"/>
              </a:tabLst>
            </a:pP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olarak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2000" spc="-25">
                <a:solidFill>
                  <a:srgbClr val="0D0D0D"/>
                </a:solidFill>
                <a:latin typeface="Consolas"/>
                <a:cs typeface="Consolas"/>
              </a:rPr>
              <a:t>iki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kromozom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seçilir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5967852" y="1671056"/>
            <a:ext cx="5807710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550545" algn="l"/>
                <a:tab pos="2205355" algn="l"/>
                <a:tab pos="3858895" algn="l"/>
                <a:tab pos="5234940" algn="l"/>
              </a:tabLst>
            </a:pPr>
            <a:r>
              <a:rPr dirty="0" sz="2000" spc="-25">
                <a:solidFill>
                  <a:srgbClr val="0D0D0D"/>
                </a:solidFill>
                <a:latin typeface="Consolas"/>
                <a:cs typeface="Consolas"/>
              </a:rPr>
              <a:t>ve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karşılıklı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çaprazlama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işlemine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2000" spc="-20">
                <a:solidFill>
                  <a:srgbClr val="0D0D0D"/>
                </a:solidFill>
                <a:latin typeface="Consolas"/>
                <a:cs typeface="Consolas"/>
              </a:rPr>
              <a:t>tâbi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1586497" y="1975956"/>
            <a:ext cx="1144270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tutulur.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9473445" y="2280857"/>
            <a:ext cx="2122805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(Holland,</a:t>
            </a:r>
            <a:r>
              <a:rPr dirty="0" sz="2000" spc="-3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1975)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1243088" y="2585355"/>
            <a:ext cx="2261870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05"/>
              </a:spcBef>
              <a:buFont typeface="Wingdings"/>
              <a:buChar char=""/>
              <a:tabLst>
                <a:tab pos="354965" algn="l"/>
                <a:tab pos="1269365" algn="l"/>
              </a:tabLst>
            </a:pPr>
            <a:r>
              <a:rPr dirty="0" sz="2000" spc="-20">
                <a:solidFill>
                  <a:srgbClr val="0D0D0D"/>
                </a:solidFill>
                <a:latin typeface="Consolas"/>
                <a:cs typeface="Consolas"/>
              </a:rPr>
              <a:t>Eğer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eşleşme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3832276" y="2585355"/>
            <a:ext cx="7941309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1624330" algn="l"/>
                <a:tab pos="3375660" algn="l"/>
                <a:tab pos="4987925" algn="l"/>
                <a:tab pos="5901055" algn="l"/>
                <a:tab pos="6534784" algn="l"/>
              </a:tabLst>
            </a:pP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sonucunda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çaprazlama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oluşursa,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2000" spc="-20">
                <a:solidFill>
                  <a:srgbClr val="0D0D0D"/>
                </a:solidFill>
                <a:latin typeface="Consolas"/>
                <a:cs typeface="Consolas"/>
              </a:rPr>
              <a:t>yeni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2000" spc="-25">
                <a:solidFill>
                  <a:srgbClr val="0D0D0D"/>
                </a:solidFill>
                <a:latin typeface="Consolas"/>
                <a:cs typeface="Consolas"/>
              </a:rPr>
              <a:t>ve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genellikle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1585734" y="2890256"/>
            <a:ext cx="7010400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ebeveynlerinden</a:t>
            </a:r>
            <a:r>
              <a:rPr dirty="0" sz="2000" spc="-4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farklı</a:t>
            </a:r>
            <a:r>
              <a:rPr dirty="0" sz="2000" spc="-3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bireyler</a:t>
            </a:r>
            <a:r>
              <a:rPr dirty="0" sz="2000" spc="-3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elde</a:t>
            </a:r>
            <a:r>
              <a:rPr dirty="0" sz="2000" spc="-2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edilmiş</a:t>
            </a:r>
            <a:r>
              <a:rPr dirty="0" sz="2000" spc="-3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olur.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1243088" y="3194955"/>
            <a:ext cx="4768850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05"/>
              </a:spcBef>
              <a:buFont typeface="Wingdings"/>
              <a:buChar char=""/>
              <a:tabLst>
                <a:tab pos="354965" algn="l"/>
              </a:tabLst>
            </a:pP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Eğer</a:t>
            </a:r>
            <a:r>
              <a:rPr dirty="0" sz="2000" spc="25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çaprazlama</a:t>
            </a:r>
            <a:r>
              <a:rPr dirty="0" sz="2000" spc="25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gerçekleşmezse,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6160006" y="3194955"/>
            <a:ext cx="5614670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bu</a:t>
            </a:r>
            <a:r>
              <a:rPr dirty="0" sz="2000" spc="24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takdirde</a:t>
            </a:r>
            <a:r>
              <a:rPr dirty="0" sz="2000" spc="24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ebeveynlerinin</a:t>
            </a:r>
            <a:r>
              <a:rPr dirty="0" sz="2000" spc="24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kopyası</a:t>
            </a:r>
            <a:r>
              <a:rPr dirty="0" sz="2000" spc="24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 spc="-20">
                <a:solidFill>
                  <a:srgbClr val="0D0D0D"/>
                </a:solidFill>
                <a:latin typeface="Consolas"/>
                <a:cs typeface="Consolas"/>
              </a:rPr>
              <a:t>olan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1586752" y="3499856"/>
            <a:ext cx="2820670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yeni</a:t>
            </a:r>
            <a:r>
              <a:rPr dirty="0" sz="2000" spc="-2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fertler</a:t>
            </a: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 oluşur.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8559507" y="3804756"/>
            <a:ext cx="3099435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(Baskak</a:t>
            </a:r>
            <a:r>
              <a:rPr dirty="0" sz="2000" spc="-2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ve</a:t>
            </a:r>
            <a:r>
              <a:rPr dirty="0" sz="2000" spc="-2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Erok, </a:t>
            </a:r>
            <a:r>
              <a:rPr dirty="0" sz="2000" spc="-20">
                <a:solidFill>
                  <a:srgbClr val="0D0D0D"/>
                </a:solidFill>
                <a:latin typeface="Consolas"/>
                <a:cs typeface="Consolas"/>
              </a:rPr>
              <a:t>2004)</a:t>
            </a:r>
            <a:endParaRPr sz="2000">
              <a:latin typeface="Consolas"/>
              <a:cs typeface="Consolas"/>
            </a:endParaRPr>
          </a:p>
        </p:txBody>
      </p:sp>
      <p:pic>
        <p:nvPicPr>
          <p:cNvPr id="22" name="object 2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0018" cy="6857999"/>
          </a:xfrm>
          <a:prstGeom prst="rect">
            <a:avLst/>
          </a:prstGeom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960755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ÇAPRAZLAMA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0018" cy="6857999"/>
          </a:xfrm>
          <a:prstGeom prst="rect">
            <a:avLst/>
          </a:prstGeom>
        </p:spPr>
      </p:pic>
      <p:graphicFrame>
        <p:nvGraphicFramePr>
          <p:cNvPr id="4" name="object 4" descr=""/>
          <p:cNvGraphicFramePr>
            <a:graphicFrameLocks noGrp="1"/>
          </p:cNvGraphicFramePr>
          <p:nvPr/>
        </p:nvGraphicFramePr>
        <p:xfrm>
          <a:off x="1755775" y="1118027"/>
          <a:ext cx="8756650" cy="50126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03475"/>
                <a:gridCol w="6248400"/>
              </a:tblGrid>
              <a:tr h="1219200">
                <a:tc>
                  <a:txBody>
                    <a:bodyPr/>
                    <a:lstStyle/>
                    <a:p>
                      <a:pPr marL="285115">
                        <a:lnSpc>
                          <a:spcPct val="100000"/>
                        </a:lnSpc>
                        <a:spcBef>
                          <a:spcPts val="1025"/>
                        </a:spcBef>
                      </a:pPr>
                      <a:r>
                        <a:rPr dirty="0" sz="2800" spc="-35" b="1">
                          <a:latin typeface="Arial"/>
                          <a:cs typeface="Arial"/>
                        </a:rPr>
                        <a:t>Tek</a:t>
                      </a:r>
                      <a:r>
                        <a:rPr dirty="0" sz="2800" spc="-14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800" spc="-10" b="1">
                          <a:latin typeface="Arial"/>
                          <a:cs typeface="Arial"/>
                        </a:rPr>
                        <a:t>noktalı</a:t>
                      </a:r>
                      <a:endParaRPr sz="2800">
                        <a:latin typeface="Arial"/>
                        <a:cs typeface="Arial"/>
                      </a:endParaRPr>
                    </a:p>
                    <a:p>
                      <a:pPr marL="203200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dirty="0" sz="2800" spc="-10" b="1" i="1">
                          <a:latin typeface="Arial"/>
                          <a:cs typeface="Arial"/>
                        </a:rPr>
                        <a:t>Çaprazlama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B="0" marT="130175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295400">
                <a:tc>
                  <a:txBody>
                    <a:bodyPr/>
                    <a:lstStyle/>
                    <a:p>
                      <a:pPr marL="381000">
                        <a:lnSpc>
                          <a:spcPct val="100000"/>
                        </a:lnSpc>
                        <a:spcBef>
                          <a:spcPts val="1325"/>
                        </a:spcBef>
                      </a:pPr>
                      <a:r>
                        <a:rPr dirty="0" sz="2800" b="1">
                          <a:latin typeface="Arial"/>
                          <a:cs typeface="Arial"/>
                        </a:rPr>
                        <a:t>İki</a:t>
                      </a:r>
                      <a:r>
                        <a:rPr dirty="0" sz="2800" spc="-3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800" spc="-10" b="1">
                          <a:latin typeface="Arial"/>
                          <a:cs typeface="Arial"/>
                        </a:rPr>
                        <a:t>noktalı</a:t>
                      </a:r>
                      <a:endParaRPr sz="2800">
                        <a:latin typeface="Arial"/>
                        <a:cs typeface="Arial"/>
                      </a:endParaRPr>
                    </a:p>
                    <a:p>
                      <a:pPr marL="203200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dirty="0" sz="2800" spc="-10" b="1" i="1">
                          <a:latin typeface="Arial"/>
                          <a:cs typeface="Arial"/>
                        </a:rPr>
                        <a:t>Çaprazlama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B="0" marT="168275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219200">
                <a:tc>
                  <a:txBody>
                    <a:bodyPr/>
                    <a:lstStyle/>
                    <a:p>
                      <a:pPr marL="203200" marR="196215" indent="671830">
                        <a:lnSpc>
                          <a:spcPct val="100000"/>
                        </a:lnSpc>
                        <a:spcBef>
                          <a:spcPts val="1365"/>
                        </a:spcBef>
                      </a:pPr>
                      <a:r>
                        <a:rPr dirty="0" sz="2800" spc="-25" b="1" i="1">
                          <a:latin typeface="Arial"/>
                          <a:cs typeface="Arial"/>
                        </a:rPr>
                        <a:t>Düz</a:t>
                      </a:r>
                      <a:r>
                        <a:rPr dirty="0" sz="2800" spc="-25" b="1" i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800" spc="-10" b="1" i="1">
                          <a:latin typeface="Arial"/>
                          <a:cs typeface="Arial"/>
                        </a:rPr>
                        <a:t>Çaprazlama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B="0" marT="173355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278890">
                <a:tc>
                  <a:txBody>
                    <a:bodyPr/>
                    <a:lstStyle/>
                    <a:p>
                      <a:pPr marL="230504">
                        <a:lnSpc>
                          <a:spcPct val="100000"/>
                        </a:lnSpc>
                        <a:spcBef>
                          <a:spcPts val="1265"/>
                        </a:spcBef>
                      </a:pPr>
                      <a:r>
                        <a:rPr dirty="0" sz="2800" b="1">
                          <a:latin typeface="Arial"/>
                          <a:cs typeface="Arial"/>
                        </a:rPr>
                        <a:t>Kes</a:t>
                      </a:r>
                      <a:r>
                        <a:rPr dirty="0" sz="2800" spc="-2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800" b="1">
                          <a:latin typeface="Arial"/>
                          <a:cs typeface="Arial"/>
                        </a:rPr>
                        <a:t>ve</a:t>
                      </a:r>
                      <a:r>
                        <a:rPr dirty="0" sz="2800" spc="-3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800" spc="-20" b="1">
                          <a:latin typeface="Arial"/>
                          <a:cs typeface="Arial"/>
                        </a:rPr>
                        <a:t>ekle</a:t>
                      </a:r>
                      <a:endParaRPr sz="2800">
                        <a:latin typeface="Arial"/>
                        <a:cs typeface="Arial"/>
                      </a:endParaRPr>
                    </a:p>
                    <a:p>
                      <a:pPr marL="203200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dirty="0" sz="2800" spc="-10" b="1" i="1">
                          <a:latin typeface="Arial"/>
                          <a:cs typeface="Arial"/>
                        </a:rPr>
                        <a:t>Çaprazlama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B="0" marT="160655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440964" y="1183601"/>
            <a:ext cx="5524497" cy="1095367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449510" y="2414277"/>
            <a:ext cx="5534024" cy="1152524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500071" y="3692585"/>
            <a:ext cx="5419724" cy="1114424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354233" y="4979441"/>
            <a:ext cx="5801728" cy="1057272"/>
          </a:xfrm>
          <a:prstGeom prst="rect">
            <a:avLst/>
          </a:prstGeom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960755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ÇAPRAZLAMA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1243088" y="756555"/>
            <a:ext cx="3580765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05"/>
              </a:spcBef>
              <a:buFont typeface="Wingdings"/>
              <a:buChar char=""/>
              <a:tabLst>
                <a:tab pos="354965" algn="l"/>
              </a:tabLst>
            </a:pP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Tek</a:t>
            </a:r>
            <a:r>
              <a:rPr dirty="0" sz="2000" spc="-1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noktalı</a:t>
            </a:r>
            <a:r>
              <a:rPr dirty="0" sz="2000" spc="-2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çaprazlama: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1243088" y="3194955"/>
            <a:ext cx="3580765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05"/>
              </a:spcBef>
              <a:buFont typeface="Wingdings"/>
              <a:buChar char=""/>
              <a:tabLst>
                <a:tab pos="354965" algn="l"/>
              </a:tabLst>
            </a:pP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İki</a:t>
            </a:r>
            <a:r>
              <a:rPr dirty="0" sz="2000" spc="-1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noktalı</a:t>
            </a:r>
            <a:r>
              <a:rPr dirty="0" sz="2000" spc="-2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çaprazlama:</a:t>
            </a:r>
            <a:endParaRPr sz="2000">
              <a:latin typeface="Consolas"/>
              <a:cs typeface="Consolas"/>
            </a:endParaRPr>
          </a:p>
        </p:txBody>
      </p:sp>
      <p:pic>
        <p:nvPicPr>
          <p:cNvPr id="5" name="object 5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0018" cy="6857999"/>
          </a:xfrm>
          <a:prstGeom prst="rect">
            <a:avLst/>
          </a:prstGeom>
        </p:spPr>
      </p:pic>
      <p:graphicFrame>
        <p:nvGraphicFramePr>
          <p:cNvPr id="6" name="object 6" descr=""/>
          <p:cNvGraphicFramePr>
            <a:graphicFrameLocks noGrp="1"/>
          </p:cNvGraphicFramePr>
          <p:nvPr/>
        </p:nvGraphicFramePr>
        <p:xfrm>
          <a:off x="1627320" y="1286423"/>
          <a:ext cx="5257800" cy="17830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44395"/>
                <a:gridCol w="3024505"/>
              </a:tblGrid>
              <a:tr h="44577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dirty="0" sz="1800" b="1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Birey</a:t>
                      </a:r>
                      <a:r>
                        <a:rPr dirty="0" sz="1800" spc="-70" b="1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800" spc="-50" b="1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70485">
                    <a:lnL w="12700">
                      <a:solidFill>
                        <a:srgbClr val="145F82"/>
                      </a:solidFill>
                      <a:prstDash val="solid"/>
                    </a:lnL>
                    <a:lnR w="12700">
                      <a:solidFill>
                        <a:srgbClr val="145F82"/>
                      </a:solidFill>
                      <a:prstDash val="solid"/>
                    </a:lnR>
                    <a:lnT w="12700">
                      <a:solidFill>
                        <a:srgbClr val="145F82"/>
                      </a:solidFill>
                      <a:prstDash val="solid"/>
                    </a:lnT>
                    <a:lnB w="28575">
                      <a:solidFill>
                        <a:srgbClr val="145F8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dirty="0" sz="1800" spc="-10" b="1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1101100100110110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70485">
                    <a:lnL w="12700">
                      <a:solidFill>
                        <a:srgbClr val="145F82"/>
                      </a:solidFill>
                      <a:prstDash val="solid"/>
                    </a:lnL>
                    <a:lnR w="12700">
                      <a:solidFill>
                        <a:srgbClr val="145F82"/>
                      </a:solidFill>
                      <a:prstDash val="solid"/>
                    </a:lnR>
                    <a:lnT w="12700">
                      <a:solidFill>
                        <a:srgbClr val="145F82"/>
                      </a:solidFill>
                      <a:prstDash val="solid"/>
                    </a:lnT>
                    <a:lnB w="28575">
                      <a:solidFill>
                        <a:srgbClr val="145F82"/>
                      </a:solidFill>
                      <a:prstDash val="solid"/>
                    </a:lnB>
                  </a:tcPr>
                </a:tc>
              </a:tr>
              <a:tr h="44577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dirty="0" sz="1800" b="1">
                          <a:solidFill>
                            <a:srgbClr val="8063A1"/>
                          </a:solidFill>
                          <a:latin typeface="Calibri"/>
                          <a:cs typeface="Calibri"/>
                        </a:rPr>
                        <a:t>Birey</a:t>
                      </a:r>
                      <a:r>
                        <a:rPr dirty="0" sz="1800" spc="-70" b="1">
                          <a:solidFill>
                            <a:srgbClr val="8063A1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800" spc="-50" b="1">
                          <a:solidFill>
                            <a:srgbClr val="8063A1"/>
                          </a:solidFill>
                          <a:latin typeface="Calibri"/>
                          <a:cs typeface="Calibri"/>
                        </a:rPr>
                        <a:t>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70485">
                    <a:lnL w="12700">
                      <a:solidFill>
                        <a:srgbClr val="145F82"/>
                      </a:solidFill>
                      <a:prstDash val="solid"/>
                    </a:lnL>
                    <a:lnR w="12700">
                      <a:solidFill>
                        <a:srgbClr val="145F82"/>
                      </a:solidFill>
                      <a:prstDash val="solid"/>
                    </a:lnR>
                    <a:lnT w="28575">
                      <a:solidFill>
                        <a:srgbClr val="145F82"/>
                      </a:solidFill>
                      <a:prstDash val="solid"/>
                    </a:lnT>
                    <a:lnB w="12700">
                      <a:solidFill>
                        <a:srgbClr val="145F8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dirty="0" sz="1800" spc="-10" b="1">
                          <a:solidFill>
                            <a:srgbClr val="8063A1"/>
                          </a:solidFill>
                          <a:latin typeface="Calibri"/>
                          <a:cs typeface="Calibri"/>
                        </a:rPr>
                        <a:t>1101111000011110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70485">
                    <a:lnL w="12700">
                      <a:solidFill>
                        <a:srgbClr val="145F82"/>
                      </a:solidFill>
                      <a:prstDash val="solid"/>
                    </a:lnL>
                    <a:lnR w="12700">
                      <a:solidFill>
                        <a:srgbClr val="145F82"/>
                      </a:solidFill>
                      <a:prstDash val="solid"/>
                    </a:lnR>
                    <a:lnT w="28575">
                      <a:solidFill>
                        <a:srgbClr val="145F82"/>
                      </a:solidFill>
                      <a:prstDash val="solid"/>
                    </a:lnT>
                    <a:lnB w="12700">
                      <a:solidFill>
                        <a:srgbClr val="145F82"/>
                      </a:solidFill>
                      <a:prstDash val="solid"/>
                    </a:lnB>
                  </a:tcPr>
                </a:tc>
              </a:tr>
              <a:tr h="44577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dirty="0" sz="1800" spc="-20" b="1">
                          <a:latin typeface="Calibri"/>
                          <a:cs typeface="Calibri"/>
                        </a:rPr>
                        <a:t>Yavru</a:t>
                      </a:r>
                      <a:r>
                        <a:rPr dirty="0" sz="1800" spc="-65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800" spc="-50" b="1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70485">
                    <a:lnL w="12700">
                      <a:solidFill>
                        <a:srgbClr val="145F82"/>
                      </a:solidFill>
                      <a:prstDash val="solid"/>
                    </a:lnL>
                    <a:lnR w="12700">
                      <a:solidFill>
                        <a:srgbClr val="145F82"/>
                      </a:solidFill>
                      <a:prstDash val="solid"/>
                    </a:lnR>
                    <a:lnT w="12700">
                      <a:solidFill>
                        <a:srgbClr val="145F82"/>
                      </a:solidFill>
                      <a:prstDash val="solid"/>
                    </a:lnT>
                    <a:lnB w="12700">
                      <a:solidFill>
                        <a:srgbClr val="145F8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dirty="0" sz="1800" spc="-10" b="1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11011</a:t>
                      </a:r>
                      <a:r>
                        <a:rPr dirty="0" sz="1800" spc="-10" b="1">
                          <a:solidFill>
                            <a:srgbClr val="8063A1"/>
                          </a:solidFill>
                          <a:latin typeface="Calibri"/>
                          <a:cs typeface="Calibri"/>
                        </a:rPr>
                        <a:t>11000011110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70485">
                    <a:lnL w="12700">
                      <a:solidFill>
                        <a:srgbClr val="145F82"/>
                      </a:solidFill>
                      <a:prstDash val="solid"/>
                    </a:lnL>
                    <a:lnR w="12700">
                      <a:solidFill>
                        <a:srgbClr val="145F82"/>
                      </a:solidFill>
                      <a:prstDash val="solid"/>
                    </a:lnR>
                    <a:lnT w="12700">
                      <a:solidFill>
                        <a:srgbClr val="145F82"/>
                      </a:solidFill>
                      <a:prstDash val="solid"/>
                    </a:lnT>
                    <a:lnB w="12700">
                      <a:solidFill>
                        <a:srgbClr val="145F82"/>
                      </a:solidFill>
                      <a:prstDash val="solid"/>
                    </a:lnB>
                  </a:tcPr>
                </a:tc>
              </a:tr>
              <a:tr h="44577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dirty="0" sz="1800" spc="-20" b="1">
                          <a:latin typeface="Calibri"/>
                          <a:cs typeface="Calibri"/>
                        </a:rPr>
                        <a:t>Yavru</a:t>
                      </a:r>
                      <a:r>
                        <a:rPr dirty="0" sz="1800" spc="-65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800" spc="-50" b="1">
                          <a:latin typeface="Calibri"/>
                          <a:cs typeface="Calibri"/>
                        </a:rPr>
                        <a:t>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70485">
                    <a:lnL w="12700">
                      <a:solidFill>
                        <a:srgbClr val="145F82"/>
                      </a:solidFill>
                      <a:prstDash val="solid"/>
                    </a:lnL>
                    <a:lnR w="12700">
                      <a:solidFill>
                        <a:srgbClr val="145F82"/>
                      </a:solidFill>
                      <a:prstDash val="solid"/>
                    </a:lnR>
                    <a:lnT w="12700">
                      <a:solidFill>
                        <a:srgbClr val="145F82"/>
                      </a:solidFill>
                      <a:prstDash val="solid"/>
                    </a:lnT>
                    <a:lnB w="12700">
                      <a:solidFill>
                        <a:srgbClr val="145F8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dirty="0" sz="1800" spc="-10" b="1">
                          <a:solidFill>
                            <a:srgbClr val="8063A1"/>
                          </a:solidFill>
                          <a:latin typeface="Calibri"/>
                          <a:cs typeface="Calibri"/>
                        </a:rPr>
                        <a:t>11011</a:t>
                      </a:r>
                      <a:r>
                        <a:rPr dirty="0" sz="1800" spc="-10" b="1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00100110110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70485">
                    <a:lnL w="12700">
                      <a:solidFill>
                        <a:srgbClr val="145F82"/>
                      </a:solidFill>
                      <a:prstDash val="solid"/>
                    </a:lnL>
                    <a:lnR w="12700">
                      <a:solidFill>
                        <a:srgbClr val="145F82"/>
                      </a:solidFill>
                      <a:prstDash val="solid"/>
                    </a:lnR>
                    <a:lnT w="12700">
                      <a:solidFill>
                        <a:srgbClr val="145F82"/>
                      </a:solidFill>
                      <a:prstDash val="solid"/>
                    </a:lnT>
                    <a:lnB w="12700">
                      <a:solidFill>
                        <a:srgbClr val="145F82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86787" y="3768654"/>
            <a:ext cx="6085703" cy="1818331"/>
          </a:xfrm>
          <a:prstGeom prst="rect">
            <a:avLst/>
          </a:prstGeom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960755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MUTASYON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1243088" y="756555"/>
            <a:ext cx="10532110" cy="21602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05"/>
              </a:spcBef>
              <a:buFont typeface="Wingdings"/>
              <a:buChar char=""/>
              <a:tabLst>
                <a:tab pos="354965" algn="l"/>
              </a:tabLst>
            </a:pP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Amaç</a:t>
            </a:r>
            <a:r>
              <a:rPr dirty="0" sz="2000" spc="48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mevcut</a:t>
            </a:r>
            <a:r>
              <a:rPr dirty="0" sz="2000" spc="-300">
                <a:solidFill>
                  <a:srgbClr val="0D0D0D"/>
                </a:solidFill>
                <a:latin typeface="Consolas"/>
                <a:cs typeface="Consolas"/>
              </a:rPr>
              <a:t> 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kromozomların</a:t>
            </a:r>
            <a:r>
              <a:rPr dirty="0" sz="2000" spc="49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genlerinin</a:t>
            </a:r>
            <a:r>
              <a:rPr dirty="0" sz="2000" spc="49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bir</a:t>
            </a:r>
            <a:r>
              <a:rPr dirty="0" sz="2000" spc="49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ya</a:t>
            </a:r>
            <a:r>
              <a:rPr dirty="0" sz="2000" spc="49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da</a:t>
            </a:r>
            <a:r>
              <a:rPr dirty="0" sz="2000" spc="49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birkaçını</a:t>
            </a:r>
            <a:r>
              <a:rPr dirty="0" sz="2000" spc="49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değiştirerek</a:t>
            </a:r>
            <a:endParaRPr sz="2000">
              <a:latin typeface="Consolas"/>
              <a:cs typeface="Consolas"/>
            </a:endParaRPr>
          </a:p>
          <a:p>
            <a:pPr marL="354965">
              <a:lnSpc>
                <a:spcPct val="100000"/>
              </a:lnSpc>
            </a:pP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yeni</a:t>
            </a:r>
            <a:r>
              <a:rPr dirty="0" sz="2000" spc="-3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kromozomlar</a:t>
            </a: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elde</a:t>
            </a:r>
            <a:r>
              <a:rPr dirty="0" sz="2000" spc="-3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etmektir.</a:t>
            </a:r>
            <a:endParaRPr sz="2000">
              <a:latin typeface="Consolas"/>
              <a:cs typeface="Consolas"/>
            </a:endParaRPr>
          </a:p>
          <a:p>
            <a:pPr marL="354965" indent="-342265">
              <a:lnSpc>
                <a:spcPct val="100000"/>
              </a:lnSpc>
              <a:buFont typeface="Wingdings"/>
              <a:buChar char=""/>
              <a:tabLst>
                <a:tab pos="354965" algn="l"/>
                <a:tab pos="4267200" algn="l"/>
              </a:tabLst>
            </a:pP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Genelde</a:t>
            </a:r>
            <a:r>
              <a:rPr dirty="0" sz="2000" spc="-3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mutasyon</a:t>
            </a:r>
            <a:r>
              <a:rPr dirty="0" sz="2000" spc="-1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olasılığı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	(0.01</a:t>
            </a:r>
            <a:r>
              <a:rPr dirty="0" sz="2000" spc="-3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gibi)</a:t>
            </a:r>
            <a:r>
              <a:rPr dirty="0" sz="2000" spc="-2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düşük</a:t>
            </a: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 tutulmaktadır.</a:t>
            </a:r>
            <a:endParaRPr sz="2000">
              <a:latin typeface="Consolas"/>
              <a:cs typeface="Consolas"/>
            </a:endParaRPr>
          </a:p>
          <a:p>
            <a:pPr marL="354965" indent="-342265">
              <a:lnSpc>
                <a:spcPct val="100000"/>
              </a:lnSpc>
              <a:buFont typeface="Wingdings"/>
              <a:buChar char=""/>
              <a:tabLst>
                <a:tab pos="354965" algn="l"/>
              </a:tabLst>
            </a:pP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Bu</a:t>
            </a:r>
            <a:r>
              <a:rPr dirty="0" sz="2000" spc="-3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nedenle</a:t>
            </a:r>
            <a:r>
              <a:rPr dirty="0" sz="2000" spc="-3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mutasyon</a:t>
            </a:r>
            <a:r>
              <a:rPr dirty="0" sz="2000" spc="-1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etkileri</a:t>
            </a:r>
            <a:r>
              <a:rPr dirty="0" sz="2000" spc="-3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kromozomlarda</a:t>
            </a:r>
            <a:r>
              <a:rPr dirty="0" sz="2000" spc="-3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az</a:t>
            </a:r>
            <a:r>
              <a:rPr dirty="0" sz="2000" spc="-1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görülmektedir.</a:t>
            </a:r>
            <a:endParaRPr sz="2000">
              <a:latin typeface="Consolas"/>
              <a:cs typeface="Consolas"/>
            </a:endParaRPr>
          </a:p>
          <a:p>
            <a:pPr marL="354965" indent="-342265">
              <a:lnSpc>
                <a:spcPct val="100000"/>
              </a:lnSpc>
              <a:buFont typeface="Wingdings"/>
              <a:buChar char=""/>
              <a:tabLst>
                <a:tab pos="354965" algn="l"/>
              </a:tabLst>
            </a:pP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Mutasyon</a:t>
            </a:r>
            <a:r>
              <a:rPr dirty="0" sz="2000" spc="-3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sırasında</a:t>
            </a:r>
            <a:r>
              <a:rPr dirty="0" sz="2000" spc="-3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kromozomdaki</a:t>
            </a:r>
            <a:r>
              <a:rPr dirty="0" sz="2000" spc="-3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gen</a:t>
            </a:r>
            <a:r>
              <a:rPr dirty="0" sz="2000" spc="-2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sayısı</a:t>
            </a:r>
            <a:r>
              <a:rPr dirty="0" sz="2000" spc="-3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değişmez.</a:t>
            </a:r>
            <a:r>
              <a:rPr dirty="0" sz="2000" spc="-20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(Sabit)</a:t>
            </a:r>
            <a:endParaRPr sz="2000">
              <a:latin typeface="Consolas"/>
              <a:cs typeface="Consolas"/>
            </a:endParaRPr>
          </a:p>
          <a:p>
            <a:pPr marL="355600" marR="5080" indent="-343535">
              <a:lnSpc>
                <a:spcPct val="100000"/>
              </a:lnSpc>
              <a:buFont typeface="Wingdings"/>
              <a:buChar char=""/>
              <a:tabLst>
                <a:tab pos="355600" algn="l"/>
                <a:tab pos="1689100" algn="l"/>
                <a:tab pos="3578860" algn="l"/>
                <a:tab pos="4212590" algn="l"/>
                <a:tab pos="5125720" algn="l"/>
                <a:tab pos="6038215" algn="l"/>
                <a:tab pos="6672580" algn="l"/>
                <a:tab pos="8844280" algn="l"/>
              </a:tabLst>
            </a:pP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Mutasyon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yapılmasının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2000" spc="-25">
                <a:solidFill>
                  <a:srgbClr val="0D0D0D"/>
                </a:solidFill>
                <a:latin typeface="Consolas"/>
                <a:cs typeface="Consolas"/>
              </a:rPr>
              <a:t>bir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başka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amacı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2000" spc="-25">
                <a:solidFill>
                  <a:srgbClr val="0D0D0D"/>
                </a:solidFill>
                <a:latin typeface="Consolas"/>
                <a:cs typeface="Consolas"/>
              </a:rPr>
              <a:t>da,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popülasyondaki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	</a:t>
            </a: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çeşitliliğin </a:t>
            </a:r>
            <a:r>
              <a:rPr dirty="0" sz="2000">
                <a:solidFill>
                  <a:srgbClr val="0D0D0D"/>
                </a:solidFill>
                <a:latin typeface="Consolas"/>
                <a:cs typeface="Consolas"/>
              </a:rPr>
              <a:t>azalmamasını</a:t>
            </a:r>
            <a:r>
              <a:rPr dirty="0" sz="2000" spc="-35">
                <a:solidFill>
                  <a:srgbClr val="0D0D0D"/>
                </a:solidFill>
                <a:latin typeface="Consolas"/>
                <a:cs typeface="Consolas"/>
              </a:rPr>
              <a:t> </a:t>
            </a:r>
            <a:r>
              <a:rPr dirty="0" sz="2000" spc="-10">
                <a:solidFill>
                  <a:srgbClr val="0D0D0D"/>
                </a:solidFill>
                <a:latin typeface="Consolas"/>
                <a:cs typeface="Consolas"/>
              </a:rPr>
              <a:t>sağlamaktır.</a:t>
            </a:r>
            <a:endParaRPr sz="2000">
              <a:latin typeface="Consolas"/>
              <a:cs typeface="Consolas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0018" cy="6857999"/>
          </a:xfrm>
          <a:prstGeom prst="rect">
            <a:avLst/>
          </a:prstGeom>
        </p:spPr>
      </p:pic>
      <p:graphicFrame>
        <p:nvGraphicFramePr>
          <p:cNvPr id="5" name="object 5" descr=""/>
          <p:cNvGraphicFramePr>
            <a:graphicFrameLocks noGrp="1"/>
          </p:cNvGraphicFramePr>
          <p:nvPr/>
        </p:nvGraphicFramePr>
        <p:xfrm>
          <a:off x="3874863" y="3407142"/>
          <a:ext cx="4864735" cy="16891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81200"/>
                <a:gridCol w="2794000"/>
              </a:tblGrid>
              <a:tr h="42227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59"/>
                        </a:spcBef>
                      </a:pPr>
                      <a:r>
                        <a:rPr dirty="0" sz="1800" b="1">
                          <a:latin typeface="Calibri"/>
                          <a:cs typeface="Calibri"/>
                        </a:rPr>
                        <a:t>Birey</a:t>
                      </a:r>
                      <a:r>
                        <a:rPr dirty="0" sz="1800" spc="-70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800" spc="-50" b="1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58419">
                    <a:lnL w="12700">
                      <a:solidFill>
                        <a:srgbClr val="145F82"/>
                      </a:solidFill>
                      <a:prstDash val="solid"/>
                    </a:lnL>
                    <a:lnR w="12700">
                      <a:solidFill>
                        <a:srgbClr val="145F82"/>
                      </a:solidFill>
                      <a:prstDash val="solid"/>
                    </a:lnR>
                    <a:lnT w="12700">
                      <a:solidFill>
                        <a:srgbClr val="145F82"/>
                      </a:solidFill>
                      <a:prstDash val="solid"/>
                    </a:lnT>
                    <a:lnB w="28575">
                      <a:solidFill>
                        <a:srgbClr val="145F8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59"/>
                        </a:spcBef>
                      </a:pPr>
                      <a:r>
                        <a:rPr dirty="0" sz="1800" spc="-10" b="1">
                          <a:latin typeface="Calibri"/>
                          <a:cs typeface="Calibri"/>
                        </a:rPr>
                        <a:t>110</a:t>
                      </a:r>
                      <a:r>
                        <a:rPr dirty="0" sz="1800" spc="-10" b="1">
                          <a:solidFill>
                            <a:srgbClr val="8063A1"/>
                          </a:solidFill>
                          <a:latin typeface="Calibri"/>
                          <a:cs typeface="Calibri"/>
                        </a:rPr>
                        <a:t>1</a:t>
                      </a:r>
                      <a:r>
                        <a:rPr dirty="0" sz="1800" spc="-10" b="1">
                          <a:latin typeface="Calibri"/>
                          <a:cs typeface="Calibri"/>
                        </a:rPr>
                        <a:t>111000011110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58419">
                    <a:lnL w="12700">
                      <a:solidFill>
                        <a:srgbClr val="145F82"/>
                      </a:solidFill>
                      <a:prstDash val="solid"/>
                    </a:lnL>
                    <a:lnR w="12700">
                      <a:solidFill>
                        <a:srgbClr val="145F82"/>
                      </a:solidFill>
                      <a:prstDash val="solid"/>
                    </a:lnR>
                    <a:lnT w="12700">
                      <a:solidFill>
                        <a:srgbClr val="145F82"/>
                      </a:solidFill>
                      <a:prstDash val="solid"/>
                    </a:lnT>
                    <a:lnB w="28575">
                      <a:solidFill>
                        <a:srgbClr val="145F82"/>
                      </a:solidFill>
                      <a:prstDash val="solid"/>
                    </a:lnB>
                  </a:tcPr>
                </a:tc>
              </a:tr>
              <a:tr h="42227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64"/>
                        </a:spcBef>
                      </a:pPr>
                      <a:r>
                        <a:rPr dirty="0" sz="1800" b="1">
                          <a:latin typeface="Calibri"/>
                          <a:cs typeface="Calibri"/>
                        </a:rPr>
                        <a:t>Birey</a:t>
                      </a:r>
                      <a:r>
                        <a:rPr dirty="0" sz="1800" spc="-70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800" spc="-50" b="1">
                          <a:latin typeface="Calibri"/>
                          <a:cs typeface="Calibri"/>
                        </a:rPr>
                        <a:t>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59054">
                    <a:lnL w="12700">
                      <a:solidFill>
                        <a:srgbClr val="145F82"/>
                      </a:solidFill>
                      <a:prstDash val="solid"/>
                    </a:lnL>
                    <a:lnR w="12700">
                      <a:solidFill>
                        <a:srgbClr val="145F82"/>
                      </a:solidFill>
                      <a:prstDash val="solid"/>
                    </a:lnR>
                    <a:lnT w="28575">
                      <a:solidFill>
                        <a:srgbClr val="145F82"/>
                      </a:solidFill>
                      <a:prstDash val="solid"/>
                    </a:lnT>
                    <a:lnB w="12700">
                      <a:solidFill>
                        <a:srgbClr val="145F8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64"/>
                        </a:spcBef>
                      </a:pPr>
                      <a:r>
                        <a:rPr dirty="0" sz="1800" spc="-10" b="1">
                          <a:latin typeface="Calibri"/>
                          <a:cs typeface="Calibri"/>
                        </a:rPr>
                        <a:t>110110</a:t>
                      </a:r>
                      <a:r>
                        <a:rPr dirty="0" sz="1800" spc="-10" b="1">
                          <a:solidFill>
                            <a:srgbClr val="8063A1"/>
                          </a:solidFill>
                          <a:latin typeface="Calibri"/>
                          <a:cs typeface="Calibri"/>
                        </a:rPr>
                        <a:t>0</a:t>
                      </a:r>
                      <a:r>
                        <a:rPr dirty="0" sz="1800" spc="-10" b="1">
                          <a:latin typeface="Calibri"/>
                          <a:cs typeface="Calibri"/>
                        </a:rPr>
                        <a:t>1001101</a:t>
                      </a:r>
                      <a:r>
                        <a:rPr dirty="0" sz="1800" spc="-10" b="1">
                          <a:solidFill>
                            <a:srgbClr val="8063A1"/>
                          </a:solidFill>
                          <a:latin typeface="Calibri"/>
                          <a:cs typeface="Calibri"/>
                        </a:rPr>
                        <a:t>1</a:t>
                      </a:r>
                      <a:r>
                        <a:rPr dirty="0" sz="1800" spc="-10" b="1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59054">
                    <a:lnL w="12700">
                      <a:solidFill>
                        <a:srgbClr val="145F82"/>
                      </a:solidFill>
                      <a:prstDash val="solid"/>
                    </a:lnL>
                    <a:lnR w="12700">
                      <a:solidFill>
                        <a:srgbClr val="145F82"/>
                      </a:solidFill>
                      <a:prstDash val="solid"/>
                    </a:lnR>
                    <a:lnT w="28575">
                      <a:solidFill>
                        <a:srgbClr val="145F82"/>
                      </a:solidFill>
                      <a:prstDash val="solid"/>
                    </a:lnT>
                    <a:lnB w="12700">
                      <a:solidFill>
                        <a:srgbClr val="145F82"/>
                      </a:solidFill>
                      <a:prstDash val="solid"/>
                    </a:lnB>
                  </a:tcPr>
                </a:tc>
              </a:tr>
              <a:tr h="42227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64"/>
                        </a:spcBef>
                      </a:pPr>
                      <a:r>
                        <a:rPr dirty="0" sz="1800" b="1">
                          <a:latin typeface="Calibri"/>
                          <a:cs typeface="Calibri"/>
                        </a:rPr>
                        <a:t>Mutasyonlu</a:t>
                      </a:r>
                      <a:r>
                        <a:rPr dirty="0" sz="1800" spc="-90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800" b="1">
                          <a:latin typeface="Calibri"/>
                          <a:cs typeface="Calibri"/>
                        </a:rPr>
                        <a:t>Birey</a:t>
                      </a:r>
                      <a:r>
                        <a:rPr dirty="0" sz="1800" spc="-100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800" spc="-50" b="1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59054">
                    <a:lnL w="12700">
                      <a:solidFill>
                        <a:srgbClr val="145F82"/>
                      </a:solidFill>
                      <a:prstDash val="solid"/>
                    </a:lnL>
                    <a:lnR w="12700">
                      <a:solidFill>
                        <a:srgbClr val="145F82"/>
                      </a:solidFill>
                      <a:prstDash val="solid"/>
                    </a:lnR>
                    <a:lnT w="12700">
                      <a:solidFill>
                        <a:srgbClr val="145F82"/>
                      </a:solidFill>
                      <a:prstDash val="solid"/>
                    </a:lnT>
                    <a:lnB w="12700">
                      <a:solidFill>
                        <a:srgbClr val="145F8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64"/>
                        </a:spcBef>
                      </a:pPr>
                      <a:r>
                        <a:rPr dirty="0" sz="1800" spc="-10" b="1">
                          <a:latin typeface="Calibri"/>
                          <a:cs typeface="Calibri"/>
                        </a:rPr>
                        <a:t>110</a:t>
                      </a:r>
                      <a:r>
                        <a:rPr dirty="0" sz="1800" spc="-10" b="1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0</a:t>
                      </a:r>
                      <a:r>
                        <a:rPr dirty="0" sz="1800" spc="-10" b="1">
                          <a:latin typeface="Calibri"/>
                          <a:cs typeface="Calibri"/>
                        </a:rPr>
                        <a:t>111000011110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59054">
                    <a:lnL w="12700">
                      <a:solidFill>
                        <a:srgbClr val="145F82"/>
                      </a:solidFill>
                      <a:prstDash val="solid"/>
                    </a:lnL>
                    <a:lnR w="12700">
                      <a:solidFill>
                        <a:srgbClr val="145F82"/>
                      </a:solidFill>
                      <a:prstDash val="solid"/>
                    </a:lnR>
                    <a:lnT w="12700">
                      <a:solidFill>
                        <a:srgbClr val="145F82"/>
                      </a:solidFill>
                      <a:prstDash val="solid"/>
                    </a:lnT>
                    <a:lnB w="12700">
                      <a:solidFill>
                        <a:srgbClr val="145F82"/>
                      </a:solidFill>
                      <a:prstDash val="solid"/>
                    </a:lnB>
                  </a:tcPr>
                </a:tc>
              </a:tr>
              <a:tr h="42227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65"/>
                        </a:spcBef>
                      </a:pPr>
                      <a:r>
                        <a:rPr dirty="0" sz="1800" b="1">
                          <a:latin typeface="Calibri"/>
                          <a:cs typeface="Calibri"/>
                        </a:rPr>
                        <a:t>Mutasyonlu</a:t>
                      </a:r>
                      <a:r>
                        <a:rPr dirty="0" sz="1800" spc="-90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800" b="1">
                          <a:latin typeface="Calibri"/>
                          <a:cs typeface="Calibri"/>
                        </a:rPr>
                        <a:t>Birey</a:t>
                      </a:r>
                      <a:r>
                        <a:rPr dirty="0" sz="1800" spc="-100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800" spc="-50" b="1">
                          <a:latin typeface="Calibri"/>
                          <a:cs typeface="Calibri"/>
                        </a:rPr>
                        <a:t>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59055">
                    <a:lnL w="12700">
                      <a:solidFill>
                        <a:srgbClr val="145F82"/>
                      </a:solidFill>
                      <a:prstDash val="solid"/>
                    </a:lnL>
                    <a:lnR w="12700">
                      <a:solidFill>
                        <a:srgbClr val="145F82"/>
                      </a:solidFill>
                      <a:prstDash val="solid"/>
                    </a:lnR>
                    <a:lnT w="12700">
                      <a:solidFill>
                        <a:srgbClr val="145F82"/>
                      </a:solidFill>
                      <a:prstDash val="solid"/>
                    </a:lnT>
                    <a:lnB w="12700">
                      <a:solidFill>
                        <a:srgbClr val="145F8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65"/>
                        </a:spcBef>
                      </a:pPr>
                      <a:r>
                        <a:rPr dirty="0" sz="1800" spc="-10" b="1">
                          <a:latin typeface="Calibri"/>
                          <a:cs typeface="Calibri"/>
                        </a:rPr>
                        <a:t>110110</a:t>
                      </a:r>
                      <a:r>
                        <a:rPr dirty="0" sz="1800" spc="-10" b="1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1</a:t>
                      </a:r>
                      <a:r>
                        <a:rPr dirty="0" sz="1800" spc="-10" b="1">
                          <a:latin typeface="Calibri"/>
                          <a:cs typeface="Calibri"/>
                        </a:rPr>
                        <a:t>1001101</a:t>
                      </a:r>
                      <a:r>
                        <a:rPr dirty="0" sz="1800" spc="-10" b="1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1</a:t>
                      </a:r>
                      <a:r>
                        <a:rPr dirty="0" sz="1800" spc="-10" b="1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59055">
                    <a:lnL w="12700">
                      <a:solidFill>
                        <a:srgbClr val="145F82"/>
                      </a:solidFill>
                      <a:prstDash val="solid"/>
                    </a:lnL>
                    <a:lnR w="12700">
                      <a:solidFill>
                        <a:srgbClr val="145F82"/>
                      </a:solidFill>
                      <a:prstDash val="solid"/>
                    </a:lnR>
                    <a:lnT w="12700">
                      <a:solidFill>
                        <a:srgbClr val="145F82"/>
                      </a:solidFill>
                      <a:prstDash val="solid"/>
                    </a:lnT>
                    <a:lnB w="12700">
                      <a:solidFill>
                        <a:srgbClr val="145F82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960755">
              <a:lnSpc>
                <a:spcPct val="100000"/>
              </a:lnSpc>
              <a:spcBef>
                <a:spcPts val="100"/>
              </a:spcBef>
            </a:pPr>
            <a:r>
              <a:rPr dirty="0"/>
              <a:t>GA</a:t>
            </a:r>
            <a:r>
              <a:rPr dirty="0" spc="-95"/>
              <a:t> </a:t>
            </a:r>
            <a:r>
              <a:rPr dirty="0"/>
              <a:t>ÇALIŞMA</a:t>
            </a:r>
            <a:r>
              <a:rPr dirty="0" spc="-95"/>
              <a:t> </a:t>
            </a:r>
            <a:r>
              <a:rPr dirty="0" spc="-10"/>
              <a:t>MODELİ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0018" cy="6857999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1211058" y="1002141"/>
            <a:ext cx="5909945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40029" indent="-227329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40029" algn="l"/>
              </a:tabLst>
            </a:pPr>
            <a:r>
              <a:rPr dirty="0" sz="2800" spc="70">
                <a:latin typeface="Calibri"/>
                <a:cs typeface="Calibri"/>
              </a:rPr>
              <a:t>Genetik</a:t>
            </a:r>
            <a:r>
              <a:rPr dirty="0" sz="2800" spc="-60">
                <a:latin typeface="Calibri"/>
                <a:cs typeface="Calibri"/>
              </a:rPr>
              <a:t> </a:t>
            </a:r>
            <a:r>
              <a:rPr dirty="0" sz="2800" spc="45">
                <a:latin typeface="Calibri"/>
                <a:cs typeface="Calibri"/>
              </a:rPr>
              <a:t>Algoritma</a:t>
            </a:r>
            <a:r>
              <a:rPr dirty="0" sz="2800" spc="-50">
                <a:latin typeface="Calibri"/>
                <a:cs typeface="Calibri"/>
              </a:rPr>
              <a:t> </a:t>
            </a:r>
            <a:r>
              <a:rPr dirty="0" sz="2800" spc="100">
                <a:latin typeface="Calibri"/>
                <a:cs typeface="Calibri"/>
              </a:rPr>
              <a:t>Genel</a:t>
            </a:r>
            <a:r>
              <a:rPr dirty="0" sz="2800" spc="-45">
                <a:latin typeface="Calibri"/>
                <a:cs typeface="Calibri"/>
              </a:rPr>
              <a:t> </a:t>
            </a:r>
            <a:r>
              <a:rPr dirty="0" sz="2800" spc="85">
                <a:latin typeface="Calibri"/>
                <a:cs typeface="Calibri"/>
              </a:rPr>
              <a:t>Akış</a:t>
            </a:r>
            <a:r>
              <a:rPr dirty="0" sz="2800" spc="-45">
                <a:latin typeface="Calibri"/>
                <a:cs typeface="Calibri"/>
              </a:rPr>
              <a:t> </a:t>
            </a:r>
            <a:r>
              <a:rPr dirty="0" sz="2800" spc="140">
                <a:latin typeface="Calibri"/>
                <a:cs typeface="Calibri"/>
              </a:rPr>
              <a:t>Şeması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98208" y="2419415"/>
            <a:ext cx="10127016" cy="3685154"/>
          </a:xfrm>
          <a:prstGeom prst="rect">
            <a:avLst/>
          </a:prstGeom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960755">
              <a:lnSpc>
                <a:spcPct val="100000"/>
              </a:lnSpc>
              <a:spcBef>
                <a:spcPts val="100"/>
              </a:spcBef>
            </a:pPr>
            <a:r>
              <a:rPr dirty="0"/>
              <a:t>GA</a:t>
            </a:r>
            <a:r>
              <a:rPr dirty="0" spc="-95"/>
              <a:t> </a:t>
            </a:r>
            <a:r>
              <a:rPr dirty="0"/>
              <a:t>ÇALIŞMA</a:t>
            </a:r>
            <a:r>
              <a:rPr dirty="0" spc="-95"/>
              <a:t> </a:t>
            </a:r>
            <a:r>
              <a:rPr dirty="0" spc="-10"/>
              <a:t>MODELİ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0018" cy="6857999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1309334" y="766987"/>
            <a:ext cx="3481704" cy="513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 indent="-635">
              <a:lnSpc>
                <a:spcPct val="100000"/>
              </a:lnSpc>
              <a:spcBef>
                <a:spcPts val="95"/>
              </a:spcBef>
              <a:tabLst>
                <a:tab pos="352425" algn="l"/>
                <a:tab pos="1484630" algn="l"/>
                <a:tab pos="1766570" algn="l"/>
                <a:tab pos="2870200" algn="l"/>
              </a:tabLst>
            </a:pPr>
            <a:r>
              <a:rPr dirty="0" sz="1600" spc="-25">
                <a:latin typeface="Calibri"/>
                <a:cs typeface="Calibri"/>
              </a:rPr>
              <a:t>1.</a:t>
            </a:r>
            <a:r>
              <a:rPr dirty="0" sz="1600">
                <a:latin typeface="Calibri"/>
                <a:cs typeface="Calibri"/>
              </a:rPr>
              <a:t>	</a:t>
            </a:r>
            <a:r>
              <a:rPr dirty="0" sz="1600" spc="90">
                <a:latin typeface="Calibri"/>
                <a:cs typeface="Calibri"/>
              </a:rPr>
              <a:t>Başlangıç:</a:t>
            </a:r>
            <a:r>
              <a:rPr dirty="0" sz="1600">
                <a:latin typeface="Calibri"/>
                <a:cs typeface="Calibri"/>
              </a:rPr>
              <a:t>	</a:t>
            </a:r>
            <a:r>
              <a:rPr dirty="0" sz="1600" spc="-50">
                <a:latin typeface="Calibri"/>
                <a:cs typeface="Calibri"/>
              </a:rPr>
              <a:t>n</a:t>
            </a:r>
            <a:r>
              <a:rPr dirty="0" sz="1600">
                <a:latin typeface="Calibri"/>
                <a:cs typeface="Calibri"/>
              </a:rPr>
              <a:t>	</a:t>
            </a:r>
            <a:r>
              <a:rPr dirty="0" sz="1600" spc="-10">
                <a:latin typeface="Calibri"/>
                <a:cs typeface="Calibri"/>
              </a:rPr>
              <a:t>kromozom</a:t>
            </a:r>
            <a:r>
              <a:rPr dirty="0" sz="1600">
                <a:latin typeface="Calibri"/>
                <a:cs typeface="Calibri"/>
              </a:rPr>
              <a:t>	</a:t>
            </a:r>
            <a:r>
              <a:rPr dirty="0" sz="1600" spc="55">
                <a:latin typeface="Calibri"/>
                <a:cs typeface="Calibri"/>
              </a:rPr>
              <a:t>oluşan </a:t>
            </a:r>
            <a:r>
              <a:rPr dirty="0" sz="1600">
                <a:latin typeface="Calibri"/>
                <a:cs typeface="Calibri"/>
              </a:rPr>
              <a:t>(problemin</a:t>
            </a:r>
            <a:r>
              <a:rPr dirty="0" sz="1600" spc="145">
                <a:latin typeface="Calibri"/>
                <a:cs typeface="Calibri"/>
              </a:rPr>
              <a:t> </a:t>
            </a:r>
            <a:r>
              <a:rPr dirty="0" sz="1600" spc="65">
                <a:latin typeface="Calibri"/>
                <a:cs typeface="Calibri"/>
              </a:rPr>
              <a:t>olası</a:t>
            </a:r>
            <a:r>
              <a:rPr dirty="0" sz="1600" spc="9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çözümleri)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4938331" y="766987"/>
            <a:ext cx="72072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10">
                <a:latin typeface="Calibri"/>
                <a:cs typeface="Calibri"/>
              </a:rPr>
              <a:t>rastgele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5804029" y="766987"/>
            <a:ext cx="65595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10">
                <a:latin typeface="Calibri"/>
                <a:cs typeface="Calibri"/>
              </a:rPr>
              <a:t>toplum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6605676" y="766987"/>
            <a:ext cx="100012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10">
                <a:latin typeface="Calibri"/>
                <a:cs typeface="Calibri"/>
              </a:rPr>
              <a:t>oluşturulur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1310347" y="1498502"/>
            <a:ext cx="6297930" cy="490156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6985" indent="234315">
              <a:lnSpc>
                <a:spcPct val="100000"/>
              </a:lnSpc>
              <a:spcBef>
                <a:spcPts val="95"/>
              </a:spcBef>
              <a:buAutoNum type="arabicPeriod" startAt="2"/>
              <a:tabLst>
                <a:tab pos="247015" algn="l"/>
              </a:tabLst>
            </a:pPr>
            <a:r>
              <a:rPr dirty="0" sz="1600" spc="75">
                <a:latin typeface="Calibri"/>
                <a:cs typeface="Calibri"/>
              </a:rPr>
              <a:t>Uygunluk:</a:t>
            </a:r>
            <a:r>
              <a:rPr dirty="0" sz="1600" spc="21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Toplumdaki</a:t>
            </a:r>
            <a:r>
              <a:rPr dirty="0" sz="1600" spc="17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her</a:t>
            </a:r>
            <a:r>
              <a:rPr dirty="0" sz="1600" spc="17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“x”</a:t>
            </a:r>
            <a:r>
              <a:rPr dirty="0" sz="1600" spc="7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kromozomu</a:t>
            </a:r>
            <a:r>
              <a:rPr dirty="0" sz="1600" spc="190">
                <a:latin typeface="Calibri"/>
                <a:cs typeface="Calibri"/>
              </a:rPr>
              <a:t> </a:t>
            </a:r>
            <a:r>
              <a:rPr dirty="0" sz="1600" spc="60">
                <a:latin typeface="Calibri"/>
                <a:cs typeface="Calibri"/>
              </a:rPr>
              <a:t>için</a:t>
            </a:r>
            <a:r>
              <a:rPr dirty="0" sz="1600" spc="17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“f(x)”</a:t>
            </a:r>
            <a:r>
              <a:rPr dirty="0" sz="1600" spc="8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uygunluk</a:t>
            </a:r>
            <a:r>
              <a:rPr dirty="0" sz="1600" spc="18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değeri değerlendirilir.</a:t>
            </a:r>
            <a:endParaRPr sz="1600">
              <a:latin typeface="Calibri"/>
              <a:cs typeface="Calibri"/>
            </a:endParaRPr>
          </a:p>
          <a:p>
            <a:pPr marL="238125" indent="-207645">
              <a:lnSpc>
                <a:spcPct val="100000"/>
              </a:lnSpc>
              <a:spcBef>
                <a:spcPts val="1920"/>
              </a:spcBef>
              <a:buAutoNum type="arabicPeriod" startAt="2"/>
              <a:tabLst>
                <a:tab pos="238125" algn="l"/>
              </a:tabLst>
            </a:pPr>
            <a:r>
              <a:rPr dirty="0" sz="1600" spc="55">
                <a:latin typeface="Calibri"/>
                <a:cs typeface="Calibri"/>
              </a:rPr>
              <a:t>Yeni</a:t>
            </a:r>
            <a:r>
              <a:rPr dirty="0" sz="1600" spc="90">
                <a:latin typeface="Calibri"/>
                <a:cs typeface="Calibri"/>
              </a:rPr>
              <a:t> </a:t>
            </a:r>
            <a:r>
              <a:rPr dirty="0" sz="1600" spc="50">
                <a:latin typeface="Calibri"/>
                <a:cs typeface="Calibri"/>
              </a:rPr>
              <a:t>Toplum:</a:t>
            </a:r>
            <a:r>
              <a:rPr dirty="0" sz="1600" spc="105">
                <a:latin typeface="Calibri"/>
                <a:cs typeface="Calibri"/>
              </a:rPr>
              <a:t> </a:t>
            </a:r>
            <a:r>
              <a:rPr dirty="0" sz="1600" spc="55">
                <a:latin typeface="Calibri"/>
                <a:cs typeface="Calibri"/>
              </a:rPr>
              <a:t>Aşağıdaki</a:t>
            </a:r>
            <a:r>
              <a:rPr dirty="0" sz="1600" spc="50">
                <a:latin typeface="Calibri"/>
                <a:cs typeface="Calibri"/>
              </a:rPr>
              <a:t> </a:t>
            </a:r>
            <a:r>
              <a:rPr dirty="0" sz="1600" spc="45">
                <a:latin typeface="Calibri"/>
                <a:cs typeface="Calibri"/>
              </a:rPr>
              <a:t>adımlar </a:t>
            </a:r>
            <a:r>
              <a:rPr dirty="0" sz="1600">
                <a:latin typeface="Calibri"/>
                <a:cs typeface="Calibri"/>
              </a:rPr>
              <a:t>izlenerek</a:t>
            </a:r>
            <a:r>
              <a:rPr dirty="0" sz="1600" spc="6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yeni</a:t>
            </a:r>
            <a:r>
              <a:rPr dirty="0" sz="1600" spc="6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toplum</a:t>
            </a:r>
            <a:r>
              <a:rPr dirty="0" sz="1600" spc="6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üretilir;</a:t>
            </a:r>
            <a:endParaRPr sz="1600">
              <a:latin typeface="Calibri"/>
              <a:cs typeface="Calibri"/>
            </a:endParaRPr>
          </a:p>
          <a:p>
            <a:pPr algn="just" lvl="1" marL="467995" indent="-231140">
              <a:lnSpc>
                <a:spcPct val="100000"/>
              </a:lnSpc>
              <a:spcBef>
                <a:spcPts val="1920"/>
              </a:spcBef>
              <a:buAutoNum type="alphaLcPeriod"/>
              <a:tabLst>
                <a:tab pos="467995" algn="l"/>
              </a:tabLst>
            </a:pPr>
            <a:r>
              <a:rPr dirty="0" sz="1600" spc="120">
                <a:latin typeface="Calibri"/>
                <a:cs typeface="Calibri"/>
              </a:rPr>
              <a:t>Seçim:</a:t>
            </a:r>
            <a:r>
              <a:rPr dirty="0" sz="1600" spc="245">
                <a:latin typeface="Calibri"/>
                <a:cs typeface="Calibri"/>
              </a:rPr>
              <a:t> </a:t>
            </a:r>
            <a:r>
              <a:rPr dirty="0" sz="1600" spc="10">
                <a:latin typeface="Calibri"/>
                <a:cs typeface="Calibri"/>
              </a:rPr>
              <a:t>Toplumdan</a:t>
            </a:r>
            <a:r>
              <a:rPr dirty="0" sz="1600" spc="225">
                <a:latin typeface="Calibri"/>
                <a:cs typeface="Calibri"/>
              </a:rPr>
              <a:t> </a:t>
            </a:r>
            <a:r>
              <a:rPr dirty="0" sz="1600" spc="10">
                <a:latin typeface="Calibri"/>
                <a:cs typeface="Calibri"/>
              </a:rPr>
              <a:t>uygunluklarına</a:t>
            </a:r>
            <a:r>
              <a:rPr dirty="0" sz="1600" spc="215">
                <a:latin typeface="Calibri"/>
                <a:cs typeface="Calibri"/>
              </a:rPr>
              <a:t> </a:t>
            </a:r>
            <a:r>
              <a:rPr dirty="0" sz="1600" spc="10">
                <a:latin typeface="Calibri"/>
                <a:cs typeface="Calibri"/>
              </a:rPr>
              <a:t>göre</a:t>
            </a:r>
            <a:r>
              <a:rPr dirty="0" sz="1600" spc="215">
                <a:latin typeface="Calibri"/>
                <a:cs typeface="Calibri"/>
              </a:rPr>
              <a:t> </a:t>
            </a:r>
            <a:r>
              <a:rPr dirty="0" sz="1600" spc="10">
                <a:latin typeface="Calibri"/>
                <a:cs typeface="Calibri"/>
              </a:rPr>
              <a:t>iki</a:t>
            </a:r>
            <a:r>
              <a:rPr dirty="0" sz="1600" spc="220">
                <a:latin typeface="Calibri"/>
                <a:cs typeface="Calibri"/>
              </a:rPr>
              <a:t> </a:t>
            </a:r>
            <a:r>
              <a:rPr dirty="0" sz="1600" spc="10">
                <a:latin typeface="Calibri"/>
                <a:cs typeface="Calibri"/>
              </a:rPr>
              <a:t>ata</a:t>
            </a:r>
            <a:r>
              <a:rPr dirty="0" sz="1600" spc="235">
                <a:latin typeface="Calibri"/>
                <a:cs typeface="Calibri"/>
              </a:rPr>
              <a:t> </a:t>
            </a:r>
            <a:r>
              <a:rPr dirty="0" sz="1600" spc="55">
                <a:latin typeface="Calibri"/>
                <a:cs typeface="Calibri"/>
              </a:rPr>
              <a:t>seçilir</a:t>
            </a:r>
            <a:r>
              <a:rPr dirty="0" sz="1600" spc="210">
                <a:latin typeface="Calibri"/>
                <a:cs typeface="Calibri"/>
              </a:rPr>
              <a:t> </a:t>
            </a:r>
            <a:r>
              <a:rPr dirty="0" sz="1600" spc="10">
                <a:latin typeface="Calibri"/>
                <a:cs typeface="Calibri"/>
              </a:rPr>
              <a:t>(daha</a:t>
            </a:r>
            <a:r>
              <a:rPr dirty="0" sz="1600" spc="23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uygun</a:t>
            </a:r>
            <a:endParaRPr sz="1600">
              <a:latin typeface="Calibri"/>
              <a:cs typeface="Calibri"/>
            </a:endParaRPr>
          </a:p>
          <a:p>
            <a:pPr algn="just" marL="12700">
              <a:lnSpc>
                <a:spcPct val="100000"/>
              </a:lnSpc>
            </a:pPr>
            <a:r>
              <a:rPr dirty="0" sz="1600">
                <a:latin typeface="Calibri"/>
                <a:cs typeface="Calibri"/>
              </a:rPr>
              <a:t>olanın</a:t>
            </a:r>
            <a:r>
              <a:rPr dirty="0" sz="1600" spc="50">
                <a:latin typeface="Calibri"/>
                <a:cs typeface="Calibri"/>
              </a:rPr>
              <a:t> </a:t>
            </a:r>
            <a:r>
              <a:rPr dirty="0" sz="1600" spc="75">
                <a:latin typeface="Calibri"/>
                <a:cs typeface="Calibri"/>
              </a:rPr>
              <a:t>seçilme</a:t>
            </a:r>
            <a:r>
              <a:rPr dirty="0" sz="1600" spc="25">
                <a:latin typeface="Calibri"/>
                <a:cs typeface="Calibri"/>
              </a:rPr>
              <a:t> </a:t>
            </a:r>
            <a:r>
              <a:rPr dirty="0" sz="1600" spc="85">
                <a:latin typeface="Calibri"/>
                <a:cs typeface="Calibri"/>
              </a:rPr>
              <a:t>şansı</a:t>
            </a:r>
            <a:r>
              <a:rPr dirty="0" sz="1600" spc="30">
                <a:latin typeface="Calibri"/>
                <a:cs typeface="Calibri"/>
              </a:rPr>
              <a:t> </a:t>
            </a:r>
            <a:r>
              <a:rPr dirty="0" sz="1600" spc="60">
                <a:latin typeface="Calibri"/>
                <a:cs typeface="Calibri"/>
              </a:rPr>
              <a:t>daha</a:t>
            </a:r>
            <a:r>
              <a:rPr dirty="0" sz="1600" spc="4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fazladır)</a:t>
            </a:r>
            <a:endParaRPr sz="1600">
              <a:latin typeface="Calibri"/>
              <a:cs typeface="Calibri"/>
            </a:endParaRPr>
          </a:p>
          <a:p>
            <a:pPr algn="just" lvl="1" marL="12700" marR="5080" indent="441959">
              <a:lnSpc>
                <a:spcPct val="100000"/>
              </a:lnSpc>
              <a:buAutoNum type="alphaLcPeriod" startAt="2"/>
              <a:tabLst>
                <a:tab pos="454659" algn="l"/>
              </a:tabLst>
            </a:pPr>
            <a:r>
              <a:rPr dirty="0" sz="1600" spc="105">
                <a:latin typeface="Calibri"/>
                <a:cs typeface="Calibri"/>
              </a:rPr>
              <a:t>Çaprazlama:</a:t>
            </a:r>
            <a:r>
              <a:rPr dirty="0" sz="1600" spc="100">
                <a:latin typeface="Calibri"/>
                <a:cs typeface="Calibri"/>
              </a:rPr>
              <a:t> </a:t>
            </a:r>
            <a:r>
              <a:rPr dirty="0" sz="1600" spc="70">
                <a:latin typeface="Calibri"/>
                <a:cs typeface="Calibri"/>
              </a:rPr>
              <a:t>Çaprazlama</a:t>
            </a:r>
            <a:r>
              <a:rPr dirty="0" sz="1600" spc="85">
                <a:latin typeface="Calibri"/>
                <a:cs typeface="Calibri"/>
              </a:rPr>
              <a:t> </a:t>
            </a:r>
            <a:r>
              <a:rPr dirty="0" sz="1600" spc="45">
                <a:latin typeface="Calibri"/>
                <a:cs typeface="Calibri"/>
              </a:rPr>
              <a:t>olasılığı</a:t>
            </a:r>
            <a:r>
              <a:rPr dirty="0" sz="1600" spc="7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ile</a:t>
            </a:r>
            <a:r>
              <a:rPr dirty="0" sz="1600" spc="7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ataları</a:t>
            </a:r>
            <a:r>
              <a:rPr dirty="0" sz="1600" spc="7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yeni</a:t>
            </a:r>
            <a:r>
              <a:rPr dirty="0" sz="1600" spc="8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yavru</a:t>
            </a:r>
            <a:r>
              <a:rPr dirty="0" sz="1600" spc="80">
                <a:latin typeface="Calibri"/>
                <a:cs typeface="Calibri"/>
              </a:rPr>
              <a:t> </a:t>
            </a:r>
            <a:r>
              <a:rPr dirty="0" sz="1600" spc="35">
                <a:latin typeface="Calibri"/>
                <a:cs typeface="Calibri"/>
              </a:rPr>
              <a:t>oluşturmak </a:t>
            </a:r>
            <a:r>
              <a:rPr dirty="0" sz="1600" spc="55">
                <a:latin typeface="Calibri"/>
                <a:cs typeface="Calibri"/>
              </a:rPr>
              <a:t>için</a:t>
            </a:r>
            <a:r>
              <a:rPr dirty="0" sz="1600" spc="28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birbirleriyle</a:t>
            </a:r>
            <a:r>
              <a:rPr dirty="0" sz="1600" spc="27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eşleştirilir.</a:t>
            </a:r>
            <a:r>
              <a:rPr dirty="0" sz="1600" spc="27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Eğer</a:t>
            </a:r>
            <a:r>
              <a:rPr dirty="0" sz="1600" spc="260">
                <a:latin typeface="Calibri"/>
                <a:cs typeface="Calibri"/>
              </a:rPr>
              <a:t> </a:t>
            </a:r>
            <a:r>
              <a:rPr dirty="0" sz="1600" spc="60">
                <a:latin typeface="Calibri"/>
                <a:cs typeface="Calibri"/>
              </a:rPr>
              <a:t>çaprazlama</a:t>
            </a:r>
            <a:r>
              <a:rPr dirty="0" sz="1600" spc="275">
                <a:latin typeface="Calibri"/>
                <a:cs typeface="Calibri"/>
              </a:rPr>
              <a:t> </a:t>
            </a:r>
            <a:r>
              <a:rPr dirty="0" sz="1600" spc="60">
                <a:latin typeface="Calibri"/>
                <a:cs typeface="Calibri"/>
              </a:rPr>
              <a:t>yapılmazsa,</a:t>
            </a:r>
            <a:r>
              <a:rPr dirty="0" sz="1600" spc="26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yavru</a:t>
            </a:r>
            <a:r>
              <a:rPr dirty="0" sz="1600" spc="28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ataların </a:t>
            </a:r>
            <a:r>
              <a:rPr dirty="0" sz="1600">
                <a:latin typeface="Calibri"/>
                <a:cs typeface="Calibri"/>
              </a:rPr>
              <a:t>tıpatıp</a:t>
            </a:r>
            <a:r>
              <a:rPr dirty="0" sz="1600" spc="18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aynısı</a:t>
            </a:r>
            <a:r>
              <a:rPr dirty="0" sz="1600" spc="204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olacaktır.</a:t>
            </a:r>
            <a:endParaRPr sz="1600">
              <a:latin typeface="Calibri"/>
              <a:cs typeface="Calibri"/>
            </a:endParaRPr>
          </a:p>
          <a:p>
            <a:pPr algn="just" lvl="1" marL="470534" indent="-233679">
              <a:lnSpc>
                <a:spcPct val="100000"/>
              </a:lnSpc>
              <a:buAutoNum type="alphaLcPeriod" startAt="2"/>
              <a:tabLst>
                <a:tab pos="470534" algn="l"/>
              </a:tabLst>
            </a:pPr>
            <a:r>
              <a:rPr dirty="0" sz="1600" spc="60">
                <a:latin typeface="Calibri"/>
                <a:cs typeface="Calibri"/>
              </a:rPr>
              <a:t>Mutasyon:</a:t>
            </a:r>
            <a:r>
              <a:rPr dirty="0" sz="1600" spc="28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Mutasyon</a:t>
            </a:r>
            <a:r>
              <a:rPr dirty="0" sz="1600" spc="265">
                <a:latin typeface="Calibri"/>
                <a:cs typeface="Calibri"/>
              </a:rPr>
              <a:t> </a:t>
            </a:r>
            <a:r>
              <a:rPr dirty="0" sz="1600" spc="45">
                <a:latin typeface="Calibri"/>
                <a:cs typeface="Calibri"/>
              </a:rPr>
              <a:t>olasılığı</a:t>
            </a:r>
            <a:r>
              <a:rPr dirty="0" sz="1600" spc="254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ile</a:t>
            </a:r>
            <a:r>
              <a:rPr dirty="0" sz="1600" spc="26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yeni</a:t>
            </a:r>
            <a:r>
              <a:rPr dirty="0" sz="1600" spc="26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yavru</a:t>
            </a:r>
            <a:r>
              <a:rPr dirty="0" sz="1600" spc="27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üzerinde</a:t>
            </a:r>
            <a:r>
              <a:rPr dirty="0" sz="1600" spc="254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her</a:t>
            </a:r>
            <a:r>
              <a:rPr dirty="0" sz="1600" spc="254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yörünge</a:t>
            </a:r>
            <a:endParaRPr sz="1600">
              <a:latin typeface="Calibri"/>
              <a:cs typeface="Calibri"/>
            </a:endParaRPr>
          </a:p>
          <a:p>
            <a:pPr algn="just" marL="12700">
              <a:lnSpc>
                <a:spcPct val="100000"/>
              </a:lnSpc>
            </a:pPr>
            <a:r>
              <a:rPr dirty="0" sz="1600" spc="55">
                <a:latin typeface="Calibri"/>
                <a:cs typeface="Calibri"/>
              </a:rPr>
              <a:t>için</a:t>
            </a:r>
            <a:r>
              <a:rPr dirty="0" sz="1600" spc="8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mutasyon</a:t>
            </a:r>
            <a:r>
              <a:rPr dirty="0" sz="1600" spc="130">
                <a:latin typeface="Calibri"/>
                <a:cs typeface="Calibri"/>
              </a:rPr>
              <a:t> </a:t>
            </a:r>
            <a:r>
              <a:rPr dirty="0" sz="1600" spc="55">
                <a:latin typeface="Calibri"/>
                <a:cs typeface="Calibri"/>
              </a:rPr>
              <a:t>işlemi</a:t>
            </a:r>
            <a:r>
              <a:rPr dirty="0" sz="1600" spc="7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yapılacaktır.</a:t>
            </a:r>
            <a:endParaRPr sz="1600">
              <a:latin typeface="Calibri"/>
              <a:cs typeface="Calibri"/>
            </a:endParaRPr>
          </a:p>
          <a:p>
            <a:pPr algn="just" lvl="1" marL="457200" indent="-220345">
              <a:lnSpc>
                <a:spcPct val="100000"/>
              </a:lnSpc>
              <a:buAutoNum type="alphaLcPeriod" startAt="4"/>
              <a:tabLst>
                <a:tab pos="457200" algn="l"/>
              </a:tabLst>
            </a:pPr>
            <a:r>
              <a:rPr dirty="0" sz="1600" spc="90">
                <a:latin typeface="Calibri"/>
                <a:cs typeface="Calibri"/>
              </a:rPr>
              <a:t>Kabul:</a:t>
            </a:r>
            <a:r>
              <a:rPr dirty="0" sz="1600" spc="12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Yeni</a:t>
            </a:r>
            <a:r>
              <a:rPr dirty="0" sz="1600" spc="7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yavru,</a:t>
            </a:r>
            <a:r>
              <a:rPr dirty="0" sz="1600" spc="8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yeni</a:t>
            </a:r>
            <a:r>
              <a:rPr dirty="0" sz="1600" spc="7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topluma</a:t>
            </a:r>
            <a:r>
              <a:rPr dirty="0" sz="1600" spc="9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eklenir.</a:t>
            </a:r>
            <a:endParaRPr sz="1600">
              <a:latin typeface="Calibri"/>
              <a:cs typeface="Calibri"/>
            </a:endParaRPr>
          </a:p>
          <a:p>
            <a:pPr marL="238760" indent="-207645">
              <a:lnSpc>
                <a:spcPct val="100000"/>
              </a:lnSpc>
              <a:spcBef>
                <a:spcPts val="1920"/>
              </a:spcBef>
              <a:buAutoNum type="arabicPeriod" startAt="2"/>
              <a:tabLst>
                <a:tab pos="238760" algn="l"/>
              </a:tabLst>
            </a:pPr>
            <a:r>
              <a:rPr dirty="0" sz="1600" spc="70">
                <a:latin typeface="Calibri"/>
                <a:cs typeface="Calibri"/>
              </a:rPr>
              <a:t>Değiştir:</a:t>
            </a:r>
            <a:r>
              <a:rPr dirty="0" sz="1600" spc="10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Yeni</a:t>
            </a:r>
            <a:r>
              <a:rPr dirty="0" sz="1600" spc="9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toplum</a:t>
            </a:r>
            <a:r>
              <a:rPr dirty="0" sz="1600" spc="9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algoritmanın</a:t>
            </a:r>
            <a:r>
              <a:rPr dirty="0" sz="1600" spc="12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tekrar</a:t>
            </a:r>
            <a:r>
              <a:rPr dirty="0" sz="1600" spc="80">
                <a:latin typeface="Calibri"/>
                <a:cs typeface="Calibri"/>
              </a:rPr>
              <a:t> </a:t>
            </a:r>
            <a:r>
              <a:rPr dirty="0" sz="1600" spc="55">
                <a:latin typeface="Calibri"/>
                <a:cs typeface="Calibri"/>
              </a:rPr>
              <a:t>işlenmesinde</a:t>
            </a:r>
            <a:r>
              <a:rPr dirty="0" sz="1600" spc="8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kullanılır.</a:t>
            </a:r>
            <a:endParaRPr sz="1600">
              <a:latin typeface="Calibri"/>
              <a:cs typeface="Calibri"/>
            </a:endParaRPr>
          </a:p>
          <a:p>
            <a:pPr marL="304800" indent="-273050">
              <a:lnSpc>
                <a:spcPct val="100000"/>
              </a:lnSpc>
              <a:spcBef>
                <a:spcPts val="1920"/>
              </a:spcBef>
              <a:buAutoNum type="arabicPeriod" startAt="2"/>
              <a:tabLst>
                <a:tab pos="304800" algn="l"/>
              </a:tabLst>
            </a:pPr>
            <a:r>
              <a:rPr dirty="0" sz="1600" spc="75">
                <a:latin typeface="Calibri"/>
                <a:cs typeface="Calibri"/>
              </a:rPr>
              <a:t>Deney:</a:t>
            </a:r>
            <a:r>
              <a:rPr dirty="0" sz="1600" spc="145">
                <a:latin typeface="Calibri"/>
                <a:cs typeface="Calibri"/>
              </a:rPr>
              <a:t>  </a:t>
            </a:r>
            <a:r>
              <a:rPr dirty="0" sz="1600">
                <a:latin typeface="Calibri"/>
                <a:cs typeface="Calibri"/>
              </a:rPr>
              <a:t>Eğer</a:t>
            </a:r>
            <a:r>
              <a:rPr dirty="0" sz="1600" spc="130">
                <a:latin typeface="Calibri"/>
                <a:cs typeface="Calibri"/>
              </a:rPr>
              <a:t>  </a:t>
            </a:r>
            <a:r>
              <a:rPr dirty="0" sz="1600">
                <a:latin typeface="Calibri"/>
                <a:cs typeface="Calibri"/>
              </a:rPr>
              <a:t>bitiş</a:t>
            </a:r>
            <a:r>
              <a:rPr dirty="0" sz="1600" spc="135">
                <a:latin typeface="Calibri"/>
                <a:cs typeface="Calibri"/>
              </a:rPr>
              <a:t>  </a:t>
            </a:r>
            <a:r>
              <a:rPr dirty="0" sz="1600">
                <a:latin typeface="Calibri"/>
                <a:cs typeface="Calibri"/>
              </a:rPr>
              <a:t>durumu</a:t>
            </a:r>
            <a:r>
              <a:rPr dirty="0" sz="1600" spc="130">
                <a:latin typeface="Calibri"/>
                <a:cs typeface="Calibri"/>
              </a:rPr>
              <a:t>  </a:t>
            </a:r>
            <a:r>
              <a:rPr dirty="0" sz="1600" spc="60">
                <a:latin typeface="Calibri"/>
                <a:cs typeface="Calibri"/>
              </a:rPr>
              <a:t>sağlandıysa,</a:t>
            </a:r>
            <a:r>
              <a:rPr dirty="0" sz="1600" spc="135">
                <a:latin typeface="Calibri"/>
                <a:cs typeface="Calibri"/>
              </a:rPr>
              <a:t>  </a:t>
            </a:r>
            <a:r>
              <a:rPr dirty="0" sz="1600">
                <a:latin typeface="Calibri"/>
                <a:cs typeface="Calibri"/>
              </a:rPr>
              <a:t>durup</a:t>
            </a:r>
            <a:r>
              <a:rPr dirty="0" sz="1600" spc="145">
                <a:latin typeface="Calibri"/>
                <a:cs typeface="Calibri"/>
              </a:rPr>
              <a:t>  </a:t>
            </a:r>
            <a:r>
              <a:rPr dirty="0" sz="1600">
                <a:latin typeface="Calibri"/>
                <a:cs typeface="Calibri"/>
              </a:rPr>
              <a:t>toplumdaki</a:t>
            </a:r>
            <a:r>
              <a:rPr dirty="0" sz="1600" spc="135">
                <a:latin typeface="Calibri"/>
                <a:cs typeface="Calibri"/>
              </a:rPr>
              <a:t>  </a:t>
            </a:r>
            <a:r>
              <a:rPr dirty="0" sz="1600">
                <a:latin typeface="Calibri"/>
                <a:cs typeface="Calibri"/>
              </a:rPr>
              <a:t>en</a:t>
            </a:r>
            <a:r>
              <a:rPr dirty="0" sz="1600" spc="135">
                <a:latin typeface="Calibri"/>
                <a:cs typeface="Calibri"/>
              </a:rPr>
              <a:t>  </a:t>
            </a:r>
            <a:r>
              <a:rPr dirty="0" sz="1600" spc="-25">
                <a:latin typeface="Calibri"/>
                <a:cs typeface="Calibri"/>
              </a:rPr>
              <a:t>iyi</a:t>
            </a:r>
            <a:endParaRPr sz="1600">
              <a:latin typeface="Calibri"/>
              <a:cs typeface="Calibri"/>
            </a:endParaRPr>
          </a:p>
          <a:p>
            <a:pPr algn="just" marL="13335">
              <a:lnSpc>
                <a:spcPct val="100000"/>
              </a:lnSpc>
            </a:pPr>
            <a:r>
              <a:rPr dirty="0" sz="1600" spc="65">
                <a:latin typeface="Calibri"/>
                <a:cs typeface="Calibri"/>
              </a:rPr>
              <a:t>çözüm</a:t>
            </a:r>
            <a:r>
              <a:rPr dirty="0" sz="1600" spc="-10">
                <a:latin typeface="Calibri"/>
                <a:cs typeface="Calibri"/>
              </a:rPr>
              <a:t> döndürülür.</a:t>
            </a:r>
            <a:endParaRPr sz="1600">
              <a:latin typeface="Calibri"/>
              <a:cs typeface="Calibri"/>
            </a:endParaRPr>
          </a:p>
          <a:p>
            <a:pPr marL="239395" indent="-207645">
              <a:lnSpc>
                <a:spcPct val="100000"/>
              </a:lnSpc>
              <a:spcBef>
                <a:spcPts val="1920"/>
              </a:spcBef>
              <a:buAutoNum type="arabicPeriod" startAt="6"/>
              <a:tabLst>
                <a:tab pos="239395" algn="l"/>
              </a:tabLst>
            </a:pPr>
            <a:r>
              <a:rPr dirty="0" sz="1600" spc="70">
                <a:latin typeface="Calibri"/>
                <a:cs typeface="Calibri"/>
              </a:rPr>
              <a:t>Döngü:</a:t>
            </a:r>
            <a:r>
              <a:rPr dirty="0" sz="1600" spc="8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Adım</a:t>
            </a:r>
            <a:r>
              <a:rPr dirty="0" sz="1600" spc="4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2’ye</a:t>
            </a:r>
            <a:r>
              <a:rPr dirty="0" sz="1600" spc="3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gidilir.</a:t>
            </a:r>
            <a:endParaRPr sz="1600">
              <a:latin typeface="Calibri"/>
              <a:cs typeface="Calibri"/>
            </a:endParaRPr>
          </a:p>
        </p:txBody>
      </p:sp>
      <p:pic>
        <p:nvPicPr>
          <p:cNvPr id="9" name="object 9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479466" y="765799"/>
            <a:ext cx="2918605" cy="4945414"/>
          </a:xfrm>
          <a:prstGeom prst="rect">
            <a:avLst/>
          </a:prstGeom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960755">
              <a:lnSpc>
                <a:spcPct val="100000"/>
              </a:lnSpc>
              <a:spcBef>
                <a:spcPts val="100"/>
              </a:spcBef>
            </a:pPr>
            <a:r>
              <a:rPr dirty="0"/>
              <a:t>GA</a:t>
            </a:r>
            <a:r>
              <a:rPr dirty="0" spc="-95"/>
              <a:t> </a:t>
            </a:r>
            <a:r>
              <a:rPr dirty="0"/>
              <a:t>ÇALIŞMA</a:t>
            </a:r>
            <a:r>
              <a:rPr dirty="0" spc="-95"/>
              <a:t> </a:t>
            </a:r>
            <a:r>
              <a:rPr dirty="0" spc="-10"/>
              <a:t>MODELİ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0018" cy="685799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32428" y="928276"/>
            <a:ext cx="8812273" cy="5716076"/>
          </a:xfrm>
          <a:prstGeom prst="rect">
            <a:avLst/>
          </a:prstGeom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43088" y="196461"/>
            <a:ext cx="10078720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GA’NIN</a:t>
            </a:r>
            <a:r>
              <a:rPr dirty="0" spc="-165"/>
              <a:t> </a:t>
            </a:r>
            <a:r>
              <a:rPr dirty="0"/>
              <a:t>BİR</a:t>
            </a:r>
            <a:r>
              <a:rPr dirty="0" spc="-165"/>
              <a:t> </a:t>
            </a:r>
            <a:r>
              <a:rPr dirty="0"/>
              <a:t>FONKSİYON</a:t>
            </a:r>
            <a:r>
              <a:rPr dirty="0" spc="-165"/>
              <a:t> </a:t>
            </a:r>
            <a:r>
              <a:rPr dirty="0"/>
              <a:t>OPTİMİZASYONUNA</a:t>
            </a:r>
            <a:r>
              <a:rPr dirty="0" spc="-175"/>
              <a:t> </a:t>
            </a:r>
            <a:r>
              <a:rPr dirty="0" spc="-10"/>
              <a:t>UYGULANMASI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0018" cy="6857999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027273" y="712597"/>
            <a:ext cx="1250417" cy="374714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75496" y="1218583"/>
            <a:ext cx="1148746" cy="236526"/>
          </a:xfrm>
          <a:prstGeom prst="rect">
            <a:avLst/>
          </a:prstGeom>
        </p:spPr>
      </p:pic>
      <p:sp>
        <p:nvSpPr>
          <p:cNvPr id="6" name="object 6" descr=""/>
          <p:cNvSpPr txBox="1"/>
          <p:nvPr/>
        </p:nvSpPr>
        <p:spPr>
          <a:xfrm>
            <a:off x="1309333" y="612686"/>
            <a:ext cx="6862445" cy="2702560"/>
          </a:xfrm>
          <a:prstGeom prst="rect">
            <a:avLst/>
          </a:prstGeom>
        </p:spPr>
        <p:txBody>
          <a:bodyPr wrap="square" lIns="0" tIns="1638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90"/>
              </a:spcBef>
            </a:pPr>
            <a:r>
              <a:rPr dirty="0" sz="1800" spc="80">
                <a:latin typeface="Calibri"/>
                <a:cs typeface="Calibri"/>
              </a:rPr>
              <a:t>Uygunluk</a:t>
            </a:r>
            <a:r>
              <a:rPr dirty="0" sz="1800" spc="65">
                <a:latin typeface="Calibri"/>
                <a:cs typeface="Calibri"/>
              </a:rPr>
              <a:t> </a:t>
            </a:r>
            <a:r>
              <a:rPr dirty="0" sz="1800" spc="60">
                <a:latin typeface="Calibri"/>
                <a:cs typeface="Calibri"/>
              </a:rPr>
              <a:t>fonk:</a:t>
            </a:r>
            <a:endParaRPr sz="1800">
              <a:latin typeface="Calibri"/>
              <a:cs typeface="Calibri"/>
            </a:endParaRPr>
          </a:p>
          <a:p>
            <a:pPr marL="1447800">
              <a:lnSpc>
                <a:spcPct val="100000"/>
              </a:lnSpc>
              <a:spcBef>
                <a:spcPts val="1190"/>
              </a:spcBef>
            </a:pPr>
            <a:r>
              <a:rPr dirty="0" sz="1800" spc="10">
                <a:latin typeface="Calibri"/>
                <a:cs typeface="Calibri"/>
              </a:rPr>
              <a:t>aralığında</a:t>
            </a:r>
            <a:r>
              <a:rPr dirty="0" sz="1800" spc="55">
                <a:latin typeface="Calibri"/>
                <a:cs typeface="Calibri"/>
              </a:rPr>
              <a:t> </a:t>
            </a:r>
            <a:r>
              <a:rPr dirty="0" sz="1800" spc="10">
                <a:latin typeface="Calibri"/>
                <a:cs typeface="Calibri"/>
              </a:rPr>
              <a:t>fonksiyonu</a:t>
            </a:r>
            <a:r>
              <a:rPr dirty="0" sz="1800" spc="20">
                <a:latin typeface="Calibri"/>
                <a:cs typeface="Calibri"/>
              </a:rPr>
              <a:t> </a:t>
            </a:r>
            <a:r>
              <a:rPr dirty="0" sz="1800" spc="60">
                <a:latin typeface="Calibri"/>
                <a:cs typeface="Calibri"/>
              </a:rPr>
              <a:t>maximum</a:t>
            </a:r>
            <a:r>
              <a:rPr dirty="0" sz="1800" spc="105">
                <a:latin typeface="Calibri"/>
                <a:cs typeface="Calibri"/>
              </a:rPr>
              <a:t> </a:t>
            </a:r>
            <a:r>
              <a:rPr dirty="0" sz="1800" spc="10">
                <a:latin typeface="Calibri"/>
                <a:cs typeface="Calibri"/>
              </a:rPr>
              <a:t>eden</a:t>
            </a:r>
            <a:r>
              <a:rPr dirty="0" sz="1800" spc="85">
                <a:latin typeface="Calibri"/>
                <a:cs typeface="Calibri"/>
              </a:rPr>
              <a:t>  </a:t>
            </a:r>
            <a:r>
              <a:rPr dirty="0" sz="1800" spc="10">
                <a:latin typeface="Calibri"/>
                <a:cs typeface="Calibri"/>
              </a:rPr>
              <a:t>değerini</a:t>
            </a:r>
            <a:r>
              <a:rPr dirty="0" sz="1800" spc="75">
                <a:latin typeface="Calibri"/>
                <a:cs typeface="Calibri"/>
              </a:rPr>
              <a:t> </a:t>
            </a:r>
            <a:r>
              <a:rPr dirty="0" sz="1800" spc="45">
                <a:latin typeface="Calibri"/>
                <a:cs typeface="Calibri"/>
              </a:rPr>
              <a:t>bulalım.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415"/>
              </a:spcBef>
            </a:pPr>
            <a:r>
              <a:rPr dirty="0" sz="1800" spc="10">
                <a:latin typeface="Calibri"/>
                <a:cs typeface="Calibri"/>
              </a:rPr>
              <a:t>Problemin</a:t>
            </a:r>
            <a:r>
              <a:rPr dirty="0" sz="1800" spc="60">
                <a:latin typeface="Calibri"/>
                <a:cs typeface="Calibri"/>
              </a:rPr>
              <a:t> </a:t>
            </a:r>
            <a:r>
              <a:rPr dirty="0" sz="1800" spc="70">
                <a:latin typeface="Calibri"/>
                <a:cs typeface="Calibri"/>
              </a:rPr>
              <a:t>çözümü</a:t>
            </a:r>
            <a:r>
              <a:rPr dirty="0" sz="1800" spc="85">
                <a:latin typeface="Calibri"/>
                <a:cs typeface="Calibri"/>
              </a:rPr>
              <a:t> </a:t>
            </a:r>
            <a:r>
              <a:rPr dirty="0" sz="1800" spc="30">
                <a:latin typeface="Calibri"/>
                <a:cs typeface="Calibri"/>
              </a:rPr>
              <a:t>için;</a:t>
            </a:r>
            <a:endParaRPr sz="1800">
              <a:latin typeface="Calibri"/>
              <a:cs typeface="Calibri"/>
            </a:endParaRPr>
          </a:p>
          <a:p>
            <a:pPr marL="756285" indent="-287020">
              <a:lnSpc>
                <a:spcPct val="100000"/>
              </a:lnSpc>
              <a:buFont typeface="Arial"/>
              <a:buChar char="•"/>
              <a:tabLst>
                <a:tab pos="756285" algn="l"/>
              </a:tabLst>
            </a:pPr>
            <a:r>
              <a:rPr dirty="0" sz="1800" spc="75">
                <a:latin typeface="Calibri"/>
                <a:cs typeface="Calibri"/>
              </a:rPr>
              <a:t>İkili</a:t>
            </a:r>
            <a:r>
              <a:rPr dirty="0" sz="1800" spc="40">
                <a:latin typeface="Calibri"/>
                <a:cs typeface="Calibri"/>
              </a:rPr>
              <a:t> </a:t>
            </a:r>
            <a:r>
              <a:rPr dirty="0" sz="1800" spc="55">
                <a:latin typeface="Calibri"/>
                <a:cs typeface="Calibri"/>
              </a:rPr>
              <a:t>(binary)</a:t>
            </a:r>
            <a:r>
              <a:rPr dirty="0" sz="1800" spc="-50">
                <a:latin typeface="Calibri"/>
                <a:cs typeface="Calibri"/>
              </a:rPr>
              <a:t> </a:t>
            </a:r>
            <a:r>
              <a:rPr dirty="0" sz="1800" spc="105">
                <a:latin typeface="Calibri"/>
                <a:cs typeface="Calibri"/>
              </a:rPr>
              <a:t>kodlama</a:t>
            </a:r>
            <a:r>
              <a:rPr dirty="0" sz="1800" spc="5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kullanılmıştır.</a:t>
            </a:r>
            <a:endParaRPr sz="1800">
              <a:latin typeface="Calibri"/>
              <a:cs typeface="Calibri"/>
            </a:endParaRPr>
          </a:p>
          <a:p>
            <a:pPr marL="756285" indent="-287020">
              <a:lnSpc>
                <a:spcPct val="100000"/>
              </a:lnSpc>
              <a:buFont typeface="Arial"/>
              <a:buChar char="•"/>
              <a:tabLst>
                <a:tab pos="756285" algn="l"/>
              </a:tabLst>
            </a:pPr>
            <a:r>
              <a:rPr dirty="0" sz="1800" spc="10">
                <a:latin typeface="Calibri"/>
                <a:cs typeface="Calibri"/>
              </a:rPr>
              <a:t>Kromozomlar</a:t>
            </a:r>
            <a:r>
              <a:rPr dirty="0" sz="1800" spc="5">
                <a:latin typeface="Calibri"/>
                <a:cs typeface="Calibri"/>
              </a:rPr>
              <a:t> </a:t>
            </a:r>
            <a:r>
              <a:rPr dirty="0" sz="1800" spc="10">
                <a:latin typeface="Calibri"/>
                <a:cs typeface="Calibri"/>
              </a:rPr>
              <a:t>5</a:t>
            </a:r>
            <a:r>
              <a:rPr dirty="0" sz="1800" spc="40">
                <a:latin typeface="Calibri"/>
                <a:cs typeface="Calibri"/>
              </a:rPr>
              <a:t> </a:t>
            </a:r>
            <a:r>
              <a:rPr dirty="0" sz="1800" spc="70">
                <a:latin typeface="Calibri"/>
                <a:cs typeface="Calibri"/>
              </a:rPr>
              <a:t>bitlik</a:t>
            </a:r>
            <a:r>
              <a:rPr dirty="0" sz="1800" spc="185">
                <a:latin typeface="Calibri"/>
                <a:cs typeface="Calibri"/>
              </a:rPr>
              <a:t> </a:t>
            </a:r>
            <a:r>
              <a:rPr dirty="0" sz="1800" spc="50">
                <a:latin typeface="Calibri"/>
                <a:cs typeface="Calibri"/>
              </a:rPr>
              <a:t>dizilerden</a:t>
            </a:r>
            <a:r>
              <a:rPr dirty="0" sz="1800" spc="45">
                <a:latin typeface="Calibri"/>
                <a:cs typeface="Calibri"/>
              </a:rPr>
              <a:t> oluşturulmuş.</a:t>
            </a:r>
            <a:endParaRPr sz="1800">
              <a:latin typeface="Calibri"/>
              <a:cs typeface="Calibri"/>
            </a:endParaRPr>
          </a:p>
          <a:p>
            <a:pPr marL="756285" indent="-287020">
              <a:lnSpc>
                <a:spcPct val="100000"/>
              </a:lnSpc>
              <a:buFont typeface="Arial"/>
              <a:buChar char="•"/>
              <a:tabLst>
                <a:tab pos="756285" algn="l"/>
              </a:tabLst>
            </a:pPr>
            <a:r>
              <a:rPr dirty="0" sz="1800" spc="80">
                <a:latin typeface="Calibri"/>
                <a:cs typeface="Calibri"/>
              </a:rPr>
              <a:t>Başlangıç</a:t>
            </a:r>
            <a:r>
              <a:rPr dirty="0" sz="1800" spc="10">
                <a:latin typeface="Calibri"/>
                <a:cs typeface="Calibri"/>
              </a:rPr>
              <a:t> </a:t>
            </a:r>
            <a:r>
              <a:rPr dirty="0" sz="1800" spc="50">
                <a:latin typeface="Calibri"/>
                <a:cs typeface="Calibri"/>
              </a:rPr>
              <a:t>popülasyonu</a:t>
            </a:r>
            <a:r>
              <a:rPr dirty="0" sz="1800">
                <a:latin typeface="Calibri"/>
                <a:cs typeface="Calibri"/>
              </a:rPr>
              <a:t> </a:t>
            </a:r>
            <a:r>
              <a:rPr dirty="0" sz="1800" spc="60">
                <a:latin typeface="Calibri"/>
                <a:cs typeface="Calibri"/>
              </a:rPr>
              <a:t>rastsal</a:t>
            </a:r>
            <a:r>
              <a:rPr dirty="0" sz="1800" spc="5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olarak</a:t>
            </a:r>
            <a:r>
              <a:rPr dirty="0" sz="1800" spc="20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belirlenmiştir.</a:t>
            </a:r>
            <a:endParaRPr sz="1800">
              <a:latin typeface="Calibri"/>
              <a:cs typeface="Calibri"/>
            </a:endParaRPr>
          </a:p>
          <a:p>
            <a:pPr marL="756285" indent="-287020">
              <a:lnSpc>
                <a:spcPct val="100000"/>
              </a:lnSpc>
              <a:buFont typeface="Arial"/>
              <a:buChar char="•"/>
              <a:tabLst>
                <a:tab pos="756285" algn="l"/>
              </a:tabLst>
            </a:pPr>
            <a:r>
              <a:rPr dirty="0" sz="1800">
                <a:latin typeface="Calibri"/>
                <a:cs typeface="Calibri"/>
              </a:rPr>
              <a:t>Toplumun</a:t>
            </a:r>
            <a:r>
              <a:rPr dirty="0" sz="1800" spc="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birey</a:t>
            </a:r>
            <a:r>
              <a:rPr dirty="0" sz="1800" spc="55">
                <a:latin typeface="Calibri"/>
                <a:cs typeface="Calibri"/>
              </a:rPr>
              <a:t> </a:t>
            </a:r>
            <a:r>
              <a:rPr dirty="0" sz="1800" spc="75">
                <a:latin typeface="Calibri"/>
                <a:cs typeface="Calibri"/>
              </a:rPr>
              <a:t>sayısı</a:t>
            </a:r>
            <a:r>
              <a:rPr dirty="0" sz="1800" spc="40">
                <a:latin typeface="Calibri"/>
                <a:cs typeface="Calibri"/>
              </a:rPr>
              <a:t> </a:t>
            </a:r>
            <a:r>
              <a:rPr dirty="0" sz="1800" spc="35">
                <a:latin typeface="Calibri"/>
                <a:cs typeface="Calibri"/>
              </a:rPr>
              <a:t>n=4</a:t>
            </a:r>
            <a:endParaRPr sz="1800">
              <a:latin typeface="Calibri"/>
              <a:cs typeface="Calibri"/>
            </a:endParaRPr>
          </a:p>
          <a:p>
            <a:pPr marL="756285" indent="-287020">
              <a:lnSpc>
                <a:spcPct val="100000"/>
              </a:lnSpc>
              <a:buFont typeface="Arial"/>
              <a:buChar char="•"/>
              <a:tabLst>
                <a:tab pos="756285" algn="l"/>
              </a:tabLst>
            </a:pPr>
            <a:r>
              <a:rPr dirty="0" sz="1800" spc="120">
                <a:latin typeface="Calibri"/>
                <a:cs typeface="Calibri"/>
              </a:rPr>
              <a:t>Çaprazlama</a:t>
            </a:r>
            <a:r>
              <a:rPr dirty="0" sz="1800" spc="-2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ve</a:t>
            </a:r>
            <a:r>
              <a:rPr dirty="0" sz="1800" spc="-45">
                <a:latin typeface="Calibri"/>
                <a:cs typeface="Calibri"/>
              </a:rPr>
              <a:t> </a:t>
            </a:r>
            <a:r>
              <a:rPr dirty="0" sz="1800" spc="90">
                <a:latin typeface="Calibri"/>
                <a:cs typeface="Calibri"/>
              </a:rPr>
              <a:t>mutasyon</a:t>
            </a:r>
            <a:r>
              <a:rPr dirty="0" sz="1800" spc="35">
                <a:latin typeface="Calibri"/>
                <a:cs typeface="Calibri"/>
              </a:rPr>
              <a:t> </a:t>
            </a:r>
            <a:r>
              <a:rPr dirty="0" sz="1800" spc="50">
                <a:latin typeface="Calibri"/>
                <a:cs typeface="Calibri"/>
              </a:rPr>
              <a:t>işlemleri</a:t>
            </a:r>
            <a:r>
              <a:rPr dirty="0" sz="1800" spc="-55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uygulanmıştır.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960755">
              <a:lnSpc>
                <a:spcPct val="100000"/>
              </a:lnSpc>
              <a:spcBef>
                <a:spcPts val="100"/>
              </a:spcBef>
            </a:pPr>
            <a:r>
              <a:rPr dirty="0"/>
              <a:t>GA’NIN</a:t>
            </a:r>
            <a:r>
              <a:rPr dirty="0" spc="-165"/>
              <a:t> </a:t>
            </a:r>
            <a:r>
              <a:rPr dirty="0"/>
              <a:t>BİR</a:t>
            </a:r>
            <a:r>
              <a:rPr dirty="0" spc="-165"/>
              <a:t> </a:t>
            </a:r>
            <a:r>
              <a:rPr dirty="0"/>
              <a:t>FONKSİYON</a:t>
            </a:r>
            <a:r>
              <a:rPr dirty="0" spc="-165"/>
              <a:t> </a:t>
            </a:r>
            <a:r>
              <a:rPr dirty="0"/>
              <a:t>OPTİMİZASYONUNA</a:t>
            </a:r>
            <a:r>
              <a:rPr dirty="0" spc="-175"/>
              <a:t> </a:t>
            </a:r>
            <a:r>
              <a:rPr dirty="0" spc="-10"/>
              <a:t>UYGULANMASI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0018" cy="6857999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1309333" y="763939"/>
            <a:ext cx="14224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75">
                <a:latin typeface="Calibri"/>
                <a:cs typeface="Calibri"/>
              </a:rPr>
              <a:t>İkili</a:t>
            </a:r>
            <a:r>
              <a:rPr dirty="0" sz="1800" spc="45">
                <a:latin typeface="Calibri"/>
                <a:cs typeface="Calibri"/>
              </a:rPr>
              <a:t> </a:t>
            </a:r>
            <a:r>
              <a:rPr dirty="0" sz="1800" spc="90">
                <a:latin typeface="Calibri"/>
                <a:cs typeface="Calibri"/>
              </a:rPr>
              <a:t>kodlama:</a:t>
            </a:r>
            <a:endParaRPr sz="1800">
              <a:latin typeface="Calibri"/>
              <a:cs typeface="Calibri"/>
            </a:endParaRPr>
          </a:p>
        </p:txBody>
      </p:sp>
      <p:graphicFrame>
        <p:nvGraphicFramePr>
          <p:cNvPr id="5" name="object 5" descr=""/>
          <p:cNvGraphicFramePr>
            <a:graphicFrameLocks noGrp="1"/>
          </p:cNvGraphicFramePr>
          <p:nvPr/>
        </p:nvGraphicFramePr>
        <p:xfrm>
          <a:off x="1322520" y="1407266"/>
          <a:ext cx="8394700" cy="3200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95400"/>
                <a:gridCol w="558164"/>
                <a:gridCol w="441325"/>
                <a:gridCol w="502285"/>
                <a:gridCol w="430530"/>
                <a:gridCol w="430530"/>
                <a:gridCol w="4649470"/>
              </a:tblGrid>
              <a:tr h="457200">
                <a:tc>
                  <a:txBody>
                    <a:bodyPr/>
                    <a:lstStyle/>
                    <a:p>
                      <a:pPr algn="ctr" marR="2540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dirty="0" sz="2400" spc="160">
                          <a:latin typeface="Calibri"/>
                          <a:cs typeface="Calibri"/>
                        </a:rPr>
                        <a:t>DEĞERİ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B="0" marT="2286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AE2D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dirty="0" sz="2400" spc="35">
                          <a:latin typeface="Calibri"/>
                          <a:cs typeface="Calibri"/>
                        </a:rPr>
                        <a:t>16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B="0" marT="26034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AE2D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dirty="0" sz="2400" spc="10">
                          <a:latin typeface="Calibri"/>
                          <a:cs typeface="Calibri"/>
                        </a:rPr>
                        <a:t>8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B="0" marT="26034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AE2D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dirty="0" sz="2400" spc="10">
                          <a:latin typeface="Calibri"/>
                          <a:cs typeface="Calibri"/>
                        </a:rPr>
                        <a:t>4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B="0" marT="26034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AE2D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dirty="0" sz="2400" spc="10">
                          <a:latin typeface="Calibri"/>
                          <a:cs typeface="Calibri"/>
                        </a:rPr>
                        <a:t>2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B="0" marT="26034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AE2D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dirty="0" sz="2400" spc="10"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B="0" marT="26034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AE2D5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dirty="0" sz="2400" spc="35">
                          <a:latin typeface="Calibri"/>
                          <a:cs typeface="Calibri"/>
                        </a:rPr>
                        <a:t>31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B="0" marT="26034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AE2D5"/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dirty="0" sz="2400" spc="60">
                          <a:latin typeface="Calibri"/>
                          <a:cs typeface="Calibri"/>
                        </a:rPr>
                        <a:t>5</a:t>
                      </a:r>
                      <a:r>
                        <a:rPr dirty="0" sz="2400" spc="-5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2400" spc="-25">
                          <a:latin typeface="Calibri"/>
                          <a:cs typeface="Calibri"/>
                        </a:rPr>
                        <a:t>Bit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B="0" marT="2286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AE2D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dirty="0" sz="2400" spc="10"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B="0" marT="2286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AE2D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dirty="0" sz="2400" spc="10"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B="0" marT="2286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AE2D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dirty="0" sz="2400" spc="10"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B="0" marT="2286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AE2D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dirty="0" sz="2400" spc="10"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B="0" marT="2286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AE2D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dirty="0" sz="2400" spc="10"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B="0" marT="2286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AE2D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dirty="0" sz="2400" spc="-10">
                          <a:latin typeface="Calibri"/>
                          <a:cs typeface="Calibri"/>
                        </a:rPr>
                        <a:t>1*16</a:t>
                      </a:r>
                      <a:r>
                        <a:rPr dirty="0" sz="2400" spc="-6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2400" spc="70">
                          <a:latin typeface="Calibri"/>
                          <a:cs typeface="Calibri"/>
                        </a:rPr>
                        <a:t>+</a:t>
                      </a:r>
                      <a:r>
                        <a:rPr dirty="0" sz="2400" spc="-8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2400" spc="-45">
                          <a:latin typeface="Calibri"/>
                          <a:cs typeface="Calibri"/>
                        </a:rPr>
                        <a:t>1*8</a:t>
                      </a:r>
                      <a:r>
                        <a:rPr dirty="0" sz="2400" spc="-6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2400" spc="70">
                          <a:latin typeface="Calibri"/>
                          <a:cs typeface="Calibri"/>
                        </a:rPr>
                        <a:t>+</a:t>
                      </a:r>
                      <a:r>
                        <a:rPr dirty="0" sz="2400" spc="-7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2400" spc="-45">
                          <a:latin typeface="Calibri"/>
                          <a:cs typeface="Calibri"/>
                        </a:rPr>
                        <a:t>1*4</a:t>
                      </a:r>
                      <a:r>
                        <a:rPr dirty="0" sz="2400" spc="-7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2400" spc="70">
                          <a:latin typeface="Calibri"/>
                          <a:cs typeface="Calibri"/>
                        </a:rPr>
                        <a:t>+</a:t>
                      </a:r>
                      <a:r>
                        <a:rPr dirty="0" sz="2400" spc="-7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2400" spc="-45">
                          <a:latin typeface="Calibri"/>
                          <a:cs typeface="Calibri"/>
                        </a:rPr>
                        <a:t>1*2</a:t>
                      </a:r>
                      <a:r>
                        <a:rPr dirty="0" sz="2400" spc="-7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2400" spc="70">
                          <a:latin typeface="Calibri"/>
                          <a:cs typeface="Calibri"/>
                        </a:rPr>
                        <a:t>+</a:t>
                      </a:r>
                      <a:r>
                        <a:rPr dirty="0" sz="2400" spc="-7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2400" spc="-50">
                          <a:latin typeface="Calibri"/>
                          <a:cs typeface="Calibri"/>
                        </a:rPr>
                        <a:t>1*1</a:t>
                      </a:r>
                      <a:r>
                        <a:rPr dirty="0" sz="2400" spc="-7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2400" spc="70">
                          <a:latin typeface="Calibri"/>
                          <a:cs typeface="Calibri"/>
                        </a:rPr>
                        <a:t>=</a:t>
                      </a:r>
                      <a:r>
                        <a:rPr dirty="0" sz="2400" spc="-7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2400" spc="35">
                          <a:latin typeface="Calibri"/>
                          <a:cs typeface="Calibri"/>
                        </a:rPr>
                        <a:t>31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B="0" marT="2286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AE2D5"/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dirty="0" sz="2400" spc="60">
                          <a:latin typeface="Calibri"/>
                          <a:cs typeface="Calibri"/>
                        </a:rPr>
                        <a:t>5</a:t>
                      </a:r>
                      <a:r>
                        <a:rPr dirty="0" sz="2400" spc="-5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2400" spc="-25">
                          <a:latin typeface="Calibri"/>
                          <a:cs typeface="Calibri"/>
                        </a:rPr>
                        <a:t>Bit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B="0" marT="2286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AE2D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dirty="0" sz="2400" spc="1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B="0" marT="2286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AE2D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dirty="0" sz="2400" spc="1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B="0" marT="2286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AE2D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dirty="0" sz="2400" spc="1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B="0" marT="2286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AE2D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dirty="0" sz="2400" spc="1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B="0" marT="2286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AE2D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dirty="0" sz="2400" spc="1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B="0" marT="2286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AE2D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dirty="0" sz="2400" spc="-10">
                          <a:latin typeface="Calibri"/>
                          <a:cs typeface="Calibri"/>
                        </a:rPr>
                        <a:t>0*16</a:t>
                      </a:r>
                      <a:r>
                        <a:rPr dirty="0" sz="2400" spc="-6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2400" spc="70">
                          <a:latin typeface="Calibri"/>
                          <a:cs typeface="Calibri"/>
                        </a:rPr>
                        <a:t>+</a:t>
                      </a:r>
                      <a:r>
                        <a:rPr dirty="0" sz="2400" spc="-8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2400" spc="-45">
                          <a:latin typeface="Calibri"/>
                          <a:cs typeface="Calibri"/>
                        </a:rPr>
                        <a:t>0*8</a:t>
                      </a:r>
                      <a:r>
                        <a:rPr dirty="0" sz="2400" spc="-6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2400" spc="70">
                          <a:latin typeface="Calibri"/>
                          <a:cs typeface="Calibri"/>
                        </a:rPr>
                        <a:t>+</a:t>
                      </a:r>
                      <a:r>
                        <a:rPr dirty="0" sz="2400" spc="-7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2400" spc="-45">
                          <a:latin typeface="Calibri"/>
                          <a:cs typeface="Calibri"/>
                        </a:rPr>
                        <a:t>0*4</a:t>
                      </a:r>
                      <a:r>
                        <a:rPr dirty="0" sz="2400" spc="-7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2400" spc="70">
                          <a:latin typeface="Calibri"/>
                          <a:cs typeface="Calibri"/>
                        </a:rPr>
                        <a:t>+</a:t>
                      </a:r>
                      <a:r>
                        <a:rPr dirty="0" sz="2400" spc="-7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2400" spc="-45">
                          <a:latin typeface="Calibri"/>
                          <a:cs typeface="Calibri"/>
                        </a:rPr>
                        <a:t>0*2</a:t>
                      </a:r>
                      <a:r>
                        <a:rPr dirty="0" sz="2400" spc="-7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2400" spc="70">
                          <a:latin typeface="Calibri"/>
                          <a:cs typeface="Calibri"/>
                        </a:rPr>
                        <a:t>+</a:t>
                      </a:r>
                      <a:r>
                        <a:rPr dirty="0" sz="2400" spc="-7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2400" spc="-45">
                          <a:latin typeface="Calibri"/>
                          <a:cs typeface="Calibri"/>
                        </a:rPr>
                        <a:t>0*1</a:t>
                      </a:r>
                      <a:r>
                        <a:rPr dirty="0" sz="2400" spc="-7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2400" spc="70">
                          <a:latin typeface="Calibri"/>
                          <a:cs typeface="Calibri"/>
                        </a:rPr>
                        <a:t>=</a:t>
                      </a:r>
                      <a:r>
                        <a:rPr dirty="0" sz="2400" spc="-7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2400" spc="1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B="0" marT="2286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AE2D5"/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dirty="0" sz="2400" spc="75">
                          <a:latin typeface="Calibri"/>
                          <a:cs typeface="Calibri"/>
                        </a:rPr>
                        <a:t>Birey</a:t>
                      </a:r>
                      <a:r>
                        <a:rPr dirty="0" sz="2400" spc="6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2400" spc="10"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B="0" marT="2286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AE2D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25"/>
                        </a:spcBef>
                      </a:pPr>
                      <a:r>
                        <a:rPr dirty="0" sz="2400" spc="1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B="0" marT="6667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AE2D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25"/>
                        </a:spcBef>
                      </a:pPr>
                      <a:r>
                        <a:rPr dirty="0" sz="2400" spc="10"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B="0" marT="6667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AE2D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25"/>
                        </a:spcBef>
                      </a:pPr>
                      <a:r>
                        <a:rPr dirty="0" sz="2400" spc="10"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B="0" marT="6667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AE2D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25"/>
                        </a:spcBef>
                      </a:pPr>
                      <a:r>
                        <a:rPr dirty="0" sz="2400" spc="1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B="0" marT="6667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AE2D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25"/>
                        </a:spcBef>
                      </a:pPr>
                      <a:r>
                        <a:rPr dirty="0" sz="2400" spc="10"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B="0" marT="6667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AE2D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25"/>
                        </a:spcBef>
                      </a:pPr>
                      <a:r>
                        <a:rPr dirty="0" sz="2400">
                          <a:latin typeface="Calibri"/>
                          <a:cs typeface="Calibri"/>
                        </a:rPr>
                        <a:t>0*16</a:t>
                      </a:r>
                      <a:r>
                        <a:rPr dirty="0" sz="2400" spc="-3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2400" spc="70">
                          <a:latin typeface="Calibri"/>
                          <a:cs typeface="Calibri"/>
                        </a:rPr>
                        <a:t>+</a:t>
                      </a:r>
                      <a:r>
                        <a:rPr dirty="0" sz="2400" spc="-4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2400">
                          <a:latin typeface="Calibri"/>
                          <a:cs typeface="Calibri"/>
                        </a:rPr>
                        <a:t>1*8</a:t>
                      </a:r>
                      <a:r>
                        <a:rPr dirty="0" sz="2400" spc="-3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2400" spc="70">
                          <a:latin typeface="Calibri"/>
                          <a:cs typeface="Calibri"/>
                        </a:rPr>
                        <a:t>+</a:t>
                      </a:r>
                      <a:r>
                        <a:rPr dirty="0" sz="2400" spc="-4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2400">
                          <a:latin typeface="Calibri"/>
                          <a:cs typeface="Calibri"/>
                        </a:rPr>
                        <a:t>1*4</a:t>
                      </a:r>
                      <a:r>
                        <a:rPr dirty="0" sz="2400" spc="-3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2400" spc="70">
                          <a:latin typeface="Calibri"/>
                          <a:cs typeface="Calibri"/>
                        </a:rPr>
                        <a:t>+</a:t>
                      </a:r>
                      <a:r>
                        <a:rPr dirty="0" sz="2400" spc="-4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2400">
                          <a:latin typeface="Calibri"/>
                          <a:cs typeface="Calibri"/>
                        </a:rPr>
                        <a:t>0*2</a:t>
                      </a:r>
                      <a:r>
                        <a:rPr dirty="0" sz="2400" spc="-3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2400" spc="70">
                          <a:latin typeface="Calibri"/>
                          <a:cs typeface="Calibri"/>
                        </a:rPr>
                        <a:t>+</a:t>
                      </a:r>
                      <a:r>
                        <a:rPr dirty="0" sz="2400" spc="-5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2400">
                          <a:latin typeface="Calibri"/>
                          <a:cs typeface="Calibri"/>
                        </a:rPr>
                        <a:t>1*1</a:t>
                      </a:r>
                      <a:r>
                        <a:rPr dirty="0" sz="2400" spc="-3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2400" spc="70">
                          <a:latin typeface="Calibri"/>
                          <a:cs typeface="Calibri"/>
                        </a:rPr>
                        <a:t>=</a:t>
                      </a:r>
                      <a:r>
                        <a:rPr dirty="0" sz="2400" spc="-4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2400" spc="35">
                          <a:latin typeface="Calibri"/>
                          <a:cs typeface="Calibri"/>
                        </a:rPr>
                        <a:t>13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B="0" marT="6667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AE2D5"/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dirty="0" sz="2400" spc="75">
                          <a:latin typeface="Calibri"/>
                          <a:cs typeface="Calibri"/>
                        </a:rPr>
                        <a:t>Birey</a:t>
                      </a:r>
                      <a:r>
                        <a:rPr dirty="0" sz="2400" spc="6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2400" spc="10">
                          <a:latin typeface="Calibri"/>
                          <a:cs typeface="Calibri"/>
                        </a:rPr>
                        <a:t>2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B="0" marT="2286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AE2D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25"/>
                        </a:spcBef>
                      </a:pPr>
                      <a:r>
                        <a:rPr dirty="0" sz="2400" spc="10"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B="0" marT="6667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AE2D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25"/>
                        </a:spcBef>
                      </a:pPr>
                      <a:r>
                        <a:rPr dirty="0" sz="2400" spc="10"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B="0" marT="6667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AE2D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25"/>
                        </a:spcBef>
                      </a:pPr>
                      <a:r>
                        <a:rPr dirty="0" sz="2400" spc="1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B="0" marT="6667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AE2D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25"/>
                        </a:spcBef>
                      </a:pPr>
                      <a:r>
                        <a:rPr dirty="0" sz="2400" spc="1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B="0" marT="6667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AE2D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25"/>
                        </a:spcBef>
                      </a:pPr>
                      <a:r>
                        <a:rPr dirty="0" sz="2400" spc="1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B="0" marT="6667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AE2D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25"/>
                        </a:spcBef>
                      </a:pPr>
                      <a:r>
                        <a:rPr dirty="0" sz="2400">
                          <a:latin typeface="Calibri"/>
                          <a:cs typeface="Calibri"/>
                        </a:rPr>
                        <a:t>1*16</a:t>
                      </a:r>
                      <a:r>
                        <a:rPr dirty="0" sz="2400" spc="-3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2400" spc="70">
                          <a:latin typeface="Calibri"/>
                          <a:cs typeface="Calibri"/>
                        </a:rPr>
                        <a:t>+</a:t>
                      </a:r>
                      <a:r>
                        <a:rPr dirty="0" sz="2400" spc="-4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2400">
                          <a:latin typeface="Calibri"/>
                          <a:cs typeface="Calibri"/>
                        </a:rPr>
                        <a:t>1*8</a:t>
                      </a:r>
                      <a:r>
                        <a:rPr dirty="0" sz="2400" spc="-3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2400" spc="70">
                          <a:latin typeface="Calibri"/>
                          <a:cs typeface="Calibri"/>
                        </a:rPr>
                        <a:t>+</a:t>
                      </a:r>
                      <a:r>
                        <a:rPr dirty="0" sz="2400" spc="-4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2400">
                          <a:latin typeface="Calibri"/>
                          <a:cs typeface="Calibri"/>
                        </a:rPr>
                        <a:t>0*4</a:t>
                      </a:r>
                      <a:r>
                        <a:rPr dirty="0" sz="2400" spc="-3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2400" spc="70">
                          <a:latin typeface="Calibri"/>
                          <a:cs typeface="Calibri"/>
                        </a:rPr>
                        <a:t>+</a:t>
                      </a:r>
                      <a:r>
                        <a:rPr dirty="0" sz="2400" spc="-4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2400">
                          <a:latin typeface="Calibri"/>
                          <a:cs typeface="Calibri"/>
                        </a:rPr>
                        <a:t>0*2</a:t>
                      </a:r>
                      <a:r>
                        <a:rPr dirty="0" sz="2400" spc="-3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2400" spc="70">
                          <a:latin typeface="Calibri"/>
                          <a:cs typeface="Calibri"/>
                        </a:rPr>
                        <a:t>+</a:t>
                      </a:r>
                      <a:r>
                        <a:rPr dirty="0" sz="2400" spc="-5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2400">
                          <a:latin typeface="Calibri"/>
                          <a:cs typeface="Calibri"/>
                        </a:rPr>
                        <a:t>0*1</a:t>
                      </a:r>
                      <a:r>
                        <a:rPr dirty="0" sz="2400" spc="-3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2400" spc="70">
                          <a:latin typeface="Calibri"/>
                          <a:cs typeface="Calibri"/>
                        </a:rPr>
                        <a:t>=</a:t>
                      </a:r>
                      <a:r>
                        <a:rPr dirty="0" sz="2400" spc="-4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2400" spc="35">
                          <a:latin typeface="Calibri"/>
                          <a:cs typeface="Calibri"/>
                        </a:rPr>
                        <a:t>24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B="0" marT="6667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AE2D5"/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dirty="0" sz="2400" spc="75">
                          <a:latin typeface="Calibri"/>
                          <a:cs typeface="Calibri"/>
                        </a:rPr>
                        <a:t>Birey</a:t>
                      </a:r>
                      <a:r>
                        <a:rPr dirty="0" sz="2400" spc="6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2400" spc="10">
                          <a:latin typeface="Calibri"/>
                          <a:cs typeface="Calibri"/>
                        </a:rPr>
                        <a:t>3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B="0" marT="2286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AE2D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25"/>
                        </a:spcBef>
                      </a:pPr>
                      <a:r>
                        <a:rPr dirty="0" sz="2400" spc="1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B="0" marT="6667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AE2D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25"/>
                        </a:spcBef>
                      </a:pPr>
                      <a:r>
                        <a:rPr dirty="0" sz="2400" spc="10"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B="0" marT="6667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AE2D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25"/>
                        </a:spcBef>
                      </a:pPr>
                      <a:r>
                        <a:rPr dirty="0" sz="2400" spc="1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B="0" marT="6667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AE2D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25"/>
                        </a:spcBef>
                      </a:pPr>
                      <a:r>
                        <a:rPr dirty="0" sz="2400" spc="1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B="0" marT="6667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AE2D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25"/>
                        </a:spcBef>
                      </a:pPr>
                      <a:r>
                        <a:rPr dirty="0" sz="2400" spc="1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B="0" marT="6667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AE2D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25"/>
                        </a:spcBef>
                      </a:pPr>
                      <a:r>
                        <a:rPr dirty="0" sz="2400">
                          <a:latin typeface="Calibri"/>
                          <a:cs typeface="Calibri"/>
                        </a:rPr>
                        <a:t>0*16</a:t>
                      </a:r>
                      <a:r>
                        <a:rPr dirty="0" sz="2400" spc="-3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2400" spc="70">
                          <a:latin typeface="Calibri"/>
                          <a:cs typeface="Calibri"/>
                        </a:rPr>
                        <a:t>+</a:t>
                      </a:r>
                      <a:r>
                        <a:rPr dirty="0" sz="2400" spc="-4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2400">
                          <a:latin typeface="Calibri"/>
                          <a:cs typeface="Calibri"/>
                        </a:rPr>
                        <a:t>1*8</a:t>
                      </a:r>
                      <a:r>
                        <a:rPr dirty="0" sz="2400" spc="-3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2400" spc="70">
                          <a:latin typeface="Calibri"/>
                          <a:cs typeface="Calibri"/>
                        </a:rPr>
                        <a:t>+</a:t>
                      </a:r>
                      <a:r>
                        <a:rPr dirty="0" sz="2400" spc="-4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2400">
                          <a:latin typeface="Calibri"/>
                          <a:cs typeface="Calibri"/>
                        </a:rPr>
                        <a:t>0*4</a:t>
                      </a:r>
                      <a:r>
                        <a:rPr dirty="0" sz="2400" spc="-3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2400" spc="70">
                          <a:latin typeface="Calibri"/>
                          <a:cs typeface="Calibri"/>
                        </a:rPr>
                        <a:t>+</a:t>
                      </a:r>
                      <a:r>
                        <a:rPr dirty="0" sz="2400" spc="-4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2400">
                          <a:latin typeface="Calibri"/>
                          <a:cs typeface="Calibri"/>
                        </a:rPr>
                        <a:t>0*2</a:t>
                      </a:r>
                      <a:r>
                        <a:rPr dirty="0" sz="2400" spc="-3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2400" spc="70">
                          <a:latin typeface="Calibri"/>
                          <a:cs typeface="Calibri"/>
                        </a:rPr>
                        <a:t>+</a:t>
                      </a:r>
                      <a:r>
                        <a:rPr dirty="0" sz="2400" spc="-5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2400">
                          <a:latin typeface="Calibri"/>
                          <a:cs typeface="Calibri"/>
                        </a:rPr>
                        <a:t>0*1</a:t>
                      </a:r>
                      <a:r>
                        <a:rPr dirty="0" sz="2400" spc="-3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2400" spc="70">
                          <a:latin typeface="Calibri"/>
                          <a:cs typeface="Calibri"/>
                        </a:rPr>
                        <a:t>=</a:t>
                      </a:r>
                      <a:r>
                        <a:rPr dirty="0" sz="2400" spc="-4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2400" spc="10">
                          <a:latin typeface="Calibri"/>
                          <a:cs typeface="Calibri"/>
                        </a:rPr>
                        <a:t>8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B="0" marT="6667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AE2D5"/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dirty="0" sz="2400" spc="75">
                          <a:latin typeface="Calibri"/>
                          <a:cs typeface="Calibri"/>
                        </a:rPr>
                        <a:t>Birey</a:t>
                      </a:r>
                      <a:r>
                        <a:rPr dirty="0" sz="2400" spc="6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2400" spc="10">
                          <a:latin typeface="Calibri"/>
                          <a:cs typeface="Calibri"/>
                        </a:rPr>
                        <a:t>4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B="0" marT="2286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AE2D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25"/>
                        </a:spcBef>
                      </a:pPr>
                      <a:r>
                        <a:rPr dirty="0" sz="2400" spc="10"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B="0" marT="6667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AE2D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25"/>
                        </a:spcBef>
                      </a:pPr>
                      <a:r>
                        <a:rPr dirty="0" sz="2400" spc="1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B="0" marT="6667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AE2D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25"/>
                        </a:spcBef>
                      </a:pPr>
                      <a:r>
                        <a:rPr dirty="0" sz="2400" spc="1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B="0" marT="6667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AE2D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25"/>
                        </a:spcBef>
                      </a:pPr>
                      <a:r>
                        <a:rPr dirty="0" sz="2400" spc="10"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B="0" marT="6667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AE2D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25"/>
                        </a:spcBef>
                      </a:pPr>
                      <a:r>
                        <a:rPr dirty="0" sz="2400" spc="10"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B="0" marT="6667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AE2D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25"/>
                        </a:spcBef>
                      </a:pPr>
                      <a:r>
                        <a:rPr dirty="0" sz="2400">
                          <a:latin typeface="Calibri"/>
                          <a:cs typeface="Calibri"/>
                        </a:rPr>
                        <a:t>1*16</a:t>
                      </a:r>
                      <a:r>
                        <a:rPr dirty="0" sz="2400" spc="-3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2400" spc="70">
                          <a:latin typeface="Calibri"/>
                          <a:cs typeface="Calibri"/>
                        </a:rPr>
                        <a:t>+</a:t>
                      </a:r>
                      <a:r>
                        <a:rPr dirty="0" sz="2400" spc="-4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2400">
                          <a:latin typeface="Calibri"/>
                          <a:cs typeface="Calibri"/>
                        </a:rPr>
                        <a:t>0*8</a:t>
                      </a:r>
                      <a:r>
                        <a:rPr dirty="0" sz="2400" spc="-3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2400" spc="70">
                          <a:latin typeface="Calibri"/>
                          <a:cs typeface="Calibri"/>
                        </a:rPr>
                        <a:t>+</a:t>
                      </a:r>
                      <a:r>
                        <a:rPr dirty="0" sz="2400" spc="-4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2400">
                          <a:latin typeface="Calibri"/>
                          <a:cs typeface="Calibri"/>
                        </a:rPr>
                        <a:t>0*4</a:t>
                      </a:r>
                      <a:r>
                        <a:rPr dirty="0" sz="2400" spc="-3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2400" spc="70">
                          <a:latin typeface="Calibri"/>
                          <a:cs typeface="Calibri"/>
                        </a:rPr>
                        <a:t>+</a:t>
                      </a:r>
                      <a:r>
                        <a:rPr dirty="0" sz="2400" spc="-4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2400">
                          <a:latin typeface="Calibri"/>
                          <a:cs typeface="Calibri"/>
                        </a:rPr>
                        <a:t>1*2</a:t>
                      </a:r>
                      <a:r>
                        <a:rPr dirty="0" sz="2400" spc="-3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2400" spc="70">
                          <a:latin typeface="Calibri"/>
                          <a:cs typeface="Calibri"/>
                        </a:rPr>
                        <a:t>+</a:t>
                      </a:r>
                      <a:r>
                        <a:rPr dirty="0" sz="2400" spc="-5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2400">
                          <a:latin typeface="Calibri"/>
                          <a:cs typeface="Calibri"/>
                        </a:rPr>
                        <a:t>1*1</a:t>
                      </a:r>
                      <a:r>
                        <a:rPr dirty="0" sz="2400" spc="-3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2400" spc="70">
                          <a:latin typeface="Calibri"/>
                          <a:cs typeface="Calibri"/>
                        </a:rPr>
                        <a:t>=</a:t>
                      </a:r>
                      <a:r>
                        <a:rPr dirty="0" sz="2400" spc="-4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2400" spc="35">
                          <a:latin typeface="Calibri"/>
                          <a:cs typeface="Calibri"/>
                        </a:rPr>
                        <a:t>19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B="0" marT="6667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AE2D5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467885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2024-10-18T12:49:25Z</dcterms:created>
  <dcterms:modified xsi:type="dcterms:W3CDTF">2024-10-18T12:49:25Z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2024-10-18T00:00:00Z</vt:filetime>
  </property>
  <property fmtid="{D5CDD505-2E9C-101B-9397-08002B2CF9AE}" pid="3" name="LastSaved">
    <vt:filetime>2024-10-18T00:00:00Z</vt:filetime>
  </property>
</Properties>
</file>